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3300"/>
    <a:srgbClr val="BB0F1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2" d="100"/>
          <a:sy n="62" d="100"/>
        </p:scale>
        <p:origin x="-1374" y="-9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087AE-7597-4D42-BC44-46E61B2B8E38}" type="datetimeFigureOut">
              <a:rPr lang="en-IN" smtClean="0"/>
              <a:pPr/>
              <a:t>04-02-2014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2715B-4539-4408-A8AA-853B9DBFD7C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3D53A4FA-2C95-4BD0-9935-471052EE0A4C}" type="datetime1">
              <a:rPr lang="en-IN" smtClean="0"/>
              <a:pPr/>
              <a:t>04-02-2014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426B24-4907-4837-8F39-3C6833CA2E53}" type="datetime1">
              <a:rPr lang="en-IN" smtClean="0"/>
              <a:pPr/>
              <a:t>04-02-2014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91C928C-1441-4C75-9485-B8ABB09FB0F8}" type="datetime1">
              <a:rPr lang="en-IN" smtClean="0"/>
              <a:pPr/>
              <a:t>04-02-2014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5991ED-B9E9-4D79-B6C1-99AA94E13F7A}" type="datetime1">
              <a:rPr lang="en-IN" smtClean="0"/>
              <a:pPr/>
              <a:t>04-02-2014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97162C-3F91-4986-908C-D196F9B3DFDF}" type="datetime1">
              <a:rPr lang="en-IN" smtClean="0"/>
              <a:pPr/>
              <a:t>04-02-2014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9325A21-7405-455D-B1BF-7DE3653E7800}" type="datetime1">
              <a:rPr lang="en-IN" smtClean="0"/>
              <a:pPr/>
              <a:t>04-02-2014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F3B5F18-CBF2-47EB-A018-9893B700B268}" type="datetime1">
              <a:rPr lang="en-IN" smtClean="0"/>
              <a:pPr/>
              <a:t>04-02-2014</a:t>
            </a:fld>
            <a:endParaRPr lang="en-IN"/>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
        <p:nvSpPr>
          <p:cNvPr id="9" name="Slide Number Placeholder 8"/>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E963246C-F85C-4B95-95DA-656918325929}" type="datetime1">
              <a:rPr lang="en-IN" smtClean="0"/>
              <a:pPr/>
              <a:t>04-02-2014</a:t>
            </a:fld>
            <a:endParaRPr lang="en-IN"/>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DD09C-F65F-4F60-881C-47F2890A93C4}" type="datetime1">
              <a:rPr lang="en-IN" smtClean="0"/>
              <a:pPr/>
              <a:t>04-02-2014</a:t>
            </a:fld>
            <a:endParaRPr lang="en-IN"/>
          </a:p>
        </p:txBody>
      </p:sp>
      <p:sp>
        <p:nvSpPr>
          <p:cNvPr id="3" name="Footer Placeholder 2"/>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65D80-C95C-4A3C-B4DA-B4A95F76907A}" type="datetime1">
              <a:rPr lang="en-IN" smtClean="0"/>
              <a:pPr/>
              <a:t>04-02-2014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34C84-813E-434A-8A6E-06D75621854A}" type="datetime1">
              <a:rPr lang="en-IN" smtClean="0"/>
              <a:pPr/>
              <a:t>04-02-2014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8EF8F-EADE-4ABC-B664-A4C2F07AE3F7}" type="datetime1">
              <a:rPr lang="en-IN" smtClean="0"/>
              <a:pPr/>
              <a:t>04-02-2014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solidFill>
                  <a:schemeClr val="accent1">
                    <a:lumMod val="75000"/>
                  </a:schemeClr>
                </a:solidFill>
              </a:rPr>
              <a:t>|</a:t>
            </a:r>
            <a:r>
              <a:rPr lang="en-US" dirty="0" smtClean="0"/>
              <a:t> </a:t>
            </a:r>
            <a:r>
              <a:rPr lang="en-US" dirty="0" err="1" smtClean="0"/>
              <a:t>Vigyan</a:t>
            </a:r>
            <a:r>
              <a:rPr lang="en-US" dirty="0" smtClean="0"/>
              <a:t> Ashram </a:t>
            </a:r>
            <a:r>
              <a:rPr lang="en-US" dirty="0" smtClean="0">
                <a:solidFill>
                  <a:schemeClr val="accent1">
                    <a:lumMod val="75000"/>
                  </a:schemeClr>
                </a:solidFill>
              </a:rPr>
              <a:t>|</a:t>
            </a:r>
            <a:r>
              <a:rPr lang="en-US" dirty="0" smtClean="0"/>
              <a:t> INDUSA PTI </a:t>
            </a:r>
            <a:r>
              <a:rPr lang="en-US" dirty="0" smtClean="0">
                <a:solidFill>
                  <a:schemeClr val="accent1">
                    <a:lumMod val="75000"/>
                  </a:schemeClr>
                </a:solidFill>
              </a:rPr>
              <a:t>|</a:t>
            </a:r>
            <a:endParaRPr lang="en-IN" dirty="0">
              <a:solidFill>
                <a:schemeClr val="accent1">
                  <a:lumMod val="75000"/>
                </a:schemeClr>
              </a:solidFill>
            </a:endParaRPr>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DBA2D849-F80E-4A61-B632-3B1F48906DD7}" type="slidenum">
              <a:rPr lang="en-IN"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pPr/>
              <a:t>‹#›</a:t>
            </a:fld>
            <a:endParaRPr lang="en-IN" dirty="0"/>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upload.wikimedia.org/wikipedia/commons/0/0c/Phillips_screw.jpg"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upload.wikimedia.org/wikipedia/commons/c/cb/Screw_for_wood.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upload.wikimedia.org/wikipedia/commons/5/5a/Vis-auto-taraudeuse.jpe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upload.wikimedia.org/wikipedia/commons/5/51/Setscrews_%28PSF%29.p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n.wikipedia.org/wiki/File:Mirror_Screws.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upload.wikimedia.org/wikipedia/commons/c/ce/Screw.agr.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icrosofttranslator.com/bv.aspx?from=&amp;to=hi&amp;a=http%3A%2F%2Fupload.wikimedia.org%2Fwikipedia%2Fcommons%2F9%2F90%2FEye_bolt_wood_thread.jpg"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en.wikipedia.org/wiki/File:Tire-fond_cropped.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upload.wikimedia.org/wikipedia/commons/0/0c/Phillips_screw.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upload.wikimedia.org/wikipedia/commons/c/cb/Screw_for_wood.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upload.wikimedia.org/wikipedia/commons/3/3b/Bout.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upload.wikimedia.org/wikipedia/commons/2/26/Vis-auto-foreuse.jpe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2362200" y="609600"/>
            <a:ext cx="6248400" cy="838200"/>
          </a:xfrm>
          <a:prstGeom prst="rect">
            <a:avLst/>
          </a:prstGeom>
          <a:noFill/>
          <a:ln w="9525">
            <a:noFill/>
            <a:miter lim="800000"/>
            <a:headEnd/>
            <a:tailEnd/>
          </a:ln>
        </p:spPr>
        <p:txBody>
          <a:bodyPr anchor="ctr"/>
          <a:lstStyle/>
          <a:p>
            <a:pPr algn="ctr"/>
            <a:r>
              <a:rPr lang="en-US" sz="3600" b="1" dirty="0">
                <a:solidFill>
                  <a:schemeClr val="tx2"/>
                </a:solidFill>
              </a:rPr>
              <a:t>Types of Screw </a:t>
            </a:r>
          </a:p>
        </p:txBody>
      </p:sp>
      <p:pic>
        <p:nvPicPr>
          <p:cNvPr id="2051" name="Picture 11" descr="File:Phillips screw.jpg">
            <a:hlinkClick r:id="rId2"/>
          </p:cNvPr>
          <p:cNvPicPr>
            <a:picLocks noChangeAspect="1" noChangeArrowheads="1"/>
          </p:cNvPicPr>
          <p:nvPr/>
        </p:nvPicPr>
        <p:blipFill>
          <a:blip r:embed="rId3"/>
          <a:srcRect/>
          <a:stretch>
            <a:fillRect/>
          </a:stretch>
        </p:blipFill>
        <p:spPr bwMode="auto">
          <a:xfrm>
            <a:off x="228600" y="1828800"/>
            <a:ext cx="4343400" cy="4724400"/>
          </a:xfrm>
          <a:prstGeom prst="rect">
            <a:avLst/>
          </a:prstGeom>
          <a:noFill/>
          <a:ln w="9525">
            <a:noFill/>
            <a:miter lim="800000"/>
            <a:headEnd/>
            <a:tailEnd/>
          </a:ln>
        </p:spPr>
      </p:pic>
      <p:pic>
        <p:nvPicPr>
          <p:cNvPr id="2052" name="Picture 5" descr="File:Screw for wood.JPG">
            <a:hlinkClick r:id="rId4"/>
          </p:cNvPr>
          <p:cNvPicPr>
            <a:picLocks noChangeAspect="1" noChangeArrowheads="1"/>
          </p:cNvPicPr>
          <p:nvPr/>
        </p:nvPicPr>
        <p:blipFill>
          <a:blip r:embed="rId5"/>
          <a:srcRect/>
          <a:stretch>
            <a:fillRect/>
          </a:stretch>
        </p:blipFill>
        <p:spPr bwMode="auto">
          <a:xfrm>
            <a:off x="4800600" y="1828800"/>
            <a:ext cx="3962400" cy="4724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Self-tapping machine screw </a:t>
            </a:r>
          </a:p>
        </p:txBody>
      </p:sp>
      <p:sp>
        <p:nvSpPr>
          <p:cNvPr id="11267" name="Rectangle 3"/>
          <p:cNvSpPr>
            <a:spLocks noGrp="1" noChangeArrowheads="1"/>
          </p:cNvSpPr>
          <p:nvPr>
            <p:ph type="body" idx="1"/>
          </p:nvPr>
        </p:nvSpPr>
        <p:spPr>
          <a:xfrm>
            <a:off x="4191000" y="1905000"/>
            <a:ext cx="4724400" cy="4495800"/>
          </a:xfrm>
        </p:spPr>
        <p:txBody>
          <a:bodyPr/>
          <a:lstStyle/>
          <a:p>
            <a:pPr eaLnBrk="1" hangingPunct="1">
              <a:lnSpc>
                <a:spcPct val="90000"/>
              </a:lnSpc>
            </a:pPr>
            <a:r>
              <a:rPr lang="en-US" sz="2400" smtClean="0"/>
              <a:t>A self-tapping machine screw is similar to a machine screw except the lower part of the shank is designed to cut threads as the screw is driven into an untapped hole. The advantage of this screw type over a self-drilling screw is that, if the screw is reinstalled, new threads are not cut as the screw is driven. </a:t>
            </a:r>
          </a:p>
        </p:txBody>
      </p:sp>
      <p:pic>
        <p:nvPicPr>
          <p:cNvPr id="11268" name="Picture 33" descr="File:Vis-auto-taraudeuse.jpeg">
            <a:hlinkClick r:id="rId2"/>
          </p:cNvPr>
          <p:cNvPicPr>
            <a:picLocks noChangeAspect="1" noChangeArrowheads="1"/>
          </p:cNvPicPr>
          <p:nvPr/>
        </p:nvPicPr>
        <p:blipFill>
          <a:blip r:embed="rId3"/>
          <a:srcRect/>
          <a:stretch>
            <a:fillRect/>
          </a:stretch>
        </p:blipFill>
        <p:spPr bwMode="auto">
          <a:xfrm>
            <a:off x="228600" y="2209800"/>
            <a:ext cx="3733800" cy="328612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Set screw / Grub screw </a:t>
            </a:r>
          </a:p>
        </p:txBody>
      </p:sp>
      <p:sp>
        <p:nvSpPr>
          <p:cNvPr id="12291" name="Rectangle 3"/>
          <p:cNvSpPr>
            <a:spLocks noGrp="1" noChangeArrowheads="1"/>
          </p:cNvSpPr>
          <p:nvPr>
            <p:ph type="body" idx="1"/>
          </p:nvPr>
        </p:nvSpPr>
        <p:spPr>
          <a:xfrm>
            <a:off x="3276600" y="1600200"/>
            <a:ext cx="5410200" cy="4876800"/>
          </a:xfrm>
        </p:spPr>
        <p:txBody>
          <a:bodyPr/>
          <a:lstStyle/>
          <a:p>
            <a:pPr eaLnBrk="1" hangingPunct="1"/>
            <a:r>
              <a:rPr lang="en-US" sz="2800" smtClean="0"/>
              <a:t>A set screw is generally a headless screw but can be any screw used to fix a rotating part to a shaft. The set screw is driven through a threaded hole in the rotating part until it is tight against the shaft. The most often used type is the socket set screw, which is tightened or loosened with a hex key. </a:t>
            </a:r>
          </a:p>
        </p:txBody>
      </p:sp>
      <p:pic>
        <p:nvPicPr>
          <p:cNvPr id="12292" name="Picture 5" descr="File:Setscrews (PSF).png">
            <a:hlinkClick r:id="rId2"/>
          </p:cNvPr>
          <p:cNvPicPr>
            <a:picLocks noChangeAspect="1" noChangeArrowheads="1"/>
          </p:cNvPicPr>
          <p:nvPr/>
        </p:nvPicPr>
        <p:blipFill>
          <a:blip r:embed="rId3"/>
          <a:srcRect/>
          <a:stretch>
            <a:fillRect/>
          </a:stretch>
        </p:blipFill>
        <p:spPr bwMode="auto">
          <a:xfrm>
            <a:off x="381000" y="1600200"/>
            <a:ext cx="2771775" cy="46101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Security head screw </a:t>
            </a:r>
          </a:p>
        </p:txBody>
      </p:sp>
      <p:sp>
        <p:nvSpPr>
          <p:cNvPr id="13315" name="Rectangle 3"/>
          <p:cNvSpPr>
            <a:spLocks noGrp="1" noChangeArrowheads="1"/>
          </p:cNvSpPr>
          <p:nvPr>
            <p:ph type="body" idx="1"/>
          </p:nvPr>
        </p:nvSpPr>
        <p:spPr>
          <a:xfrm>
            <a:off x="4114800" y="1600200"/>
            <a:ext cx="4572000" cy="4953000"/>
          </a:xfrm>
        </p:spPr>
        <p:txBody>
          <a:bodyPr/>
          <a:lstStyle/>
          <a:p>
            <a:pPr eaLnBrk="1" hangingPunct="1">
              <a:lnSpc>
                <a:spcPct val="90000"/>
              </a:lnSpc>
            </a:pPr>
            <a:r>
              <a:rPr lang="en-US" sz="2800" smtClean="0"/>
              <a:t>These screws are use for security purpose. The head of this type of screw is impossible to reverse. It requires special tools or mechanisms like spanners, tri-wings, torxes, square drivers, etc. In some screws, the head can be removed by breaking it after installing the screw.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Twinfast screw </a:t>
            </a:r>
          </a:p>
        </p:txBody>
      </p:sp>
      <p:sp>
        <p:nvSpPr>
          <p:cNvPr id="14339" name="Rectangle 3"/>
          <p:cNvSpPr>
            <a:spLocks noGrp="1" noChangeArrowheads="1"/>
          </p:cNvSpPr>
          <p:nvPr>
            <p:ph type="body" idx="1"/>
          </p:nvPr>
        </p:nvSpPr>
        <p:spPr>
          <a:xfrm>
            <a:off x="4495800" y="1600200"/>
            <a:ext cx="4191000" cy="4525963"/>
          </a:xfrm>
        </p:spPr>
        <p:txBody>
          <a:bodyPr/>
          <a:lstStyle/>
          <a:p>
            <a:pPr eaLnBrk="1" hangingPunct="1"/>
            <a:r>
              <a:rPr lang="en-US" sz="2800" smtClean="0"/>
              <a:t>A Twinfast screw is a type of screw with two threads so that it can be driven twice as fast. Dry wall screws designated as fine are the most common screws to use the twin fast style of threads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Deck screw </a:t>
            </a:r>
          </a:p>
        </p:txBody>
      </p:sp>
      <p:sp>
        <p:nvSpPr>
          <p:cNvPr id="15363" name="Rectangle 3"/>
          <p:cNvSpPr>
            <a:spLocks noGrp="1" noChangeArrowheads="1"/>
          </p:cNvSpPr>
          <p:nvPr>
            <p:ph type="body" idx="1"/>
          </p:nvPr>
        </p:nvSpPr>
        <p:spPr>
          <a:xfrm>
            <a:off x="4267200" y="1600200"/>
            <a:ext cx="4419600" cy="4525963"/>
          </a:xfrm>
        </p:spPr>
        <p:txBody>
          <a:bodyPr/>
          <a:lstStyle/>
          <a:p>
            <a:pPr eaLnBrk="1" hangingPunct="1"/>
            <a:r>
              <a:rPr lang="en-US" sz="2800" smtClean="0"/>
              <a:t>Similar to drywall screw except that it has improved corrosion resistance and is generally supplied in a larger gauge. Most deck screws have a type-17 (auger type) thread cutting tip for installation into decking materials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Mirror screw </a:t>
            </a:r>
          </a:p>
        </p:txBody>
      </p:sp>
      <p:pic>
        <p:nvPicPr>
          <p:cNvPr id="3075" name="Picture 10" descr="Mirror Screws.jpg">
            <a:hlinkClick r:id="rId2"/>
          </p:cNvPr>
          <p:cNvPicPr>
            <a:picLocks noChangeAspect="1" noChangeArrowheads="1"/>
          </p:cNvPicPr>
          <p:nvPr/>
        </p:nvPicPr>
        <p:blipFill>
          <a:blip r:embed="rId3"/>
          <a:srcRect/>
          <a:stretch>
            <a:fillRect/>
          </a:stretch>
        </p:blipFill>
        <p:spPr bwMode="auto">
          <a:xfrm>
            <a:off x="381000" y="1905000"/>
            <a:ext cx="3657600" cy="3986213"/>
          </a:xfrm>
          <a:prstGeom prst="rect">
            <a:avLst/>
          </a:prstGeom>
          <a:noFill/>
          <a:ln w="9525">
            <a:noFill/>
            <a:miter lim="800000"/>
            <a:headEnd/>
            <a:tailEnd/>
          </a:ln>
        </p:spPr>
      </p:pic>
      <p:sp>
        <p:nvSpPr>
          <p:cNvPr id="3076" name="Rectangle 11"/>
          <p:cNvSpPr>
            <a:spLocks noGrp="1" noChangeArrowheads="1"/>
          </p:cNvSpPr>
          <p:nvPr>
            <p:ph type="body" idx="1"/>
          </p:nvPr>
        </p:nvSpPr>
        <p:spPr>
          <a:xfrm>
            <a:off x="4191000" y="1905000"/>
            <a:ext cx="4191000" cy="4038600"/>
          </a:xfrm>
          <a:noFill/>
        </p:spPr>
        <p:txBody>
          <a:bodyPr/>
          <a:lstStyle/>
          <a:p>
            <a:pPr eaLnBrk="1" hangingPunct="1">
              <a:lnSpc>
                <a:spcPct val="90000"/>
              </a:lnSpc>
              <a:buFontTx/>
              <a:buNone/>
            </a:pPr>
            <a:r>
              <a:rPr lang="en-US" smtClean="0"/>
              <a:t>   This is a flat-head wood screw with a tapped hole in the head, which receives a screw-in chrome-plated cover. It is usually used to mount a mirror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File:Screw.agr.jpg">
            <a:hlinkClick r:id="rId2"/>
          </p:cNvPr>
          <p:cNvPicPr>
            <a:picLocks noChangeAspect="1" noChangeArrowheads="1"/>
          </p:cNvPicPr>
          <p:nvPr/>
        </p:nvPicPr>
        <p:blipFill>
          <a:blip r:embed="rId3"/>
          <a:srcRect/>
          <a:stretch>
            <a:fillRect/>
          </a:stretch>
        </p:blipFill>
        <p:spPr bwMode="auto">
          <a:xfrm>
            <a:off x="457200" y="1828800"/>
            <a:ext cx="3810000" cy="3886200"/>
          </a:xfrm>
          <a:prstGeom prst="rect">
            <a:avLst/>
          </a:prstGeom>
          <a:noFill/>
          <a:ln w="9525">
            <a:noFill/>
            <a:miter lim="800000"/>
            <a:headEnd/>
            <a:tailEnd/>
          </a:ln>
        </p:spPr>
      </p:pic>
      <p:sp>
        <p:nvSpPr>
          <p:cNvPr id="4099" name="Rectangle 11"/>
          <p:cNvSpPr>
            <a:spLocks noChangeArrowheads="1"/>
          </p:cNvSpPr>
          <p:nvPr/>
        </p:nvSpPr>
        <p:spPr bwMode="auto">
          <a:xfrm>
            <a:off x="4724400" y="1676400"/>
            <a:ext cx="3505200" cy="4108450"/>
          </a:xfrm>
          <a:prstGeom prst="rect">
            <a:avLst/>
          </a:prstGeom>
          <a:noFill/>
          <a:ln w="9525">
            <a:noFill/>
            <a:miter lim="800000"/>
            <a:headEnd/>
            <a:tailEnd/>
          </a:ln>
        </p:spPr>
        <p:txBody>
          <a:bodyPr anchor="ctr">
            <a:spAutoFit/>
          </a:bodyPr>
          <a:lstStyle/>
          <a:p>
            <a:r>
              <a:rPr lang="en-US" sz="2400"/>
              <a:t>Specialized screw with a bugle head that is designed to attach drywall to wood or metal studs, however it is a versatile construction fastener with many uses. The diameter of drywall screw threads is larger than the shaft diameter. </a:t>
            </a:r>
          </a:p>
        </p:txBody>
      </p:sp>
      <p:sp>
        <p:nvSpPr>
          <p:cNvPr id="4100" name="Rectangle 13"/>
          <p:cNvSpPr>
            <a:spLocks noChangeArrowheads="1"/>
          </p:cNvSpPr>
          <p:nvPr/>
        </p:nvSpPr>
        <p:spPr bwMode="auto">
          <a:xfrm>
            <a:off x="3200400" y="609600"/>
            <a:ext cx="4419600" cy="762000"/>
          </a:xfrm>
          <a:prstGeom prst="rect">
            <a:avLst/>
          </a:prstGeom>
          <a:noFill/>
          <a:ln w="9525">
            <a:noFill/>
            <a:miter lim="800000"/>
            <a:headEnd/>
            <a:tailEnd/>
          </a:ln>
        </p:spPr>
        <p:txBody>
          <a:bodyPr/>
          <a:lstStyle/>
          <a:p>
            <a:pPr marL="342900" indent="-342900">
              <a:spcBef>
                <a:spcPct val="20000"/>
              </a:spcBef>
              <a:buFontTx/>
              <a:buChar char="•"/>
            </a:pPr>
            <a:r>
              <a:rPr lang="en-US" sz="3200" dirty="0"/>
              <a:t>Drywall screw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4800600" y="1600200"/>
            <a:ext cx="3733800" cy="4648200"/>
          </a:xfrm>
        </p:spPr>
        <p:txBody>
          <a:bodyPr/>
          <a:lstStyle/>
          <a:p>
            <a:pPr eaLnBrk="1" hangingPunct="1">
              <a:lnSpc>
                <a:spcPct val="90000"/>
              </a:lnSpc>
            </a:pPr>
            <a:r>
              <a:rPr lang="en-US" smtClean="0"/>
              <a:t>Screw with a looped head. Larger ones are sometimes called lag eye screws. Designed to be used as attachment point, particularly for something that is hung from it. </a:t>
            </a:r>
          </a:p>
        </p:txBody>
      </p:sp>
      <p:pic>
        <p:nvPicPr>
          <p:cNvPr id="5123" name="Picture 4" descr="File:Eye bolt wood thread.jpg">
            <a:hlinkClick r:id="rId2"/>
          </p:cNvPr>
          <p:cNvPicPr>
            <a:picLocks noChangeAspect="1" noChangeArrowheads="1"/>
          </p:cNvPicPr>
          <p:nvPr/>
        </p:nvPicPr>
        <p:blipFill>
          <a:blip r:embed="rId3"/>
          <a:srcRect/>
          <a:stretch>
            <a:fillRect/>
          </a:stretch>
        </p:blipFill>
        <p:spPr bwMode="auto">
          <a:xfrm>
            <a:off x="228600" y="1905000"/>
            <a:ext cx="3505200" cy="4038600"/>
          </a:xfrm>
          <a:prstGeom prst="rect">
            <a:avLst/>
          </a:prstGeom>
          <a:noFill/>
          <a:ln w="9525">
            <a:noFill/>
            <a:miter lim="800000"/>
            <a:headEnd/>
            <a:tailEnd/>
          </a:ln>
        </p:spPr>
      </p:pic>
      <p:sp>
        <p:nvSpPr>
          <p:cNvPr id="5124" name="Rectangle 5"/>
          <p:cNvSpPr>
            <a:spLocks noChangeArrowheads="1"/>
          </p:cNvSpPr>
          <p:nvPr/>
        </p:nvSpPr>
        <p:spPr bwMode="auto">
          <a:xfrm>
            <a:off x="1828800" y="304800"/>
            <a:ext cx="5486400" cy="1066800"/>
          </a:xfrm>
          <a:prstGeom prst="rect">
            <a:avLst/>
          </a:prstGeom>
          <a:noFill/>
          <a:ln w="9525">
            <a:noFill/>
            <a:miter lim="800000"/>
            <a:headEnd/>
            <a:tailEnd/>
          </a:ln>
        </p:spPr>
        <p:txBody>
          <a:bodyPr/>
          <a:lstStyle/>
          <a:p>
            <a:pPr algn="ctr">
              <a:spcBef>
                <a:spcPct val="20000"/>
              </a:spcBef>
            </a:pPr>
            <a:r>
              <a:rPr lang="en-US" sz="3200" b="1"/>
              <a:t>Eye screw</a:t>
            </a:r>
            <a:br>
              <a:rPr lang="en-US" sz="3200" b="1"/>
            </a:br>
            <a:endParaRPr lang="en-US" sz="32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8" descr="Tire-fond cropped.JPG">
            <a:hlinkClick r:id="rId2"/>
          </p:cNvPr>
          <p:cNvPicPr>
            <a:picLocks noChangeAspect="1" noChangeArrowheads="1"/>
          </p:cNvPicPr>
          <p:nvPr/>
        </p:nvPicPr>
        <p:blipFill>
          <a:blip r:embed="rId3"/>
          <a:srcRect/>
          <a:stretch>
            <a:fillRect/>
          </a:stretch>
        </p:blipFill>
        <p:spPr bwMode="auto">
          <a:xfrm>
            <a:off x="0" y="1295400"/>
            <a:ext cx="2667000" cy="5181600"/>
          </a:xfrm>
          <a:prstGeom prst="rect">
            <a:avLst/>
          </a:prstGeom>
          <a:noFill/>
          <a:ln w="9525">
            <a:noFill/>
            <a:miter lim="800000"/>
            <a:headEnd/>
            <a:tailEnd/>
          </a:ln>
        </p:spPr>
      </p:pic>
      <p:sp>
        <p:nvSpPr>
          <p:cNvPr id="6147" name="Rectangle 9"/>
          <p:cNvSpPr>
            <a:spLocks noChangeArrowheads="1"/>
          </p:cNvSpPr>
          <p:nvPr/>
        </p:nvSpPr>
        <p:spPr bwMode="auto">
          <a:xfrm>
            <a:off x="228600" y="4267200"/>
            <a:ext cx="4343400" cy="2209800"/>
          </a:xfrm>
          <a:prstGeom prst="rect">
            <a:avLst/>
          </a:prstGeom>
          <a:noFill/>
          <a:ln w="9525">
            <a:noFill/>
            <a:miter lim="800000"/>
            <a:headEnd/>
            <a:tailEnd/>
          </a:ln>
        </p:spPr>
        <p:txBody>
          <a:bodyPr/>
          <a:lstStyle/>
          <a:p>
            <a:pPr marL="342900" indent="-342900">
              <a:spcBef>
                <a:spcPct val="20000"/>
              </a:spcBef>
            </a:pPr>
            <a:endParaRPr lang="en-US" sz="3200"/>
          </a:p>
        </p:txBody>
      </p:sp>
      <p:sp>
        <p:nvSpPr>
          <p:cNvPr id="6148" name="Rectangle 10"/>
          <p:cNvSpPr>
            <a:spLocks noChangeArrowheads="1"/>
          </p:cNvSpPr>
          <p:nvPr/>
        </p:nvSpPr>
        <p:spPr bwMode="auto">
          <a:xfrm>
            <a:off x="6934200" y="914400"/>
            <a:ext cx="2209800" cy="5522913"/>
          </a:xfrm>
          <a:prstGeom prst="rect">
            <a:avLst/>
          </a:prstGeom>
          <a:noFill/>
          <a:ln w="9525">
            <a:noFill/>
            <a:miter lim="800000"/>
            <a:headEnd/>
            <a:tailEnd/>
          </a:ln>
        </p:spPr>
        <p:txBody>
          <a:bodyPr anchor="ctr">
            <a:spAutoFit/>
          </a:bodyPr>
          <a:lstStyle/>
          <a:p>
            <a:r>
              <a:rPr lang="en-US" sz="3200" b="1"/>
              <a:t>Uses</a:t>
            </a:r>
          </a:p>
          <a:p>
            <a:r>
              <a:rPr lang="en-US"/>
              <a:t>Lag bolts are usually used with an expanding insert called a lag in masonry or concrete walls, Lag bolts are designed for securely fastening heavy timbers (post and beams, timber railway trestles and bridges) to one another, or to fasten wood to masonry or concrete. </a:t>
            </a:r>
          </a:p>
          <a:p>
            <a:r>
              <a:rPr lang="en-US"/>
              <a:t> </a:t>
            </a:r>
          </a:p>
        </p:txBody>
      </p:sp>
      <p:sp>
        <p:nvSpPr>
          <p:cNvPr id="6149" name="Rectangle 11"/>
          <p:cNvSpPr>
            <a:spLocks noGrp="1" noChangeArrowheads="1"/>
          </p:cNvSpPr>
          <p:nvPr>
            <p:ph type="title"/>
          </p:nvPr>
        </p:nvSpPr>
        <p:spPr>
          <a:xfrm>
            <a:off x="2286000" y="274638"/>
            <a:ext cx="6400800" cy="563562"/>
          </a:xfrm>
        </p:spPr>
        <p:txBody>
          <a:bodyPr/>
          <a:lstStyle/>
          <a:p>
            <a:pPr eaLnBrk="1" hangingPunct="1"/>
            <a:r>
              <a:rPr lang="en-US" sz="4000" dirty="0" smtClean="0"/>
              <a:t>Lag screw / Coach screw</a:t>
            </a:r>
          </a:p>
        </p:txBody>
      </p:sp>
      <p:sp>
        <p:nvSpPr>
          <p:cNvPr id="6150" name="Rectangle 12"/>
          <p:cNvSpPr>
            <a:spLocks noChangeArrowheads="1"/>
          </p:cNvSpPr>
          <p:nvPr/>
        </p:nvSpPr>
        <p:spPr bwMode="auto">
          <a:xfrm>
            <a:off x="2743200" y="1066800"/>
            <a:ext cx="4114800" cy="5310188"/>
          </a:xfrm>
          <a:prstGeom prst="rect">
            <a:avLst/>
          </a:prstGeom>
          <a:noFill/>
          <a:ln w="9525">
            <a:noFill/>
            <a:miter lim="800000"/>
            <a:headEnd/>
            <a:tailEnd/>
          </a:ln>
        </p:spPr>
        <p:txBody>
          <a:bodyPr anchor="ctr">
            <a:spAutoFit/>
          </a:bodyPr>
          <a:lstStyle/>
          <a:p>
            <a:r>
              <a:rPr lang="en-US"/>
              <a:t>Similar to a wood screw except that it is generally much larger running to lengths up to 15 in (381 mm) with diameters from 0.25–0.5 in (6.35–12.70 mm) in commonly available (hardware store) sizes (not counting larger mining and civil engineering lags and lag bolts) and it generally has a hexagonal drive head.</a:t>
            </a:r>
          </a:p>
          <a:p>
            <a:r>
              <a:rPr lang="en-US"/>
              <a:t> the lag manufactured with a hard metal jacket that bites into the sides of the drilled hole, and the inner metal in the lag being a softer alloy of lead, or zinc alloyed with soft iron. The coarse thread of a lag bolt and lag mesh and deform slightly making a secure near water tight anti-corroding mechanically strong fastening.</a:t>
            </a:r>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Sheet metal Screw</a:t>
            </a:r>
          </a:p>
        </p:txBody>
      </p:sp>
      <p:sp>
        <p:nvSpPr>
          <p:cNvPr id="7171" name="Rectangle 3"/>
          <p:cNvSpPr>
            <a:spLocks noGrp="1" noChangeArrowheads="1"/>
          </p:cNvSpPr>
          <p:nvPr>
            <p:ph type="body" idx="1"/>
          </p:nvPr>
        </p:nvSpPr>
        <p:spPr>
          <a:xfrm>
            <a:off x="3505200" y="1600200"/>
            <a:ext cx="5181600" cy="4525963"/>
          </a:xfrm>
        </p:spPr>
        <p:txBody>
          <a:bodyPr/>
          <a:lstStyle/>
          <a:p>
            <a:pPr eaLnBrk="1" hangingPunct="1">
              <a:lnSpc>
                <a:spcPct val="90000"/>
              </a:lnSpc>
            </a:pPr>
            <a:r>
              <a:rPr lang="en-US" sz="2400" smtClean="0"/>
              <a:t>Has sharp threads that cut into a material such as sheet metal, plastic or wood. They are sometimes notched at the tip to aid in chip removal during thread cutting. The shank is usually threaded up to the head. Sheet metal screws make excellent fasteners for attaching metal hardware to wood because the fully threaded shank provides good retention in wood </a:t>
            </a:r>
          </a:p>
        </p:txBody>
      </p:sp>
      <p:sp>
        <p:nvSpPr>
          <p:cNvPr id="7172" name="Rectangle 4"/>
          <p:cNvSpPr>
            <a:spLocks noChangeArrowheads="1"/>
          </p:cNvSpPr>
          <p:nvPr/>
        </p:nvSpPr>
        <p:spPr bwMode="auto">
          <a:xfrm>
            <a:off x="0" y="0"/>
            <a:ext cx="139700" cy="293688"/>
          </a:xfrm>
          <a:prstGeom prst="rect">
            <a:avLst/>
          </a:prstGeom>
          <a:noFill/>
          <a:ln w="9525">
            <a:noFill/>
            <a:miter lim="800000"/>
            <a:headEnd/>
            <a:tailEnd/>
          </a:ln>
        </p:spPr>
        <p:txBody>
          <a:bodyPr wrap="none" lIns="38088" tIns="9522" rIns="38088" bIns="9522" anchor="ctr">
            <a:spAutoFit/>
          </a:bodyPr>
          <a:lstStyle/>
          <a:p>
            <a:r>
              <a:rPr lang="en-US"/>
              <a:t> </a:t>
            </a:r>
          </a:p>
        </p:txBody>
      </p:sp>
      <p:sp>
        <p:nvSpPr>
          <p:cNvPr id="7173" name="Rectangle 5"/>
          <p:cNvSpPr>
            <a:spLocks noChangeArrowheads="1"/>
          </p:cNvSpPr>
          <p:nvPr/>
        </p:nvSpPr>
        <p:spPr bwMode="auto">
          <a:xfrm>
            <a:off x="0" y="0"/>
            <a:ext cx="139700" cy="293688"/>
          </a:xfrm>
          <a:prstGeom prst="rect">
            <a:avLst/>
          </a:prstGeom>
          <a:noFill/>
          <a:ln w="9525">
            <a:noFill/>
            <a:miter lim="800000"/>
            <a:headEnd/>
            <a:tailEnd/>
          </a:ln>
        </p:spPr>
        <p:txBody>
          <a:bodyPr wrap="none" lIns="38088" tIns="9522" rIns="38088" bIns="9522" anchor="ctr">
            <a:spAutoFit/>
          </a:bodyPr>
          <a:lstStyle/>
          <a:p>
            <a:r>
              <a:rPr lang="en-US"/>
              <a:t> </a:t>
            </a:r>
          </a:p>
        </p:txBody>
      </p:sp>
      <p:sp>
        <p:nvSpPr>
          <p:cNvPr id="7174" name="Rectangle 6"/>
          <p:cNvSpPr>
            <a:spLocks noChangeArrowheads="1"/>
          </p:cNvSpPr>
          <p:nvPr/>
        </p:nvSpPr>
        <p:spPr bwMode="auto">
          <a:xfrm>
            <a:off x="0" y="0"/>
            <a:ext cx="139700" cy="293688"/>
          </a:xfrm>
          <a:prstGeom prst="rect">
            <a:avLst/>
          </a:prstGeom>
          <a:noFill/>
          <a:ln w="9525">
            <a:noFill/>
            <a:miter lim="800000"/>
            <a:headEnd/>
            <a:tailEnd/>
          </a:ln>
        </p:spPr>
        <p:txBody>
          <a:bodyPr wrap="none" lIns="38088" tIns="9522" rIns="38088" bIns="9522" anchor="ctr">
            <a:spAutoFit/>
          </a:bodyPr>
          <a:lstStyle/>
          <a:p>
            <a:r>
              <a:rPr lang="en-US"/>
              <a:t> </a:t>
            </a:r>
          </a:p>
        </p:txBody>
      </p:sp>
      <p:sp>
        <p:nvSpPr>
          <p:cNvPr id="7175" name="Rectangle 7"/>
          <p:cNvSpPr>
            <a:spLocks noChangeArrowheads="1"/>
          </p:cNvSpPr>
          <p:nvPr/>
        </p:nvSpPr>
        <p:spPr bwMode="auto">
          <a:xfrm>
            <a:off x="0" y="0"/>
            <a:ext cx="139700" cy="293688"/>
          </a:xfrm>
          <a:prstGeom prst="rect">
            <a:avLst/>
          </a:prstGeom>
          <a:noFill/>
          <a:ln w="9525">
            <a:noFill/>
            <a:miter lim="800000"/>
            <a:headEnd/>
            <a:tailEnd/>
          </a:ln>
        </p:spPr>
        <p:txBody>
          <a:bodyPr wrap="none" lIns="38088" tIns="9522" rIns="38088" bIns="9522" anchor="ctr">
            <a:spAutoFit/>
          </a:bodyPr>
          <a:lstStyle/>
          <a:p>
            <a:r>
              <a:rPr lang="en-US"/>
              <a:t> </a:t>
            </a:r>
          </a:p>
        </p:txBody>
      </p:sp>
      <p:pic>
        <p:nvPicPr>
          <p:cNvPr id="7176" name="Picture 11" descr="File:Phillips screw.jpg">
            <a:hlinkClick r:id="rId2"/>
          </p:cNvPr>
          <p:cNvPicPr>
            <a:picLocks noChangeAspect="1" noChangeArrowheads="1"/>
          </p:cNvPicPr>
          <p:nvPr/>
        </p:nvPicPr>
        <p:blipFill>
          <a:blip r:embed="rId3"/>
          <a:srcRect/>
          <a:stretch>
            <a:fillRect/>
          </a:stretch>
        </p:blipFill>
        <p:spPr bwMode="auto">
          <a:xfrm>
            <a:off x="609600" y="1828800"/>
            <a:ext cx="2743200" cy="381793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0"/>
            <a:ext cx="8229600" cy="914400"/>
          </a:xfrm>
        </p:spPr>
        <p:txBody>
          <a:bodyPr/>
          <a:lstStyle/>
          <a:p>
            <a:pPr eaLnBrk="1" hangingPunct="1"/>
            <a:r>
              <a:rPr lang="en-US" smtClean="0"/>
              <a:t>Wood Screw</a:t>
            </a:r>
          </a:p>
        </p:txBody>
      </p:sp>
      <p:sp>
        <p:nvSpPr>
          <p:cNvPr id="8195" name="Rectangle 3"/>
          <p:cNvSpPr>
            <a:spLocks noGrp="1" noChangeArrowheads="1"/>
          </p:cNvSpPr>
          <p:nvPr>
            <p:ph type="body" idx="1"/>
          </p:nvPr>
        </p:nvSpPr>
        <p:spPr>
          <a:xfrm>
            <a:off x="3962400" y="1371600"/>
            <a:ext cx="4953000" cy="5486400"/>
          </a:xfrm>
        </p:spPr>
        <p:txBody>
          <a:bodyPr/>
          <a:lstStyle/>
          <a:p>
            <a:pPr eaLnBrk="1" hangingPunct="1">
              <a:lnSpc>
                <a:spcPct val="90000"/>
              </a:lnSpc>
            </a:pPr>
            <a:r>
              <a:rPr lang="en-US" sz="2400" smtClean="0"/>
              <a:t>A metal screw with a sharp point designed to attach two pieces of wood together. Wood screws are commonly available with flat, pan or oval-heads. A wood screw generally has a partially unthreaded shank below the head. The unthreaded portion of the shank is designed to slide through the top board (closest to the screw head) so that it can be pulled tight to the board it is being attached to. </a:t>
            </a:r>
          </a:p>
        </p:txBody>
      </p:sp>
      <p:pic>
        <p:nvPicPr>
          <p:cNvPr id="8196" name="Picture 5" descr="File:Screw for wood.JPG">
            <a:hlinkClick r:id="rId2"/>
          </p:cNvPr>
          <p:cNvPicPr>
            <a:picLocks noChangeAspect="1" noChangeArrowheads="1"/>
          </p:cNvPicPr>
          <p:nvPr/>
        </p:nvPicPr>
        <p:blipFill>
          <a:blip r:embed="rId3"/>
          <a:srcRect/>
          <a:stretch>
            <a:fillRect/>
          </a:stretch>
        </p:blipFill>
        <p:spPr bwMode="auto">
          <a:xfrm>
            <a:off x="304800" y="1676400"/>
            <a:ext cx="3638550" cy="4838700"/>
          </a:xfrm>
          <a:prstGeom prst="rect">
            <a:avLst/>
          </a:prstGeom>
          <a:noFill/>
          <a:ln w="9525">
            <a:noFill/>
            <a:miter lim="800000"/>
            <a:headEnd/>
            <a:tailEnd/>
          </a:ln>
        </p:spPr>
      </p:pic>
      <p:sp>
        <p:nvSpPr>
          <p:cNvPr id="8197" name="Rectangle 6"/>
          <p:cNvSpPr>
            <a:spLocks noChangeArrowheads="1"/>
          </p:cNvSpPr>
          <p:nvPr/>
        </p:nvSpPr>
        <p:spPr bwMode="auto">
          <a:xfrm>
            <a:off x="0" y="0"/>
            <a:ext cx="139700" cy="293688"/>
          </a:xfrm>
          <a:prstGeom prst="rect">
            <a:avLst/>
          </a:prstGeom>
          <a:noFill/>
          <a:ln w="9525">
            <a:noFill/>
            <a:miter lim="800000"/>
            <a:headEnd/>
            <a:tailEnd/>
          </a:ln>
        </p:spPr>
        <p:txBody>
          <a:bodyPr wrap="none" lIns="38088" tIns="9522" rIns="38088" bIns="9522" anchor="ctr">
            <a:spAutoFit/>
          </a:bodyPr>
          <a:lstStyle/>
          <a:p>
            <a:r>
              <a:rPr lang="en-US"/>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000" smtClean="0"/>
              <a:t>Hex cap screw</a:t>
            </a:r>
            <a:br>
              <a:rPr lang="en-US" sz="4000" smtClean="0"/>
            </a:br>
            <a:endParaRPr lang="en-US" sz="4000" smtClean="0"/>
          </a:p>
        </p:txBody>
      </p:sp>
      <p:sp>
        <p:nvSpPr>
          <p:cNvPr id="9219" name="Rectangle 3"/>
          <p:cNvSpPr>
            <a:spLocks noGrp="1" noChangeArrowheads="1"/>
          </p:cNvSpPr>
          <p:nvPr>
            <p:ph type="body" idx="1"/>
          </p:nvPr>
        </p:nvSpPr>
        <p:spPr>
          <a:xfrm>
            <a:off x="4495800" y="1295400"/>
            <a:ext cx="4419600" cy="5181600"/>
          </a:xfrm>
        </p:spPr>
        <p:txBody>
          <a:bodyPr>
            <a:normAutofit lnSpcReduction="10000"/>
          </a:bodyPr>
          <a:lstStyle/>
          <a:p>
            <a:pPr eaLnBrk="1" hangingPunct="1">
              <a:lnSpc>
                <a:spcPct val="80000"/>
              </a:lnSpc>
            </a:pPr>
            <a:r>
              <a:rPr lang="en-US" sz="2800" smtClean="0">
                <a:latin typeface="Arial Narrow" pitchFamily="34" charset="0"/>
              </a:rPr>
              <a:t>A hex cap screw is a cap screw with a hexagonal head, designed to be driven by a wrench (spanner). An ASME B18.2.1 compliant cap screw has somewhat tighter tolerances than a hex bolt for the head height and the shank length. The nature of the tolerance difference allows an ASME B18.2.1 hex cap screw to always fit where a hex bolt is installed but a hex bolt could be slightly too large to be used</a:t>
            </a:r>
          </a:p>
        </p:txBody>
      </p:sp>
      <p:pic>
        <p:nvPicPr>
          <p:cNvPr id="9220" name="Picture 5" descr="File:Bout.jpg">
            <a:hlinkClick r:id="rId2"/>
          </p:cNvPr>
          <p:cNvPicPr>
            <a:picLocks noChangeAspect="1" noChangeArrowheads="1"/>
          </p:cNvPicPr>
          <p:nvPr/>
        </p:nvPicPr>
        <p:blipFill>
          <a:blip r:embed="rId3"/>
          <a:srcRect/>
          <a:stretch>
            <a:fillRect/>
          </a:stretch>
        </p:blipFill>
        <p:spPr bwMode="auto">
          <a:xfrm>
            <a:off x="457200" y="1295400"/>
            <a:ext cx="3441700" cy="51625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4000" smtClean="0"/>
              <a:t>Self-drilling screw</a:t>
            </a:r>
            <a:br>
              <a:rPr lang="en-US" sz="4000" smtClean="0"/>
            </a:br>
            <a:endParaRPr lang="en-US" sz="4000" smtClean="0"/>
          </a:p>
        </p:txBody>
      </p:sp>
      <p:sp>
        <p:nvSpPr>
          <p:cNvPr id="10243" name="Rectangle 3"/>
          <p:cNvSpPr>
            <a:spLocks noGrp="1" noChangeArrowheads="1"/>
          </p:cNvSpPr>
          <p:nvPr>
            <p:ph type="body" idx="1"/>
          </p:nvPr>
        </p:nvSpPr>
        <p:spPr>
          <a:xfrm>
            <a:off x="4267200" y="1600200"/>
            <a:ext cx="4495800" cy="4830763"/>
          </a:xfrm>
        </p:spPr>
        <p:txBody>
          <a:bodyPr/>
          <a:lstStyle/>
          <a:p>
            <a:pPr eaLnBrk="1" hangingPunct="1">
              <a:lnSpc>
                <a:spcPct val="90000"/>
              </a:lnSpc>
            </a:pPr>
            <a:r>
              <a:rPr lang="en-US" sz="2400" smtClean="0"/>
              <a:t>Similar to a sheet metal screw, but it has a drill-shaped point to cut through the substrate to eliminate the need for drilling a pilot hole. Designed for use in soft steel or other metals. The points are numbered from 1 through 5, the larger the number, the thicker metal it can go through without a pilot hole. A 5 point can drill a 0.5 in (12.7 mm) of steel, for example </a:t>
            </a:r>
          </a:p>
        </p:txBody>
      </p:sp>
      <p:pic>
        <p:nvPicPr>
          <p:cNvPr id="10244" name="Picture 5" descr="File:Vis-auto-foreuse.jpeg">
            <a:hlinkClick r:id="rId2"/>
          </p:cNvPr>
          <p:cNvPicPr>
            <a:picLocks noChangeAspect="1" noChangeArrowheads="1"/>
          </p:cNvPicPr>
          <p:nvPr/>
        </p:nvPicPr>
        <p:blipFill>
          <a:blip r:embed="rId3"/>
          <a:srcRect/>
          <a:stretch>
            <a:fillRect/>
          </a:stretch>
        </p:blipFill>
        <p:spPr bwMode="auto">
          <a:xfrm>
            <a:off x="228600" y="2376488"/>
            <a:ext cx="3962400" cy="288131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 Ppt</Template>
  <TotalTime>1</TotalTime>
  <Words>773</Words>
  <Application>Microsoft Office PowerPoint</Application>
  <PresentationFormat>On-screen Show (4:3)</PresentationFormat>
  <Paragraphs>36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OER Ppt</vt:lpstr>
      <vt:lpstr>Slide 1</vt:lpstr>
      <vt:lpstr>Mirror screw </vt:lpstr>
      <vt:lpstr>Slide 3</vt:lpstr>
      <vt:lpstr>Slide 4</vt:lpstr>
      <vt:lpstr>Lag screw / Coach screw</vt:lpstr>
      <vt:lpstr>Sheet metal Screw</vt:lpstr>
      <vt:lpstr>Wood Screw</vt:lpstr>
      <vt:lpstr>Hex cap screw </vt:lpstr>
      <vt:lpstr>Self-drilling screw </vt:lpstr>
      <vt:lpstr>Self-tapping machine screw </vt:lpstr>
      <vt:lpstr>Set screw / Grub screw </vt:lpstr>
      <vt:lpstr>Security head screw </vt:lpstr>
      <vt:lpstr>Twinfast screw </vt:lpstr>
      <vt:lpstr>Deck screw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 O H I T</dc:creator>
  <cp:lastModifiedBy>DST</cp:lastModifiedBy>
  <cp:revision>2</cp:revision>
  <dcterms:created xsi:type="dcterms:W3CDTF">2014-01-14T17:55:13Z</dcterms:created>
  <dcterms:modified xsi:type="dcterms:W3CDTF">2014-02-04T11:32:17Z</dcterms:modified>
</cp:coreProperties>
</file>