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542E1-837F-43E2-9213-E04F8364B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hyperlink" Target="pulley%20log3.MP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uk.wrs.yahoo.com/_ylt=A0S0zvirvytOmGMA579WBQx./SIG=12bcgsga0/EXP=1311518763/**http:/fpp.hamradio.si/roost/tech/pulley/pulleycomp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No%20Pulley%20Bucket%20Lift.M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penclipart.org/people/nicubunu/nicubunu_Stickman_16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Simple%20Pulley.M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penclipart.org/people/nicubunu/nicubunu_Stickman_16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penclipart.org/people/nicubunu/nicubunu_Stickman_16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penclipart.org/people/nicubunu/nicubunu_Stickman_16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penclipart.org/people/nicubunu/nicubunu_Stickman_16.s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penclipart.org/people/nicubunu/nicubunu_Stickman_16.sv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penclipart.org/people/nicubunu/nicubunu_Stickman_16.s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Pulleys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344613"/>
            <a:ext cx="8229600" cy="4525962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Where are pulleys used?</a:t>
            </a:r>
          </a:p>
          <a:p>
            <a:pPr eaLnBrk="1" hangingPunct="1">
              <a:buFontTx/>
              <a:buNone/>
            </a:pPr>
            <a:r>
              <a:rPr lang="en-GB" sz="2400" smtClean="0">
                <a:solidFill>
                  <a:schemeClr val="hlink"/>
                </a:solidFill>
                <a:hlinkClick r:id="rId2" action="ppaction://hlinkfile"/>
              </a:rPr>
              <a:t>Transport over difficult terrain</a:t>
            </a:r>
            <a:endParaRPr lang="en-GB" sz="2400" smtClean="0">
              <a:solidFill>
                <a:schemeClr val="hlink"/>
              </a:solidFill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4109" name="Rectangle 9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10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Rectangle 11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8319" name="Picture 15" descr="indian-bicyc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362200"/>
            <a:ext cx="3287712" cy="2466975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98321" name="Picture 17" descr="View Imag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771338">
            <a:off x="6045321" y="1778752"/>
            <a:ext cx="2501900" cy="1881188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98323" name="Picture 19" descr="ency412agrrev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360087">
            <a:off x="429670" y="3550036"/>
            <a:ext cx="5370512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29" name="Picture 25" descr="apprtech_clip_image00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307628">
            <a:off x="5425721" y="3876658"/>
            <a:ext cx="3295650" cy="2200275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8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8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7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035050"/>
          </a:xfrm>
        </p:spPr>
        <p:txBody>
          <a:bodyPr/>
          <a:lstStyle/>
          <a:p>
            <a:pPr eaLnBrk="1" hangingPunct="1"/>
            <a:r>
              <a:rPr lang="mr-IN" smtClean="0">
                <a:solidFill>
                  <a:schemeClr val="hlink"/>
                </a:solidFill>
              </a:rPr>
              <a:t>एक खेळ खेळूया</a:t>
            </a:r>
            <a:r>
              <a:rPr lang="en-GB" smtClean="0">
                <a:solidFill>
                  <a:schemeClr val="hlink"/>
                </a:solidFill>
              </a:rPr>
              <a:t>!</a:t>
            </a:r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3318" name="Rectangle 50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Rectangle 51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Rectangle 52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7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42913" y="1752600"/>
            <a:ext cx="82296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मी एका कार कंपनीचा मालक आहे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मला चोरापासून संरक्षण होण्यासाठी एक मोठ गेट बनवावं लागणार आहे</a:t>
            </a:r>
          </a:p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गेट १०००</a:t>
            </a:r>
            <a:r>
              <a:rPr lang="en-US" sz="2800" dirty="0" smtClean="0">
                <a:solidFill>
                  <a:schemeClr val="accent2"/>
                </a:solidFill>
              </a:rPr>
              <a:t>KG </a:t>
            </a:r>
            <a:r>
              <a:rPr lang="mr-IN" sz="2800" dirty="0" smtClean="0">
                <a:solidFill>
                  <a:schemeClr val="accent2"/>
                </a:solidFill>
              </a:rPr>
              <a:t>चे आहे त्यामुळे ते बाहेरून उघडता येणार नाही.</a:t>
            </a:r>
          </a:p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मला माझे कामगार ते आतून उघडू शकतील असं काहीतरी करायचं आहे</a:t>
            </a:r>
          </a:p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मी हे काम स्वस्तात करू इच्छितो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Extra points for </a:t>
            </a:r>
            <a:r>
              <a:rPr lang="en-GB" sz="2800" u="sng" dirty="0" smtClean="0">
                <a:solidFill>
                  <a:schemeClr val="accent2"/>
                </a:solidFill>
              </a:rPr>
              <a:t>creativity</a:t>
            </a:r>
            <a:r>
              <a:rPr lang="en-GB" sz="2800" dirty="0" smtClean="0">
                <a:solidFill>
                  <a:schemeClr val="accent2"/>
                </a:solidFill>
              </a:rPr>
              <a:t> and good </a:t>
            </a:r>
            <a:r>
              <a:rPr lang="en-GB" sz="2800" u="sng" dirty="0" smtClean="0">
                <a:solidFill>
                  <a:schemeClr val="accent2"/>
                </a:solidFill>
              </a:rPr>
              <a:t>presentation</a:t>
            </a:r>
            <a:r>
              <a:rPr lang="en-GB" sz="2800" dirty="0" smtClean="0">
                <a:solidFill>
                  <a:schemeClr val="accent2"/>
                </a:solidFill>
              </a:rPr>
              <a:t>! </a:t>
            </a:r>
            <a:r>
              <a:rPr lang="mr-IN" sz="2800" dirty="0" smtClean="0">
                <a:solidFill>
                  <a:schemeClr val="accent2"/>
                </a:solidFill>
              </a:rPr>
              <a:t>लक्षात ठेवा तुम्हीही एक स्पर्धक आहात</a:t>
            </a:r>
            <a:r>
              <a:rPr lang="en-GB" sz="2800" dirty="0" smtClean="0">
                <a:solidFill>
                  <a:schemeClr val="accent2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title"/>
          </p:nvPr>
        </p:nvSpPr>
        <p:spPr>
          <a:xfrm>
            <a:off x="2127250" y="0"/>
            <a:ext cx="8229600" cy="860425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Business Game!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77825" y="5176838"/>
            <a:ext cx="7629525" cy="438150"/>
          </a:xfrm>
          <a:noFill/>
          <a:ln w="76200">
            <a:solidFill>
              <a:srgbClr val="FFFF99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>
                <a:solidFill>
                  <a:schemeClr val="hlink"/>
                </a:solidFill>
              </a:rPr>
              <a:t>Mechanical Advantage = Force Out (N)  ÷ Force In (N)</a:t>
            </a:r>
          </a:p>
        </p:txBody>
      </p:sp>
      <p:graphicFrame>
        <p:nvGraphicFramePr>
          <p:cNvPr id="14481" name="Group 145"/>
          <p:cNvGraphicFramePr>
            <a:graphicFrameLocks noGrp="1"/>
          </p:cNvGraphicFramePr>
          <p:nvPr>
            <p:ph sz="quarter" idx="2"/>
          </p:nvPr>
        </p:nvGraphicFramePr>
        <p:xfrm>
          <a:off x="344488" y="1020763"/>
          <a:ext cx="7366000" cy="1500505"/>
        </p:xfrm>
        <a:graphic>
          <a:graphicData uri="http://schemas.openxmlformats.org/drawingml/2006/table">
            <a:tbl>
              <a:tblPr/>
              <a:tblGrid>
                <a:gridCol w="1176337"/>
                <a:gridCol w="2954338"/>
                <a:gridCol w="3235325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per item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Mass per item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Pulley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 rupees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kg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Multi-Pulley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 rupees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kg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Group 8"/>
          <p:cNvGrpSpPr>
            <a:grpSpLocks/>
          </p:cNvGrpSpPr>
          <p:nvPr/>
        </p:nvGrpSpPr>
        <p:grpSpPr bwMode="auto">
          <a:xfrm rot="5400000">
            <a:off x="4373563" y="-3846513"/>
            <a:ext cx="144462" cy="9396413"/>
            <a:chOff x="295" y="0"/>
            <a:chExt cx="1769" cy="4456"/>
          </a:xfrm>
        </p:grpSpPr>
        <p:sp>
          <p:nvSpPr>
            <p:cNvPr id="14396" name="Rectangle 9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7" name="Rectangle 10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8" name="Rectangle 11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56" name="Text Box 31"/>
          <p:cNvSpPr txBox="1">
            <a:spLocks noChangeArrowheads="1"/>
          </p:cNvSpPr>
          <p:nvPr/>
        </p:nvSpPr>
        <p:spPr bwMode="auto">
          <a:xfrm>
            <a:off x="8607425" y="5903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4477" name="Group 141"/>
          <p:cNvGraphicFramePr>
            <a:graphicFrameLocks noGrp="1"/>
          </p:cNvGraphicFramePr>
          <p:nvPr>
            <p:ph sz="quarter" idx="3"/>
          </p:nvPr>
        </p:nvGraphicFramePr>
        <p:xfrm>
          <a:off x="331788" y="2671763"/>
          <a:ext cx="4160837" cy="818515"/>
        </p:xfrm>
        <a:graphic>
          <a:graphicData uri="http://schemas.openxmlformats.org/drawingml/2006/table">
            <a:tbl>
              <a:tblPr/>
              <a:tblGrid>
                <a:gridCol w="1174750"/>
                <a:gridCol w="2986087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per metre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Rope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rupees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54" name="Group 118"/>
          <p:cNvGraphicFramePr>
            <a:graphicFrameLocks noGrp="1"/>
          </p:cNvGraphicFramePr>
          <p:nvPr/>
        </p:nvGraphicFramePr>
        <p:xfrm>
          <a:off x="315913" y="3589338"/>
          <a:ext cx="8534400" cy="792480"/>
        </p:xfrm>
        <a:graphic>
          <a:graphicData uri="http://schemas.openxmlformats.org/drawingml/2006/table">
            <a:tbl>
              <a:tblPr/>
              <a:tblGrid>
                <a:gridCol w="1195387"/>
                <a:gridCol w="3017838"/>
                <a:gridCol w="4321175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 of electric winch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Pulling force of winch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Winch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6000 rupees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 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67" name="Group 131"/>
          <p:cNvGraphicFramePr>
            <a:graphicFrameLocks noGrp="1"/>
          </p:cNvGraphicFramePr>
          <p:nvPr/>
        </p:nvGraphicFramePr>
        <p:xfrm>
          <a:off x="4684713" y="2663825"/>
          <a:ext cx="4160837" cy="816928"/>
        </p:xfrm>
        <a:graphic>
          <a:graphicData uri="http://schemas.openxmlformats.org/drawingml/2006/table">
            <a:tbl>
              <a:tblPr/>
              <a:tblGrid>
                <a:gridCol w="1182687"/>
                <a:gridCol w="297815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Mass of Door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Door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 kg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3" name="Rectangle 98"/>
          <p:cNvSpPr>
            <a:spLocks noChangeArrowheads="1"/>
          </p:cNvSpPr>
          <p:nvPr/>
        </p:nvSpPr>
        <p:spPr bwMode="auto">
          <a:xfrm>
            <a:off x="358775" y="4502150"/>
            <a:ext cx="7654925" cy="546100"/>
          </a:xfrm>
          <a:prstGeom prst="rect">
            <a:avLst/>
          </a:prstGeom>
          <a:noFill/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mr-IN" sz="2400">
                <a:solidFill>
                  <a:schemeClr val="hlink"/>
                </a:solidFill>
              </a:rPr>
              <a:t>वजन</a:t>
            </a:r>
            <a:r>
              <a:rPr lang="en-GB" sz="2400">
                <a:solidFill>
                  <a:schemeClr val="hlink"/>
                </a:solidFill>
              </a:rPr>
              <a:t>     (N)    =</a:t>
            </a:r>
            <a:r>
              <a:rPr lang="mr-IN" sz="2400">
                <a:solidFill>
                  <a:schemeClr val="hlink"/>
                </a:solidFill>
              </a:rPr>
              <a:t> वस्तुमान</a:t>
            </a:r>
            <a:r>
              <a:rPr lang="en-GB" sz="2400">
                <a:solidFill>
                  <a:schemeClr val="hlink"/>
                </a:solidFill>
              </a:rPr>
              <a:t> (kg)  x  </a:t>
            </a:r>
            <a:r>
              <a:rPr lang="mr-IN" sz="2400">
                <a:solidFill>
                  <a:schemeClr val="hlink"/>
                </a:solidFill>
              </a:rPr>
              <a:t>गुरुत्वाकर्ष</a:t>
            </a:r>
            <a:endParaRPr lang="en-GB" sz="2400">
              <a:solidFill>
                <a:schemeClr val="hlink"/>
              </a:solidFill>
            </a:endParaRPr>
          </a:p>
        </p:txBody>
      </p:sp>
      <p:sp>
        <p:nvSpPr>
          <p:cNvPr id="14395" name="Rectangle 120"/>
          <p:cNvSpPr>
            <a:spLocks noChangeArrowheads="1"/>
          </p:cNvSpPr>
          <p:nvPr/>
        </p:nvSpPr>
        <p:spPr bwMode="auto">
          <a:xfrm>
            <a:off x="365125" y="5756275"/>
            <a:ext cx="7953375" cy="438150"/>
          </a:xfrm>
          <a:prstGeom prst="rect">
            <a:avLst/>
          </a:prstGeom>
          <a:noFill/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solidFill>
                  <a:schemeClr val="hlink"/>
                </a:solidFill>
              </a:rPr>
              <a:t>Mechanical Advantage = 2 x number of movable pulleys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0513" y="0"/>
            <a:ext cx="2808287" cy="7073900"/>
            <a:chOff x="295" y="0"/>
            <a:chExt cx="1769" cy="4456"/>
          </a:xfrm>
        </p:grpSpPr>
        <p:sp>
          <p:nvSpPr>
            <p:cNvPr id="15374" name="Rectangle 3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5" name="Rectangle 4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Rectangle 5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3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0000"/>
                </a:solidFill>
              </a:rPr>
              <a:t>Business Game!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5371" name="Rectangle 8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Rectangle 9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Rectangle 10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mr-IN" smtClean="0">
                <a:solidFill>
                  <a:srgbClr val="FF0000"/>
                </a:solidFill>
              </a:rPr>
              <a:t>काही कल्पना</a:t>
            </a:r>
            <a:r>
              <a:rPr lang="en-GB" smtClean="0"/>
              <a:t>!</a:t>
            </a:r>
          </a:p>
        </p:txBody>
      </p:sp>
      <p:pic>
        <p:nvPicPr>
          <p:cNvPr id="15366" name="Picture 13" descr="fire_do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550" y="2570163"/>
            <a:ext cx="21494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5" descr="Tilt Garage Doo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6613" y="1270000"/>
            <a:ext cx="1855787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7" descr="Flex-a-Do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4563" y="1263650"/>
            <a:ext cx="18415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9" descr="pulley_22831_l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43613" y="3749675"/>
            <a:ext cx="2155825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21" descr="pulle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09950" y="3309938"/>
            <a:ext cx="1873250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0513" y="0"/>
            <a:ext cx="2808287" cy="7073900"/>
            <a:chOff x="295" y="0"/>
            <a:chExt cx="1769" cy="4456"/>
          </a:xfrm>
        </p:grpSpPr>
        <p:sp>
          <p:nvSpPr>
            <p:cNvPr id="16393" name="Rectangle 3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Rectangle 4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Rectangle 5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mr-IN" smtClean="0">
                <a:solidFill>
                  <a:srgbClr val="FF0000"/>
                </a:solidFill>
              </a:rPr>
              <a:t>नियम</a:t>
            </a:r>
            <a:endParaRPr lang="en-GB" smtClean="0">
              <a:solidFill>
                <a:srgbClr val="FF0000"/>
              </a:solidFill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6390" name="Rectangle 8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" name="Rectangle 9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Rectangle 10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83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4</a:t>
            </a:r>
            <a:r>
              <a:rPr lang="mr-IN" sz="2400" dirty="0" smtClean="0">
                <a:solidFill>
                  <a:srgbClr val="FF0000"/>
                </a:solidFill>
              </a:rPr>
              <a:t> व्यक्तींचा एक संघ</a:t>
            </a: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team leader</a:t>
            </a:r>
            <a:r>
              <a:rPr lang="mr-IN" sz="2400" dirty="0" smtClean="0">
                <a:solidFill>
                  <a:srgbClr val="FF0000"/>
                </a:solidFill>
              </a:rPr>
              <a:t> ठरवा</a:t>
            </a: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10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mr-IN" sz="2400" dirty="0" smtClean="0">
                <a:solidFill>
                  <a:srgbClr val="FF0000"/>
                </a:solidFill>
              </a:rPr>
              <a:t>कल्पनेविषयी चर्चा करा</a:t>
            </a: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20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load</a:t>
            </a:r>
            <a:r>
              <a:rPr lang="mr-IN" sz="2400" dirty="0" smtClean="0">
                <a:solidFill>
                  <a:srgbClr val="FF0000"/>
                </a:solidFill>
              </a:rPr>
              <a:t>च गणित करा</a:t>
            </a: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30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design work – </a:t>
            </a:r>
            <a:r>
              <a:rPr lang="mr-IN" sz="2400" dirty="0" smtClean="0">
                <a:solidFill>
                  <a:srgbClr val="FF0000"/>
                </a:solidFill>
              </a:rPr>
              <a:t>दरवाज्याची रचना</a:t>
            </a:r>
            <a:r>
              <a:rPr lang="en-GB" sz="2400" dirty="0" smtClean="0">
                <a:solidFill>
                  <a:srgbClr val="FF0000"/>
                </a:solidFill>
              </a:rPr>
              <a:t>, </a:t>
            </a:r>
            <a:r>
              <a:rPr lang="mr-IN" sz="2400" dirty="0" smtClean="0">
                <a:solidFill>
                  <a:srgbClr val="FF0000"/>
                </a:solidFill>
              </a:rPr>
              <a:t>पुलीची रचना</a:t>
            </a:r>
            <a:r>
              <a:rPr lang="en-GB" sz="2400" dirty="0" smtClean="0">
                <a:solidFill>
                  <a:srgbClr val="FF0000"/>
                </a:solidFill>
              </a:rPr>
              <a:t>, </a:t>
            </a:r>
            <a:r>
              <a:rPr lang="mr-IN" sz="2400" dirty="0" smtClean="0">
                <a:solidFill>
                  <a:srgbClr val="FF0000"/>
                </a:solidFill>
              </a:rPr>
              <a:t>तुमच्या रचनेत जागेचा नीट वापर होतोय</a:t>
            </a:r>
            <a:r>
              <a:rPr lang="en-GB" sz="2400" dirty="0" smtClean="0">
                <a:solidFill>
                  <a:srgbClr val="FF0000"/>
                </a:solidFill>
              </a:rPr>
              <a:t>?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20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working on business pitch –</a:t>
            </a:r>
            <a:r>
              <a:rPr lang="mr-IN" sz="2400" dirty="0" smtClean="0">
                <a:solidFill>
                  <a:srgbClr val="FF0000"/>
                </a:solidFill>
              </a:rPr>
              <a:t>मी तुमची रचना का निवडू</a:t>
            </a:r>
            <a:r>
              <a:rPr lang="en-GB" sz="2400" dirty="0" smtClean="0">
                <a:solidFill>
                  <a:srgbClr val="FF0000"/>
                </a:solidFill>
              </a:rPr>
              <a:t>? </a:t>
            </a:r>
            <a:r>
              <a:rPr lang="mr-IN" sz="2400" dirty="0" smtClean="0">
                <a:solidFill>
                  <a:srgbClr val="FF0000"/>
                </a:solidFill>
              </a:rPr>
              <a:t>ते नीट काम करेल का</a:t>
            </a:r>
            <a:r>
              <a:rPr lang="en-GB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गणित पडताळून पहा</a:t>
            </a:r>
            <a:r>
              <a:rPr lang="en-GB" sz="2400" dirty="0" smtClean="0">
                <a:solidFill>
                  <a:srgbClr val="FF0000"/>
                </a:solidFill>
              </a:rPr>
              <a:t>), </a:t>
            </a:r>
            <a:r>
              <a:rPr lang="mr-IN" sz="2400" dirty="0" smtClean="0">
                <a:solidFill>
                  <a:srgbClr val="FF0000"/>
                </a:solidFill>
              </a:rPr>
              <a:t>तुमची रचना चांगली का आहे</a:t>
            </a:r>
            <a:r>
              <a:rPr lang="en-GB" sz="2400" dirty="0" smtClean="0">
                <a:solidFill>
                  <a:srgbClr val="FF0000"/>
                </a:solidFill>
              </a:rPr>
              <a:t>, </a:t>
            </a:r>
            <a:r>
              <a:rPr lang="mr-IN" sz="2400" dirty="0" smtClean="0">
                <a:solidFill>
                  <a:srgbClr val="FF0000"/>
                </a:solidFill>
              </a:rPr>
              <a:t>व्यवसाय कसा </a:t>
            </a:r>
            <a:r>
              <a:rPr lang="en-GB" sz="2400" dirty="0" smtClean="0">
                <a:solidFill>
                  <a:srgbClr val="FF0000"/>
                </a:solidFill>
              </a:rPr>
              <a:t>.</a:t>
            </a:r>
            <a:r>
              <a:rPr lang="mr-IN" sz="2400" dirty="0" smtClean="0">
                <a:solidFill>
                  <a:srgbClr val="FF0000"/>
                </a:solidFill>
              </a:rPr>
              <a:t>कराल</a:t>
            </a:r>
            <a:r>
              <a:rPr lang="en-GB" sz="2400" dirty="0" smtClean="0">
                <a:solidFill>
                  <a:srgbClr val="FF0000"/>
                </a:solidFill>
              </a:rPr>
              <a:t>? </a:t>
            </a:r>
          </a:p>
          <a:p>
            <a:pPr eaLnBrk="1" hangingPunct="1">
              <a:lnSpc>
                <a:spcPct val="90000"/>
              </a:lnSpc>
            </a:pPr>
            <a:r>
              <a:rPr lang="mr-IN" sz="2400" dirty="0" smtClean="0">
                <a:solidFill>
                  <a:srgbClr val="FF0000"/>
                </a:solidFill>
              </a:rPr>
              <a:t>लोडच्या गणितास गुण असतील पण ते योग्य असावीत</a:t>
            </a:r>
            <a:r>
              <a:rPr lang="en-GB" sz="2400" dirty="0" smtClean="0">
                <a:solidFill>
                  <a:srgbClr val="FF0000"/>
                </a:solidFill>
              </a:rPr>
              <a:t>, </a:t>
            </a:r>
            <a:r>
              <a:rPr lang="mr-IN" sz="2400" dirty="0" smtClean="0">
                <a:solidFill>
                  <a:srgbClr val="FF0000"/>
                </a:solidFill>
              </a:rPr>
              <a:t>नाविन्य</a:t>
            </a:r>
            <a:r>
              <a:rPr lang="en-GB" sz="2400" dirty="0" smtClean="0">
                <a:solidFill>
                  <a:srgbClr val="FF0000"/>
                </a:solidFill>
              </a:rPr>
              <a:t>, </a:t>
            </a:r>
            <a:r>
              <a:rPr lang="mr-IN" sz="2400" dirty="0" smtClean="0">
                <a:solidFill>
                  <a:srgbClr val="FF0000"/>
                </a:solidFill>
              </a:rPr>
              <a:t>कल्पक व्यावसायिकतेचा विचार</a:t>
            </a:r>
            <a:r>
              <a:rPr lang="en-GB" sz="2400" dirty="0" smtClean="0">
                <a:solidFill>
                  <a:srgbClr val="FF0000"/>
                </a:solidFill>
              </a:rPr>
              <a:t>, </a:t>
            </a:r>
            <a:r>
              <a:rPr lang="mr-IN" sz="2400" dirty="0" smtClean="0">
                <a:solidFill>
                  <a:srgbClr val="FF0000"/>
                </a:solidFill>
              </a:rPr>
              <a:t>उत्तम मांडणी</a:t>
            </a:r>
            <a:r>
              <a:rPr lang="en-GB" sz="2400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mr-IN" sz="2400" dirty="0" smtClean="0"/>
              <a:t>जिंकणाऱ्या संघाला आकर्षक बक्षीस!!!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0513" y="0"/>
            <a:ext cx="2808287" cy="7073900"/>
            <a:chOff x="295" y="0"/>
            <a:chExt cx="1769" cy="4456"/>
          </a:xfrm>
        </p:grpSpPr>
        <p:sp>
          <p:nvSpPr>
            <p:cNvPr id="17417" name="Rectangle 3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8" name="Rectangle 4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9" name="Rectangle 5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Prompts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7414" name="Rectangle 8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Rectangle 9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Rectangle 10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30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कमीत किंमत ठेवा</a:t>
            </a:r>
            <a:r>
              <a:rPr lang="en-GB" sz="2800" dirty="0" smtClean="0">
                <a:solidFill>
                  <a:schemeClr val="accent2"/>
                </a:solidFill>
              </a:rPr>
              <a:t> – more pulleys or more winches?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Force </a:t>
            </a:r>
            <a:r>
              <a:rPr lang="mr-IN" sz="2800" dirty="0" smtClean="0">
                <a:solidFill>
                  <a:schemeClr val="accent2"/>
                </a:solidFill>
              </a:rPr>
              <a:t>शोधा 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Mechanical Advantage </a:t>
            </a:r>
            <a:r>
              <a:rPr lang="mr-IN" sz="2800" dirty="0" smtClean="0">
                <a:solidFill>
                  <a:schemeClr val="accent2"/>
                </a:solidFill>
              </a:rPr>
              <a:t>शोधा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Pulleys</a:t>
            </a:r>
            <a:r>
              <a:rPr lang="mr-IN" sz="2800" dirty="0" smtClean="0">
                <a:solidFill>
                  <a:schemeClr val="accent2"/>
                </a:solidFill>
              </a:rPr>
              <a:t> किती लागतील?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किंमत अजून कमी कशी करता येईल</a:t>
            </a:r>
            <a:r>
              <a:rPr lang="en-GB" sz="2800" dirty="0" smtClean="0">
                <a:solidFill>
                  <a:schemeClr val="accent2"/>
                </a:solidFill>
              </a:rPr>
              <a:t>? Ideas</a:t>
            </a:r>
            <a:r>
              <a:rPr lang="mr-IN" sz="2800" dirty="0" smtClean="0">
                <a:solidFill>
                  <a:schemeClr val="accent2"/>
                </a:solidFill>
              </a:rPr>
              <a:t>!!</a:t>
            </a:r>
            <a:r>
              <a:rPr lang="en-GB" sz="2800" dirty="0" smtClean="0">
                <a:solidFill>
                  <a:schemeClr val="accent2"/>
                </a:solidFill>
              </a:rPr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दरवाजा आणि त्याची संरचना कशी असायला हवी आणि त्याचा वापर कसा करता येईल</a:t>
            </a:r>
            <a:r>
              <a:rPr lang="en-GB" sz="2800" dirty="0" smtClean="0">
                <a:solidFill>
                  <a:schemeClr val="accent2"/>
                </a:solidFill>
              </a:rPr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mr-IN" sz="2800" dirty="0" smtClean="0">
                <a:solidFill>
                  <a:schemeClr val="accent2"/>
                </a:solidFill>
              </a:rPr>
              <a:t>तुमच्याच व्यवसायाचा आराखडा मी का निवडावा</a:t>
            </a:r>
            <a:r>
              <a:rPr lang="en-GB" sz="2800" dirty="0" smtClean="0">
                <a:solidFill>
                  <a:schemeClr val="accent2"/>
                </a:solidFill>
              </a:rPr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787525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How do pulleys work?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686675" cy="4151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Problem: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We want to lift a 20 kg bucket of water.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 smtClean="0">
                <a:solidFill>
                  <a:schemeClr val="accent2"/>
                </a:solidFill>
                <a:hlinkClick r:id="rId2" action="ppaction://hlinkfile"/>
              </a:rPr>
              <a:t>Bucket Lift</a:t>
            </a:r>
            <a:endParaRPr lang="en-GB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Too Heavy!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Weight (N) = mass (kg) x gravity (m/s</a:t>
            </a:r>
            <a:r>
              <a:rPr lang="en-GB" sz="2400" baseline="30000" dirty="0" smtClean="0">
                <a:solidFill>
                  <a:schemeClr val="accent2"/>
                </a:solidFill>
              </a:rPr>
              <a:t>2</a:t>
            </a:r>
            <a:r>
              <a:rPr lang="en-GB" sz="2400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Bucket weight = 20kg x 10m/s</a:t>
            </a:r>
            <a:r>
              <a:rPr lang="en-GB" sz="2400" baseline="30000" dirty="0" smtClean="0">
                <a:solidFill>
                  <a:schemeClr val="accent2"/>
                </a:solidFill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                        = 200 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5133" name="Rectangle 9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Rectangle 10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Rectangle 11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553200" y="2743200"/>
            <a:ext cx="2005012" cy="1749425"/>
            <a:chOff x="1044" y="1288"/>
            <a:chExt cx="1686" cy="1551"/>
          </a:xfrm>
        </p:grpSpPr>
        <p:sp>
          <p:nvSpPr>
            <p:cNvPr id="5131" name="AutoShape 13"/>
            <p:cNvSpPr>
              <a:spLocks noChangeArrowheads="1"/>
            </p:cNvSpPr>
            <p:nvPr/>
          </p:nvSpPr>
          <p:spPr bwMode="auto">
            <a:xfrm>
              <a:off x="1044" y="1288"/>
              <a:ext cx="1686" cy="1551"/>
            </a:xfrm>
            <a:custGeom>
              <a:avLst/>
              <a:gdLst>
                <a:gd name="T0" fmla="*/ 1475 w 21600"/>
                <a:gd name="T1" fmla="*/ 776 h 21600"/>
                <a:gd name="T2" fmla="*/ 843 w 21600"/>
                <a:gd name="T3" fmla="*/ 1551 h 21600"/>
                <a:gd name="T4" fmla="*/ 211 w 21600"/>
                <a:gd name="T5" fmla="*/ 776 h 21600"/>
                <a:gd name="T6" fmla="*/ 84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7 w 21600"/>
                <a:gd name="T13" fmla="*/ 4498 h 21600"/>
                <a:gd name="T14" fmla="*/ 17103 w 21600"/>
                <a:gd name="T15" fmla="*/ 1710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AutoShape 14"/>
            <p:cNvSpPr>
              <a:spLocks noChangeArrowheads="1"/>
            </p:cNvSpPr>
            <p:nvPr/>
          </p:nvSpPr>
          <p:spPr bwMode="auto">
            <a:xfrm>
              <a:off x="1136" y="1626"/>
              <a:ext cx="1498" cy="1213"/>
            </a:xfrm>
            <a:custGeom>
              <a:avLst/>
              <a:gdLst>
                <a:gd name="T0" fmla="*/ 1332 w 21600"/>
                <a:gd name="T1" fmla="*/ 607 h 21600"/>
                <a:gd name="T2" fmla="*/ 749 w 21600"/>
                <a:gd name="T3" fmla="*/ 1213 h 21600"/>
                <a:gd name="T4" fmla="*/ 166 w 21600"/>
                <a:gd name="T5" fmla="*/ 607 h 21600"/>
                <a:gd name="T6" fmla="*/ 74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96 w 21600"/>
                <a:gd name="T13" fmla="*/ 4202 h 21600"/>
                <a:gd name="T14" fmla="*/ 17404 w 21600"/>
                <a:gd name="T15" fmla="*/ 1739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787" y="21600"/>
                  </a:lnTo>
                  <a:lnTo>
                    <a:pt x="1681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44" name="Line 16"/>
          <p:cNvSpPr>
            <a:spLocks noChangeShapeType="1"/>
          </p:cNvSpPr>
          <p:nvPr/>
        </p:nvSpPr>
        <p:spPr bwMode="auto">
          <a:xfrm>
            <a:off x="7543800" y="4114800"/>
            <a:ext cx="0" cy="1022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7239000" y="5257800"/>
            <a:ext cx="1116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FF0000"/>
                </a:solidFill>
              </a:rPr>
              <a:t>Weight = 200N</a:t>
            </a: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6934200" y="1371600"/>
            <a:ext cx="1276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FF0000"/>
                </a:solidFill>
              </a:rPr>
              <a:t>Force to lift bucket = 200N</a:t>
            </a:r>
          </a:p>
        </p:txBody>
      </p:sp>
      <p:sp>
        <p:nvSpPr>
          <p:cNvPr id="99347" name="Line 19"/>
          <p:cNvSpPr>
            <a:spLocks noChangeShapeType="1"/>
          </p:cNvSpPr>
          <p:nvPr/>
        </p:nvSpPr>
        <p:spPr bwMode="auto">
          <a:xfrm flipV="1">
            <a:off x="7543800" y="2286000"/>
            <a:ext cx="1587" cy="10858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4" grpId="0" animBg="1"/>
      <p:bldP spid="99345" grpId="0"/>
      <p:bldP spid="99346" grpId="0"/>
      <p:bldP spid="993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89" name="Picture 37" descr="Stickma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0163" y="3865563"/>
            <a:ext cx="1263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4706938" y="5270500"/>
            <a:ext cx="727075" cy="619125"/>
            <a:chOff x="4108" y="2778"/>
            <a:chExt cx="458" cy="390"/>
          </a:xfrm>
        </p:grpSpPr>
        <p:sp>
          <p:nvSpPr>
            <p:cNvPr id="6177" name="AutoShape 38"/>
            <p:cNvSpPr>
              <a:spLocks noChangeArrowheads="1"/>
            </p:cNvSpPr>
            <p:nvPr/>
          </p:nvSpPr>
          <p:spPr bwMode="auto">
            <a:xfrm>
              <a:off x="4108" y="2778"/>
              <a:ext cx="458" cy="390"/>
            </a:xfrm>
            <a:custGeom>
              <a:avLst/>
              <a:gdLst>
                <a:gd name="T0" fmla="*/ 401 w 21600"/>
                <a:gd name="T1" fmla="*/ 195 h 21600"/>
                <a:gd name="T2" fmla="*/ 229 w 21600"/>
                <a:gd name="T3" fmla="*/ 390 h 21600"/>
                <a:gd name="T4" fmla="*/ 57 w 21600"/>
                <a:gd name="T5" fmla="*/ 195 h 21600"/>
                <a:gd name="T6" fmla="*/ 22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0 w 21600"/>
                <a:gd name="T13" fmla="*/ 4486 h 21600"/>
                <a:gd name="T14" fmla="*/ 17120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AutoShape 39"/>
            <p:cNvSpPr>
              <a:spLocks noChangeArrowheads="1"/>
            </p:cNvSpPr>
            <p:nvPr/>
          </p:nvSpPr>
          <p:spPr bwMode="auto">
            <a:xfrm>
              <a:off x="4133" y="2863"/>
              <a:ext cx="407" cy="305"/>
            </a:xfrm>
            <a:custGeom>
              <a:avLst/>
              <a:gdLst>
                <a:gd name="T0" fmla="*/ 356 w 21600"/>
                <a:gd name="T1" fmla="*/ 153 h 21600"/>
                <a:gd name="T2" fmla="*/ 204 w 21600"/>
                <a:gd name="T3" fmla="*/ 305 h 21600"/>
                <a:gd name="T4" fmla="*/ 51 w 21600"/>
                <a:gd name="T5" fmla="*/ 153 h 21600"/>
                <a:gd name="T6" fmla="*/ 20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32 h 21600"/>
                <a:gd name="T14" fmla="*/ 17089 w 21600"/>
                <a:gd name="T15" fmla="*/ 1706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Rectangle 6"/>
          <p:cNvSpPr>
            <a:spLocks noGrp="1" noChangeArrowheads="1"/>
          </p:cNvSpPr>
          <p:nvPr>
            <p:ph type="title"/>
          </p:nvPr>
        </p:nvSpPr>
        <p:spPr>
          <a:xfrm>
            <a:off x="1774825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How do pulleys work?</a:t>
            </a:r>
          </a:p>
        </p:txBody>
      </p:sp>
      <p:sp>
        <p:nvSpPr>
          <p:cNvPr id="615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87325" y="1676400"/>
            <a:ext cx="8229600" cy="39766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solidFill>
                  <a:schemeClr val="accent2"/>
                </a:solidFill>
              </a:rPr>
              <a:t>Simple Pulley: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6174" name="Rectangle 9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Rectangle 10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11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379663" y="2044700"/>
            <a:ext cx="3752850" cy="3225800"/>
            <a:chOff x="1270" y="1432"/>
            <a:chExt cx="2364" cy="2032"/>
          </a:xfrm>
        </p:grpSpPr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1270" y="1620"/>
              <a:ext cx="1705" cy="1844"/>
              <a:chOff x="1270" y="1620"/>
              <a:chExt cx="1705" cy="1844"/>
            </a:xfrm>
          </p:grpSpPr>
          <p:sp>
            <p:nvSpPr>
              <p:cNvPr id="6170" name="Line 15"/>
              <p:cNvSpPr>
                <a:spLocks noChangeShapeType="1"/>
              </p:cNvSpPr>
              <p:nvPr/>
            </p:nvSpPr>
            <p:spPr bwMode="auto">
              <a:xfrm flipV="1">
                <a:off x="1270" y="1668"/>
                <a:ext cx="1236" cy="1024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2481" y="1620"/>
                <a:ext cx="494" cy="1844"/>
                <a:chOff x="2481" y="1620"/>
                <a:chExt cx="494" cy="1844"/>
              </a:xfrm>
            </p:grpSpPr>
            <p:sp>
              <p:nvSpPr>
                <p:cNvPr id="6172" name="Freeform 20"/>
                <p:cNvSpPr>
                  <a:spLocks/>
                </p:cNvSpPr>
                <p:nvPr/>
              </p:nvSpPr>
              <p:spPr bwMode="auto">
                <a:xfrm>
                  <a:off x="2481" y="1620"/>
                  <a:ext cx="494" cy="295"/>
                </a:xfrm>
                <a:custGeom>
                  <a:avLst/>
                  <a:gdLst>
                    <a:gd name="T0" fmla="*/ 0 w 494"/>
                    <a:gd name="T1" fmla="*/ 66 h 295"/>
                    <a:gd name="T2" fmla="*/ 144 w 494"/>
                    <a:gd name="T3" fmla="*/ 7 h 295"/>
                    <a:gd name="T4" fmla="*/ 296 w 494"/>
                    <a:gd name="T5" fmla="*/ 24 h 295"/>
                    <a:gd name="T6" fmla="*/ 423 w 494"/>
                    <a:gd name="T7" fmla="*/ 92 h 295"/>
                    <a:gd name="T8" fmla="*/ 483 w 494"/>
                    <a:gd name="T9" fmla="*/ 219 h 295"/>
                    <a:gd name="T10" fmla="*/ 491 w 494"/>
                    <a:gd name="T11" fmla="*/ 295 h 29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94"/>
                    <a:gd name="T19" fmla="*/ 0 h 295"/>
                    <a:gd name="T20" fmla="*/ 494 w 494"/>
                    <a:gd name="T21" fmla="*/ 295 h 29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94" h="295">
                      <a:moveTo>
                        <a:pt x="0" y="66"/>
                      </a:moveTo>
                      <a:cubicBezTo>
                        <a:pt x="47" y="40"/>
                        <a:pt x="95" y="14"/>
                        <a:pt x="144" y="7"/>
                      </a:cubicBezTo>
                      <a:cubicBezTo>
                        <a:pt x="193" y="0"/>
                        <a:pt x="250" y="10"/>
                        <a:pt x="296" y="24"/>
                      </a:cubicBezTo>
                      <a:cubicBezTo>
                        <a:pt x="342" y="38"/>
                        <a:pt x="392" y="59"/>
                        <a:pt x="423" y="92"/>
                      </a:cubicBezTo>
                      <a:cubicBezTo>
                        <a:pt x="454" y="125"/>
                        <a:pt x="472" y="185"/>
                        <a:pt x="483" y="219"/>
                      </a:cubicBezTo>
                      <a:cubicBezTo>
                        <a:pt x="494" y="253"/>
                        <a:pt x="490" y="282"/>
                        <a:pt x="491" y="295"/>
                      </a:cubicBezTo>
                    </a:path>
                  </a:pathLst>
                </a:cu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3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64" y="1855"/>
                  <a:ext cx="8" cy="1609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1720" y="1432"/>
              <a:ext cx="1914" cy="787"/>
              <a:chOff x="1720" y="1432"/>
              <a:chExt cx="1914" cy="787"/>
            </a:xfrm>
          </p:grpSpPr>
          <p:sp>
            <p:nvSpPr>
              <p:cNvPr id="6165" name="AutoShape 14"/>
              <p:cNvSpPr>
                <a:spLocks noChangeArrowheads="1"/>
              </p:cNvSpPr>
              <p:nvPr/>
            </p:nvSpPr>
            <p:spPr bwMode="auto">
              <a:xfrm rot="10800000">
                <a:off x="2490" y="1440"/>
                <a:ext cx="364" cy="525"/>
              </a:xfrm>
              <a:prstGeom prst="triangle">
                <a:avLst>
                  <a:gd name="adj" fmla="val 50000"/>
                </a:avLst>
              </a:prstGeom>
              <a:solidFill>
                <a:srgbClr val="969696"/>
              </a:solidFill>
              <a:ln w="38100">
                <a:solidFill>
                  <a:srgbClr val="6666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2380" y="1643"/>
                <a:ext cx="576" cy="576"/>
                <a:chOff x="2380" y="1643"/>
                <a:chExt cx="576" cy="576"/>
              </a:xfrm>
            </p:grpSpPr>
            <p:sp>
              <p:nvSpPr>
                <p:cNvPr id="6168" name="Oval 12"/>
                <p:cNvSpPr>
                  <a:spLocks noChangeArrowheads="1"/>
                </p:cNvSpPr>
                <p:nvPr/>
              </p:nvSpPr>
              <p:spPr bwMode="auto">
                <a:xfrm>
                  <a:off x="2380" y="1643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9" name="Oval 13"/>
                <p:cNvSpPr>
                  <a:spLocks noChangeArrowheads="1"/>
                </p:cNvSpPr>
                <p:nvPr/>
              </p:nvSpPr>
              <p:spPr bwMode="auto">
                <a:xfrm>
                  <a:off x="2584" y="1847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167" name="Line 24"/>
              <p:cNvSpPr>
                <a:spLocks noChangeShapeType="1"/>
              </p:cNvSpPr>
              <p:nvPr/>
            </p:nvSpPr>
            <p:spPr bwMode="auto">
              <a:xfrm>
                <a:off x="1720" y="1432"/>
                <a:ext cx="1914" cy="1"/>
              </a:xfrm>
              <a:prstGeom prst="line">
                <a:avLst/>
              </a:prstGeom>
              <a:noFill/>
              <a:ln w="381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0384" name="Line 32"/>
          <p:cNvSpPr>
            <a:spLocks noChangeShapeType="1"/>
          </p:cNvSpPr>
          <p:nvPr/>
        </p:nvSpPr>
        <p:spPr bwMode="auto">
          <a:xfrm>
            <a:off x="5068888" y="5338763"/>
            <a:ext cx="0" cy="538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 flipH="1">
            <a:off x="1909763" y="4087813"/>
            <a:ext cx="430212" cy="376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86" name="Text Box 34"/>
          <p:cNvSpPr txBox="1">
            <a:spLocks noChangeArrowheads="1"/>
          </p:cNvSpPr>
          <p:nvPr/>
        </p:nvSpPr>
        <p:spPr bwMode="auto">
          <a:xfrm>
            <a:off x="3992563" y="5081588"/>
            <a:ext cx="1116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200N</a:t>
            </a:r>
          </a:p>
        </p:txBody>
      </p:sp>
      <p:sp>
        <p:nvSpPr>
          <p:cNvPr id="100387" name="Text Box 35"/>
          <p:cNvSpPr txBox="1">
            <a:spLocks noChangeArrowheads="1"/>
          </p:cNvSpPr>
          <p:nvPr/>
        </p:nvSpPr>
        <p:spPr bwMode="auto">
          <a:xfrm>
            <a:off x="2152650" y="4330700"/>
            <a:ext cx="111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200N</a:t>
            </a:r>
          </a:p>
        </p:txBody>
      </p:sp>
      <p:sp>
        <p:nvSpPr>
          <p:cNvPr id="100388" name="Text Box 36"/>
          <p:cNvSpPr txBox="1">
            <a:spLocks noChangeArrowheads="1"/>
          </p:cNvSpPr>
          <p:nvPr/>
        </p:nvSpPr>
        <p:spPr bwMode="auto">
          <a:xfrm>
            <a:off x="781050" y="3025775"/>
            <a:ext cx="19224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chemeClr val="accent2"/>
                </a:solidFill>
              </a:rPr>
              <a:t>Force In</a:t>
            </a:r>
            <a:r>
              <a:rPr lang="en-GB" b="1">
                <a:solidFill>
                  <a:schemeClr val="accent2"/>
                </a:solidFill>
              </a:rPr>
              <a:t> – person pulls rope</a:t>
            </a:r>
          </a:p>
        </p:txBody>
      </p:sp>
      <p:sp>
        <p:nvSpPr>
          <p:cNvPr id="100393" name="Text Box 41"/>
          <p:cNvSpPr txBox="1">
            <a:spLocks noChangeArrowheads="1"/>
          </p:cNvSpPr>
          <p:nvPr/>
        </p:nvSpPr>
        <p:spPr bwMode="auto">
          <a:xfrm>
            <a:off x="5514975" y="4586288"/>
            <a:ext cx="19224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chemeClr val="accent2"/>
                </a:solidFill>
              </a:rPr>
              <a:t>Force Out</a:t>
            </a:r>
            <a:r>
              <a:rPr lang="en-GB" b="1">
                <a:solidFill>
                  <a:schemeClr val="accent2"/>
                </a:solidFill>
              </a:rPr>
              <a:t> – force to lift bucket upwards</a:t>
            </a:r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 flipV="1">
            <a:off x="5070475" y="4643438"/>
            <a:ext cx="1588" cy="6032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95" name="Text Box 43"/>
          <p:cNvSpPr txBox="1">
            <a:spLocks noChangeArrowheads="1"/>
          </p:cNvSpPr>
          <p:nvPr/>
        </p:nvSpPr>
        <p:spPr bwMode="auto">
          <a:xfrm>
            <a:off x="5367338" y="2705100"/>
            <a:ext cx="19224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chemeClr val="accent2"/>
                </a:solidFill>
              </a:rPr>
              <a:t>Force In Rope</a:t>
            </a:r>
            <a:r>
              <a:rPr lang="en-GB" b="1">
                <a:solidFill>
                  <a:schemeClr val="accent2"/>
                </a:solidFill>
              </a:rPr>
              <a:t> – force is constant along length</a:t>
            </a:r>
          </a:p>
        </p:txBody>
      </p:sp>
      <p:sp>
        <p:nvSpPr>
          <p:cNvPr id="100396" name="Text Box 44"/>
          <p:cNvSpPr txBox="1">
            <a:spLocks noChangeArrowheads="1"/>
          </p:cNvSpPr>
          <p:nvPr/>
        </p:nvSpPr>
        <p:spPr bwMode="auto">
          <a:xfrm>
            <a:off x="606425" y="5381625"/>
            <a:ext cx="336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u="sng">
                <a:solidFill>
                  <a:schemeClr val="accent2"/>
                </a:solidFill>
              </a:rPr>
              <a:t>Force In = Force Out</a:t>
            </a:r>
            <a:endParaRPr lang="en-GB" sz="2400" b="1">
              <a:solidFill>
                <a:schemeClr val="accent2"/>
              </a:solidFill>
            </a:endParaRPr>
          </a:p>
        </p:txBody>
      </p:sp>
      <p:sp>
        <p:nvSpPr>
          <p:cNvPr id="100397" name="Text Box 45"/>
          <p:cNvSpPr txBox="1">
            <a:spLocks noChangeArrowheads="1"/>
          </p:cNvSpPr>
          <p:nvPr/>
        </p:nvSpPr>
        <p:spPr bwMode="auto">
          <a:xfrm>
            <a:off x="6899275" y="6051550"/>
            <a:ext cx="1760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hlinkClick r:id="rId4" action="ppaction://hlinkfile"/>
              </a:rPr>
              <a:t>Pulley video 1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84" grpId="0" animBg="1"/>
      <p:bldP spid="100385" grpId="0" animBg="1"/>
      <p:bldP spid="100386" grpId="0"/>
      <p:bldP spid="100387" grpId="0"/>
      <p:bldP spid="100388" grpId="0"/>
      <p:bldP spid="100388" grpId="1"/>
      <p:bldP spid="100393" grpId="0"/>
      <p:bldP spid="100393" grpId="1"/>
      <p:bldP spid="100394" grpId="0" animBg="1"/>
      <p:bldP spid="100394" grpId="1" animBg="1"/>
      <p:bldP spid="100395" grpId="0"/>
      <p:bldP spid="100396" grpId="0"/>
      <p:bldP spid="1003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5059363" y="3381375"/>
            <a:ext cx="911225" cy="2522538"/>
            <a:chOff x="3187" y="2130"/>
            <a:chExt cx="574" cy="1589"/>
          </a:xfrm>
        </p:grpSpPr>
        <p:sp>
          <p:nvSpPr>
            <p:cNvPr id="7216" name="Freeform 51"/>
            <p:cNvSpPr>
              <a:spLocks/>
            </p:cNvSpPr>
            <p:nvPr/>
          </p:nvSpPr>
          <p:spPr bwMode="auto">
            <a:xfrm>
              <a:off x="3189" y="2905"/>
              <a:ext cx="572" cy="278"/>
            </a:xfrm>
            <a:custGeom>
              <a:avLst/>
              <a:gdLst>
                <a:gd name="T0" fmla="*/ 4 w 589"/>
                <a:gd name="T1" fmla="*/ 9 h 278"/>
                <a:gd name="T2" fmla="*/ 13 w 589"/>
                <a:gd name="T3" fmla="*/ 119 h 278"/>
                <a:gd name="T4" fmla="*/ 81 w 589"/>
                <a:gd name="T5" fmla="*/ 195 h 278"/>
                <a:gd name="T6" fmla="*/ 191 w 589"/>
                <a:gd name="T7" fmla="*/ 263 h 278"/>
                <a:gd name="T8" fmla="*/ 369 w 589"/>
                <a:gd name="T9" fmla="*/ 271 h 278"/>
                <a:gd name="T10" fmla="*/ 453 w 589"/>
                <a:gd name="T11" fmla="*/ 221 h 278"/>
                <a:gd name="T12" fmla="*/ 521 w 589"/>
                <a:gd name="T13" fmla="*/ 153 h 278"/>
                <a:gd name="T14" fmla="*/ 555 w 589"/>
                <a:gd name="T15" fmla="*/ 102 h 278"/>
                <a:gd name="T16" fmla="*/ 589 w 589"/>
                <a:gd name="T17" fmla="*/ 0 h 2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9"/>
                <a:gd name="T28" fmla="*/ 0 h 278"/>
                <a:gd name="T29" fmla="*/ 589 w 589"/>
                <a:gd name="T30" fmla="*/ 278 h 2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9" h="278">
                  <a:moveTo>
                    <a:pt x="4" y="9"/>
                  </a:moveTo>
                  <a:cubicBezTo>
                    <a:pt x="2" y="48"/>
                    <a:pt x="0" y="88"/>
                    <a:pt x="13" y="119"/>
                  </a:cubicBezTo>
                  <a:cubicBezTo>
                    <a:pt x="26" y="150"/>
                    <a:pt x="51" y="171"/>
                    <a:pt x="81" y="195"/>
                  </a:cubicBezTo>
                  <a:cubicBezTo>
                    <a:pt x="111" y="219"/>
                    <a:pt x="143" y="250"/>
                    <a:pt x="191" y="263"/>
                  </a:cubicBezTo>
                  <a:cubicBezTo>
                    <a:pt x="239" y="276"/>
                    <a:pt x="325" y="278"/>
                    <a:pt x="369" y="271"/>
                  </a:cubicBezTo>
                  <a:cubicBezTo>
                    <a:pt x="413" y="264"/>
                    <a:pt x="428" y="241"/>
                    <a:pt x="453" y="221"/>
                  </a:cubicBezTo>
                  <a:cubicBezTo>
                    <a:pt x="478" y="201"/>
                    <a:pt x="504" y="173"/>
                    <a:pt x="521" y="153"/>
                  </a:cubicBezTo>
                  <a:cubicBezTo>
                    <a:pt x="538" y="133"/>
                    <a:pt x="544" y="127"/>
                    <a:pt x="555" y="102"/>
                  </a:cubicBezTo>
                  <a:cubicBezTo>
                    <a:pt x="566" y="77"/>
                    <a:pt x="583" y="17"/>
                    <a:pt x="589" y="0"/>
                  </a:cubicBezTo>
                </a:path>
              </a:pathLst>
            </a:cu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9"/>
            <p:cNvGrpSpPr>
              <a:grpSpLocks/>
            </p:cNvGrpSpPr>
            <p:nvPr/>
          </p:nvGrpSpPr>
          <p:grpSpPr bwMode="auto">
            <a:xfrm>
              <a:off x="3187" y="2130"/>
              <a:ext cx="565" cy="1589"/>
              <a:chOff x="3187" y="2130"/>
              <a:chExt cx="565" cy="1589"/>
            </a:xfrm>
          </p:grpSpPr>
          <p:sp>
            <p:nvSpPr>
              <p:cNvPr id="7218" name="Line 58"/>
              <p:cNvSpPr>
                <a:spLocks noChangeShapeType="1"/>
              </p:cNvSpPr>
              <p:nvPr/>
            </p:nvSpPr>
            <p:spPr bwMode="auto">
              <a:xfrm flipV="1">
                <a:off x="3187" y="2130"/>
                <a:ext cx="16" cy="846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3228" y="3329"/>
                <a:ext cx="458" cy="390"/>
                <a:chOff x="4108" y="2778"/>
                <a:chExt cx="458" cy="390"/>
              </a:xfrm>
            </p:grpSpPr>
            <p:sp>
              <p:nvSpPr>
                <p:cNvPr id="7225" name="AutoShape 8"/>
                <p:cNvSpPr>
                  <a:spLocks noChangeArrowheads="1"/>
                </p:cNvSpPr>
                <p:nvPr/>
              </p:nvSpPr>
              <p:spPr bwMode="auto">
                <a:xfrm>
                  <a:off x="4108" y="2778"/>
                  <a:ext cx="458" cy="390"/>
                </a:xfrm>
                <a:custGeom>
                  <a:avLst/>
                  <a:gdLst>
                    <a:gd name="T0" fmla="*/ 401 w 21600"/>
                    <a:gd name="T1" fmla="*/ 195 h 21600"/>
                    <a:gd name="T2" fmla="*/ 229 w 21600"/>
                    <a:gd name="T3" fmla="*/ 390 h 21600"/>
                    <a:gd name="T4" fmla="*/ 57 w 21600"/>
                    <a:gd name="T5" fmla="*/ 195 h 21600"/>
                    <a:gd name="T6" fmla="*/ 229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0 w 21600"/>
                    <a:gd name="T13" fmla="*/ 4486 h 21600"/>
                    <a:gd name="T14" fmla="*/ 17120 w 21600"/>
                    <a:gd name="T15" fmla="*/ 1711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6" name="AutoShape 9"/>
                <p:cNvSpPr>
                  <a:spLocks noChangeArrowheads="1"/>
                </p:cNvSpPr>
                <p:nvPr/>
              </p:nvSpPr>
              <p:spPr bwMode="auto">
                <a:xfrm>
                  <a:off x="4133" y="2863"/>
                  <a:ext cx="407" cy="305"/>
                </a:xfrm>
                <a:custGeom>
                  <a:avLst/>
                  <a:gdLst>
                    <a:gd name="T0" fmla="*/ 356 w 21600"/>
                    <a:gd name="T1" fmla="*/ 153 h 21600"/>
                    <a:gd name="T2" fmla="*/ 204 w 21600"/>
                    <a:gd name="T3" fmla="*/ 305 h 21600"/>
                    <a:gd name="T4" fmla="*/ 51 w 21600"/>
                    <a:gd name="T5" fmla="*/ 153 h 21600"/>
                    <a:gd name="T6" fmla="*/ 20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11 w 21600"/>
                    <a:gd name="T13" fmla="*/ 4532 h 21600"/>
                    <a:gd name="T14" fmla="*/ 17089 w 21600"/>
                    <a:gd name="T15" fmla="*/ 1706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20" name="Line 52"/>
              <p:cNvSpPr>
                <a:spLocks noChangeShapeType="1"/>
              </p:cNvSpPr>
              <p:nvPr/>
            </p:nvSpPr>
            <p:spPr bwMode="auto">
              <a:xfrm flipH="1" flipV="1">
                <a:off x="3751" y="2161"/>
                <a:ext cx="1" cy="779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47"/>
              <p:cNvGrpSpPr>
                <a:grpSpLocks/>
              </p:cNvGrpSpPr>
              <p:nvPr/>
            </p:nvGrpSpPr>
            <p:grpSpPr bwMode="auto">
              <a:xfrm rot="10800000">
                <a:off x="3195" y="2652"/>
                <a:ext cx="525" cy="670"/>
                <a:chOff x="3372" y="1686"/>
                <a:chExt cx="576" cy="754"/>
              </a:xfrm>
            </p:grpSpPr>
            <p:sp>
              <p:nvSpPr>
                <p:cNvPr id="7222" name="Oval 45"/>
                <p:cNvSpPr>
                  <a:spLocks noChangeArrowheads="1"/>
                </p:cNvSpPr>
                <p:nvPr/>
              </p:nvSpPr>
              <p:spPr bwMode="auto">
                <a:xfrm>
                  <a:off x="3372" y="1864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AutoShape 43"/>
                <p:cNvSpPr>
                  <a:spLocks noChangeArrowheads="1"/>
                </p:cNvSpPr>
                <p:nvPr/>
              </p:nvSpPr>
              <p:spPr bwMode="auto">
                <a:xfrm rot="10800000">
                  <a:off x="3482" y="1686"/>
                  <a:ext cx="364" cy="525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4" name="Oval 46"/>
                <p:cNvSpPr>
                  <a:spLocks noChangeArrowheads="1"/>
                </p:cNvSpPr>
                <p:nvPr/>
              </p:nvSpPr>
              <p:spPr bwMode="auto">
                <a:xfrm>
                  <a:off x="3576" y="2068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101382" name="Picture 6" descr="Stickma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0163" y="3865563"/>
            <a:ext cx="1263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10"/>
          <p:cNvSpPr>
            <a:spLocks noGrp="1" noChangeArrowheads="1"/>
          </p:cNvSpPr>
          <p:nvPr>
            <p:ph type="title"/>
          </p:nvPr>
        </p:nvSpPr>
        <p:spPr>
          <a:xfrm>
            <a:off x="1774825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How do pulleys work?</a:t>
            </a:r>
          </a:p>
        </p:txBody>
      </p:sp>
      <p:sp>
        <p:nvSpPr>
          <p:cNvPr id="7174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39713" y="1676400"/>
            <a:ext cx="8229600" cy="38560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solidFill>
                  <a:schemeClr val="accent2"/>
                </a:solidFill>
              </a:rPr>
              <a:t>Simple Pulley:</a:t>
            </a: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7210" name="Rectangle 13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14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15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5" name="Line 29"/>
          <p:cNvSpPr>
            <a:spLocks noChangeShapeType="1"/>
          </p:cNvSpPr>
          <p:nvPr/>
        </p:nvSpPr>
        <p:spPr bwMode="auto">
          <a:xfrm flipH="1">
            <a:off x="1909763" y="4087813"/>
            <a:ext cx="430212" cy="376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406" name="Text Box 30"/>
          <p:cNvSpPr txBox="1">
            <a:spLocks noChangeArrowheads="1"/>
          </p:cNvSpPr>
          <p:nvPr/>
        </p:nvSpPr>
        <p:spPr bwMode="auto">
          <a:xfrm>
            <a:off x="4651375" y="5270500"/>
            <a:ext cx="111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200N</a:t>
            </a:r>
          </a:p>
        </p:txBody>
      </p:sp>
      <p:sp>
        <p:nvSpPr>
          <p:cNvPr id="101407" name="Text Box 31"/>
          <p:cNvSpPr txBox="1">
            <a:spLocks noChangeArrowheads="1"/>
          </p:cNvSpPr>
          <p:nvPr/>
        </p:nvSpPr>
        <p:spPr bwMode="auto">
          <a:xfrm>
            <a:off x="2152650" y="4330700"/>
            <a:ext cx="111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100N</a:t>
            </a:r>
          </a:p>
        </p:txBody>
      </p:sp>
      <p:sp>
        <p:nvSpPr>
          <p:cNvPr id="101408" name="Text Box 32"/>
          <p:cNvSpPr txBox="1">
            <a:spLocks noChangeArrowheads="1"/>
          </p:cNvSpPr>
          <p:nvPr/>
        </p:nvSpPr>
        <p:spPr bwMode="auto">
          <a:xfrm>
            <a:off x="781050" y="3025775"/>
            <a:ext cx="19224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chemeClr val="accent2"/>
                </a:solidFill>
              </a:rPr>
              <a:t>Force In</a:t>
            </a:r>
            <a:r>
              <a:rPr lang="en-GB" b="1">
                <a:solidFill>
                  <a:schemeClr val="accent2"/>
                </a:solidFill>
              </a:rPr>
              <a:t> – person pulls </a:t>
            </a:r>
            <a:r>
              <a:rPr lang="en-GB" b="1" u="sng">
                <a:solidFill>
                  <a:schemeClr val="accent2"/>
                </a:solidFill>
              </a:rPr>
              <a:t>rope</a:t>
            </a:r>
          </a:p>
        </p:txBody>
      </p:sp>
      <p:sp>
        <p:nvSpPr>
          <p:cNvPr id="101409" name="Text Box 33"/>
          <p:cNvSpPr txBox="1">
            <a:spLocks noChangeArrowheads="1"/>
          </p:cNvSpPr>
          <p:nvPr/>
        </p:nvSpPr>
        <p:spPr bwMode="auto">
          <a:xfrm>
            <a:off x="6019800" y="4343400"/>
            <a:ext cx="19224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 dirty="0">
                <a:solidFill>
                  <a:schemeClr val="accent2"/>
                </a:solidFill>
              </a:rPr>
              <a:t>Force Out</a:t>
            </a:r>
            <a:r>
              <a:rPr lang="en-GB" b="1" dirty="0">
                <a:solidFill>
                  <a:schemeClr val="accent2"/>
                </a:solidFill>
              </a:rPr>
              <a:t> – force to lift bucket upwards</a:t>
            </a:r>
          </a:p>
        </p:txBody>
      </p:sp>
      <p:sp>
        <p:nvSpPr>
          <p:cNvPr id="101410" name="Line 34"/>
          <p:cNvSpPr>
            <a:spLocks noChangeShapeType="1"/>
          </p:cNvSpPr>
          <p:nvPr/>
        </p:nvSpPr>
        <p:spPr bwMode="auto">
          <a:xfrm flipV="1">
            <a:off x="5514975" y="2667000"/>
            <a:ext cx="1588" cy="6032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411" name="Text Box 35"/>
          <p:cNvSpPr txBox="1">
            <a:spLocks noChangeArrowheads="1"/>
          </p:cNvSpPr>
          <p:nvPr/>
        </p:nvSpPr>
        <p:spPr bwMode="auto">
          <a:xfrm>
            <a:off x="3041650" y="3522663"/>
            <a:ext cx="19224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chemeClr val="accent2"/>
                </a:solidFill>
              </a:rPr>
              <a:t>Force In Rope</a:t>
            </a:r>
            <a:r>
              <a:rPr lang="en-GB" b="1">
                <a:solidFill>
                  <a:schemeClr val="accent2"/>
                </a:solidFill>
              </a:rPr>
              <a:t> – force is constant along length at </a:t>
            </a:r>
            <a:r>
              <a:rPr lang="en-GB" b="1" u="sng">
                <a:solidFill>
                  <a:schemeClr val="accent2"/>
                </a:solidFill>
              </a:rPr>
              <a:t>100N</a:t>
            </a:r>
            <a:endParaRPr lang="en-GB" b="1">
              <a:solidFill>
                <a:schemeClr val="accent2"/>
              </a:solidFill>
            </a:endParaRPr>
          </a:p>
        </p:txBody>
      </p:sp>
      <p:sp>
        <p:nvSpPr>
          <p:cNvPr id="101412" name="Text Box 36"/>
          <p:cNvSpPr txBox="1">
            <a:spLocks noChangeArrowheads="1"/>
          </p:cNvSpPr>
          <p:nvPr/>
        </p:nvSpPr>
        <p:spPr bwMode="auto">
          <a:xfrm>
            <a:off x="566738" y="5597525"/>
            <a:ext cx="32940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u="sng" dirty="0">
                <a:solidFill>
                  <a:schemeClr val="accent2"/>
                </a:solidFill>
              </a:rPr>
              <a:t>Force Out is more than Force In!</a:t>
            </a:r>
            <a:endParaRPr lang="en-GB" sz="2400" b="1" dirty="0">
              <a:solidFill>
                <a:schemeClr val="accent2"/>
              </a:solidFill>
            </a:endParaRPr>
          </a:p>
        </p:txBody>
      </p:sp>
      <p:sp>
        <p:nvSpPr>
          <p:cNvPr id="101404" name="Line 28"/>
          <p:cNvSpPr>
            <a:spLocks noChangeShapeType="1"/>
          </p:cNvSpPr>
          <p:nvPr/>
        </p:nvSpPr>
        <p:spPr bwMode="auto">
          <a:xfrm flipV="1">
            <a:off x="5486400" y="4762500"/>
            <a:ext cx="0" cy="5508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2379663" y="2133600"/>
            <a:ext cx="5621337" cy="1911350"/>
            <a:chOff x="1499" y="1288"/>
            <a:chExt cx="3567" cy="1260"/>
          </a:xfrm>
        </p:grpSpPr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1949" y="1288"/>
              <a:ext cx="3117" cy="787"/>
              <a:chOff x="1949" y="1288"/>
              <a:chExt cx="3117" cy="787"/>
            </a:xfrm>
          </p:grpSpPr>
          <p:sp>
            <p:nvSpPr>
              <p:cNvPr id="7205" name="AutoShape 23"/>
              <p:cNvSpPr>
                <a:spLocks noChangeArrowheads="1"/>
              </p:cNvSpPr>
              <p:nvPr/>
            </p:nvSpPr>
            <p:spPr bwMode="auto">
              <a:xfrm rot="10800000">
                <a:off x="2719" y="1296"/>
                <a:ext cx="364" cy="525"/>
              </a:xfrm>
              <a:prstGeom prst="triangle">
                <a:avLst>
                  <a:gd name="adj" fmla="val 50000"/>
                </a:avLst>
              </a:prstGeom>
              <a:solidFill>
                <a:srgbClr val="969696"/>
              </a:solidFill>
              <a:ln w="38100">
                <a:solidFill>
                  <a:srgbClr val="6666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48"/>
              <p:cNvGrpSpPr>
                <a:grpSpLocks/>
              </p:cNvGrpSpPr>
              <p:nvPr/>
            </p:nvGrpSpPr>
            <p:grpSpPr bwMode="auto">
              <a:xfrm>
                <a:off x="2609" y="1499"/>
                <a:ext cx="576" cy="576"/>
                <a:chOff x="2609" y="1499"/>
                <a:chExt cx="576" cy="576"/>
              </a:xfrm>
            </p:grpSpPr>
            <p:sp>
              <p:nvSpPr>
                <p:cNvPr id="7208" name="Oval 25"/>
                <p:cNvSpPr>
                  <a:spLocks noChangeArrowheads="1"/>
                </p:cNvSpPr>
                <p:nvPr/>
              </p:nvSpPr>
              <p:spPr bwMode="auto">
                <a:xfrm>
                  <a:off x="2609" y="1499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9" name="Oval 26"/>
                <p:cNvSpPr>
                  <a:spLocks noChangeArrowheads="1"/>
                </p:cNvSpPr>
                <p:nvPr/>
              </p:nvSpPr>
              <p:spPr bwMode="auto">
                <a:xfrm>
                  <a:off x="2813" y="1703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07" name="Line 27"/>
              <p:cNvSpPr>
                <a:spLocks noChangeShapeType="1"/>
              </p:cNvSpPr>
              <p:nvPr/>
            </p:nvSpPr>
            <p:spPr bwMode="auto">
              <a:xfrm>
                <a:off x="1949" y="1288"/>
                <a:ext cx="3117" cy="1"/>
              </a:xfrm>
              <a:prstGeom prst="line">
                <a:avLst/>
              </a:prstGeom>
              <a:noFill/>
              <a:ln w="381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56"/>
            <p:cNvGrpSpPr>
              <a:grpSpLocks/>
            </p:cNvGrpSpPr>
            <p:nvPr/>
          </p:nvGrpSpPr>
          <p:grpSpPr bwMode="auto">
            <a:xfrm>
              <a:off x="1499" y="1476"/>
              <a:ext cx="1705" cy="1072"/>
              <a:chOff x="1499" y="1476"/>
              <a:chExt cx="1705" cy="1072"/>
            </a:xfrm>
          </p:grpSpPr>
          <p:sp>
            <p:nvSpPr>
              <p:cNvPr id="7201" name="Line 18"/>
              <p:cNvSpPr>
                <a:spLocks noChangeShapeType="1"/>
              </p:cNvSpPr>
              <p:nvPr/>
            </p:nvSpPr>
            <p:spPr bwMode="auto">
              <a:xfrm flipV="1">
                <a:off x="1499" y="1524"/>
                <a:ext cx="1236" cy="1024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55"/>
              <p:cNvGrpSpPr>
                <a:grpSpLocks/>
              </p:cNvGrpSpPr>
              <p:nvPr/>
            </p:nvGrpSpPr>
            <p:grpSpPr bwMode="auto">
              <a:xfrm>
                <a:off x="2710" y="1476"/>
                <a:ext cx="494" cy="667"/>
                <a:chOff x="2710" y="1476"/>
                <a:chExt cx="494" cy="667"/>
              </a:xfrm>
            </p:grpSpPr>
            <p:sp>
              <p:nvSpPr>
                <p:cNvPr id="7203" name="Freeform 20"/>
                <p:cNvSpPr>
                  <a:spLocks/>
                </p:cNvSpPr>
                <p:nvPr/>
              </p:nvSpPr>
              <p:spPr bwMode="auto">
                <a:xfrm>
                  <a:off x="2710" y="1476"/>
                  <a:ext cx="494" cy="295"/>
                </a:xfrm>
                <a:custGeom>
                  <a:avLst/>
                  <a:gdLst>
                    <a:gd name="T0" fmla="*/ 0 w 494"/>
                    <a:gd name="T1" fmla="*/ 66 h 295"/>
                    <a:gd name="T2" fmla="*/ 144 w 494"/>
                    <a:gd name="T3" fmla="*/ 7 h 295"/>
                    <a:gd name="T4" fmla="*/ 296 w 494"/>
                    <a:gd name="T5" fmla="*/ 24 h 295"/>
                    <a:gd name="T6" fmla="*/ 423 w 494"/>
                    <a:gd name="T7" fmla="*/ 92 h 295"/>
                    <a:gd name="T8" fmla="*/ 483 w 494"/>
                    <a:gd name="T9" fmla="*/ 219 h 295"/>
                    <a:gd name="T10" fmla="*/ 491 w 494"/>
                    <a:gd name="T11" fmla="*/ 295 h 29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94"/>
                    <a:gd name="T19" fmla="*/ 0 h 295"/>
                    <a:gd name="T20" fmla="*/ 494 w 494"/>
                    <a:gd name="T21" fmla="*/ 295 h 29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94" h="295">
                      <a:moveTo>
                        <a:pt x="0" y="66"/>
                      </a:moveTo>
                      <a:cubicBezTo>
                        <a:pt x="47" y="40"/>
                        <a:pt x="95" y="14"/>
                        <a:pt x="144" y="7"/>
                      </a:cubicBezTo>
                      <a:cubicBezTo>
                        <a:pt x="193" y="0"/>
                        <a:pt x="250" y="10"/>
                        <a:pt x="296" y="24"/>
                      </a:cubicBezTo>
                      <a:cubicBezTo>
                        <a:pt x="342" y="38"/>
                        <a:pt x="392" y="59"/>
                        <a:pt x="423" y="92"/>
                      </a:cubicBezTo>
                      <a:cubicBezTo>
                        <a:pt x="454" y="125"/>
                        <a:pt x="472" y="185"/>
                        <a:pt x="483" y="219"/>
                      </a:cubicBezTo>
                      <a:cubicBezTo>
                        <a:pt x="494" y="253"/>
                        <a:pt x="490" y="282"/>
                        <a:pt x="491" y="295"/>
                      </a:cubicBezTo>
                    </a:path>
                  </a:pathLst>
                </a:cu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4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201" y="1711"/>
                  <a:ext cx="0" cy="432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200" name="Line 54"/>
            <p:cNvSpPr>
              <a:spLocks noChangeShapeType="1"/>
            </p:cNvSpPr>
            <p:nvPr/>
          </p:nvSpPr>
          <p:spPr bwMode="auto">
            <a:xfrm flipH="1" flipV="1">
              <a:off x="3754" y="1298"/>
              <a:ext cx="1" cy="872"/>
            </a:xfrm>
            <a:prstGeom prst="line">
              <a:avLst/>
            </a:pr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438" name="Line 62"/>
          <p:cNvSpPr>
            <a:spLocks noChangeShapeType="1"/>
          </p:cNvSpPr>
          <p:nvPr/>
        </p:nvSpPr>
        <p:spPr bwMode="auto">
          <a:xfrm>
            <a:off x="5500688" y="5622925"/>
            <a:ext cx="0" cy="5127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439" name="Line 63"/>
          <p:cNvSpPr>
            <a:spLocks noChangeShapeType="1"/>
          </p:cNvSpPr>
          <p:nvPr/>
        </p:nvSpPr>
        <p:spPr bwMode="auto">
          <a:xfrm flipV="1">
            <a:off x="5959475" y="2816225"/>
            <a:ext cx="1588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440" name="Line 64"/>
          <p:cNvSpPr>
            <a:spLocks noChangeShapeType="1"/>
          </p:cNvSpPr>
          <p:nvPr/>
        </p:nvSpPr>
        <p:spPr bwMode="auto">
          <a:xfrm flipV="1">
            <a:off x="5084763" y="2803525"/>
            <a:ext cx="1587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441" name="Text Box 65"/>
          <p:cNvSpPr txBox="1">
            <a:spLocks noChangeArrowheads="1"/>
          </p:cNvSpPr>
          <p:nvPr/>
        </p:nvSpPr>
        <p:spPr bwMode="auto">
          <a:xfrm>
            <a:off x="5943600" y="1524000"/>
            <a:ext cx="19224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 dirty="0">
                <a:solidFill>
                  <a:schemeClr val="accent2"/>
                </a:solidFill>
              </a:rPr>
              <a:t>Total</a:t>
            </a:r>
            <a:r>
              <a:rPr lang="en-GB" b="1" dirty="0">
                <a:solidFill>
                  <a:schemeClr val="accent2"/>
                </a:solidFill>
              </a:rPr>
              <a:t> force to lift bucket upwards</a:t>
            </a:r>
          </a:p>
        </p:txBody>
      </p:sp>
      <p:sp>
        <p:nvSpPr>
          <p:cNvPr id="101442" name="Text Box 66"/>
          <p:cNvSpPr txBox="1">
            <a:spLocks noChangeArrowheads="1"/>
          </p:cNvSpPr>
          <p:nvPr/>
        </p:nvSpPr>
        <p:spPr bwMode="auto">
          <a:xfrm>
            <a:off x="4706938" y="2382838"/>
            <a:ext cx="1116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200N</a:t>
            </a:r>
          </a:p>
        </p:txBody>
      </p:sp>
      <p:sp>
        <p:nvSpPr>
          <p:cNvPr id="101443" name="Text Box 67"/>
          <p:cNvSpPr txBox="1">
            <a:spLocks noChangeArrowheads="1"/>
          </p:cNvSpPr>
          <p:nvPr/>
        </p:nvSpPr>
        <p:spPr bwMode="auto">
          <a:xfrm>
            <a:off x="5867400" y="5638800"/>
            <a:ext cx="1209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 dirty="0">
                <a:solidFill>
                  <a:schemeClr val="accent2"/>
                </a:solidFill>
              </a:rPr>
              <a:t>Weight </a:t>
            </a:r>
            <a:r>
              <a:rPr lang="en-GB" b="1" dirty="0">
                <a:solidFill>
                  <a:schemeClr val="accent2"/>
                </a:solidFill>
              </a:rPr>
              <a:t>of bucket</a:t>
            </a:r>
          </a:p>
        </p:txBody>
      </p:sp>
      <p:sp>
        <p:nvSpPr>
          <p:cNvPr id="101444" name="Text Box 68"/>
          <p:cNvSpPr txBox="1">
            <a:spLocks noChangeArrowheads="1"/>
          </p:cNvSpPr>
          <p:nvPr/>
        </p:nvSpPr>
        <p:spPr bwMode="auto">
          <a:xfrm>
            <a:off x="6096000" y="2514600"/>
            <a:ext cx="19224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chemeClr val="accent2"/>
                </a:solidFill>
              </a:rPr>
              <a:t>Force in </a:t>
            </a:r>
            <a:r>
              <a:rPr lang="en-GB" b="1" u="sng" dirty="0">
                <a:solidFill>
                  <a:schemeClr val="accent2"/>
                </a:solidFill>
              </a:rPr>
              <a:t>each end of rope</a:t>
            </a:r>
            <a:r>
              <a:rPr lang="en-GB" b="1" dirty="0">
                <a:solidFill>
                  <a:schemeClr val="accent2"/>
                </a:solidFill>
              </a:rPr>
              <a:t> needed to lift bucket</a:t>
            </a:r>
          </a:p>
        </p:txBody>
      </p:sp>
      <p:sp>
        <p:nvSpPr>
          <p:cNvPr id="101445" name="Text Box 69"/>
          <p:cNvSpPr txBox="1">
            <a:spLocks noChangeArrowheads="1"/>
          </p:cNvSpPr>
          <p:nvPr/>
        </p:nvSpPr>
        <p:spPr bwMode="auto">
          <a:xfrm>
            <a:off x="4371975" y="2703513"/>
            <a:ext cx="1116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100N</a:t>
            </a:r>
          </a:p>
        </p:txBody>
      </p:sp>
      <p:sp>
        <p:nvSpPr>
          <p:cNvPr id="101446" name="Text Box 70"/>
          <p:cNvSpPr txBox="1">
            <a:spLocks noChangeArrowheads="1"/>
          </p:cNvSpPr>
          <p:nvPr/>
        </p:nvSpPr>
        <p:spPr bwMode="auto">
          <a:xfrm>
            <a:off x="5272088" y="2692400"/>
            <a:ext cx="1116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100N</a:t>
            </a:r>
          </a:p>
        </p:txBody>
      </p:sp>
      <p:sp>
        <p:nvSpPr>
          <p:cNvPr id="101447" name="Line 71"/>
          <p:cNvSpPr>
            <a:spLocks noChangeShapeType="1"/>
          </p:cNvSpPr>
          <p:nvPr/>
        </p:nvSpPr>
        <p:spPr bwMode="auto">
          <a:xfrm flipH="1" flipV="1">
            <a:off x="5943600" y="1506538"/>
            <a:ext cx="0" cy="5778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448" name="Text Box 72"/>
          <p:cNvSpPr txBox="1">
            <a:spLocks noChangeArrowheads="1"/>
          </p:cNvSpPr>
          <p:nvPr/>
        </p:nvSpPr>
        <p:spPr bwMode="auto">
          <a:xfrm>
            <a:off x="5192713" y="1319213"/>
            <a:ext cx="1116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100N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101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05" grpId="0" animBg="1"/>
      <p:bldP spid="101405" grpId="1" animBg="1"/>
      <p:bldP spid="101405" grpId="2" animBg="1"/>
      <p:bldP spid="101406" grpId="0"/>
      <p:bldP spid="101406" grpId="1"/>
      <p:bldP spid="101406" grpId="2"/>
      <p:bldP spid="101407" grpId="0" build="allAtOnce"/>
      <p:bldP spid="101407" grpId="1" build="allAtOnce"/>
      <p:bldP spid="101407" grpId="2" build="allAtOnce"/>
      <p:bldP spid="101408" grpId="0"/>
      <p:bldP spid="101409" grpId="0"/>
      <p:bldP spid="101409" grpId="1"/>
      <p:bldP spid="101410" grpId="0" animBg="1"/>
      <p:bldP spid="101410" grpId="1" animBg="1"/>
      <p:bldP spid="101411" grpId="0"/>
      <p:bldP spid="101411" grpId="1"/>
      <p:bldP spid="101412" grpId="0"/>
      <p:bldP spid="101404" grpId="0" animBg="1"/>
      <p:bldP spid="101404" grpId="1" animBg="1"/>
      <p:bldP spid="101438" grpId="0" animBg="1"/>
      <p:bldP spid="101438" grpId="1" animBg="1"/>
      <p:bldP spid="101438" grpId="2" animBg="1"/>
      <p:bldP spid="101439" grpId="0" animBg="1"/>
      <p:bldP spid="101439" grpId="1" animBg="1"/>
      <p:bldP spid="101440" grpId="0" animBg="1"/>
      <p:bldP spid="101440" grpId="1" animBg="1"/>
      <p:bldP spid="101441" grpId="0"/>
      <p:bldP spid="101441" grpId="1"/>
      <p:bldP spid="101442" grpId="0"/>
      <p:bldP spid="101442" grpId="1"/>
      <p:bldP spid="101443" grpId="0"/>
      <p:bldP spid="101443" grpId="1"/>
      <p:bldP spid="101443" grpId="2"/>
      <p:bldP spid="101444" grpId="0"/>
      <p:bldP spid="101444" grpId="1"/>
      <p:bldP spid="101445" grpId="0"/>
      <p:bldP spid="101445" grpId="1"/>
      <p:bldP spid="101446" grpId="0"/>
      <p:bldP spid="101446" grpId="1"/>
      <p:bldP spid="101447" grpId="0" animBg="1"/>
      <p:bldP spid="101447" grpId="1" animBg="1"/>
      <p:bldP spid="101448" grpId="0"/>
      <p:bldP spid="1014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2393950" y="2784475"/>
            <a:ext cx="3752850" cy="3225800"/>
            <a:chOff x="1270" y="1432"/>
            <a:chExt cx="2364" cy="2032"/>
          </a:xfrm>
        </p:grpSpPr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1270" y="1620"/>
              <a:ext cx="1705" cy="1844"/>
              <a:chOff x="1270" y="1620"/>
              <a:chExt cx="1705" cy="1844"/>
            </a:xfrm>
          </p:grpSpPr>
          <p:sp>
            <p:nvSpPr>
              <p:cNvPr id="8229" name="Line 73"/>
              <p:cNvSpPr>
                <a:spLocks noChangeShapeType="1"/>
              </p:cNvSpPr>
              <p:nvPr/>
            </p:nvSpPr>
            <p:spPr bwMode="auto">
              <a:xfrm flipV="1">
                <a:off x="1270" y="1668"/>
                <a:ext cx="1236" cy="1024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74"/>
              <p:cNvGrpSpPr>
                <a:grpSpLocks/>
              </p:cNvGrpSpPr>
              <p:nvPr/>
            </p:nvGrpSpPr>
            <p:grpSpPr bwMode="auto">
              <a:xfrm>
                <a:off x="2481" y="1620"/>
                <a:ext cx="494" cy="1844"/>
                <a:chOff x="2481" y="1620"/>
                <a:chExt cx="494" cy="1844"/>
              </a:xfrm>
            </p:grpSpPr>
            <p:sp>
              <p:nvSpPr>
                <p:cNvPr id="8231" name="Freeform 75"/>
                <p:cNvSpPr>
                  <a:spLocks/>
                </p:cNvSpPr>
                <p:nvPr/>
              </p:nvSpPr>
              <p:spPr bwMode="auto">
                <a:xfrm>
                  <a:off x="2481" y="1620"/>
                  <a:ext cx="494" cy="295"/>
                </a:xfrm>
                <a:custGeom>
                  <a:avLst/>
                  <a:gdLst>
                    <a:gd name="T0" fmla="*/ 0 w 494"/>
                    <a:gd name="T1" fmla="*/ 66 h 295"/>
                    <a:gd name="T2" fmla="*/ 144 w 494"/>
                    <a:gd name="T3" fmla="*/ 7 h 295"/>
                    <a:gd name="T4" fmla="*/ 296 w 494"/>
                    <a:gd name="T5" fmla="*/ 24 h 295"/>
                    <a:gd name="T6" fmla="*/ 423 w 494"/>
                    <a:gd name="T7" fmla="*/ 92 h 295"/>
                    <a:gd name="T8" fmla="*/ 483 w 494"/>
                    <a:gd name="T9" fmla="*/ 219 h 295"/>
                    <a:gd name="T10" fmla="*/ 491 w 494"/>
                    <a:gd name="T11" fmla="*/ 295 h 29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94"/>
                    <a:gd name="T19" fmla="*/ 0 h 295"/>
                    <a:gd name="T20" fmla="*/ 494 w 494"/>
                    <a:gd name="T21" fmla="*/ 295 h 29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94" h="295">
                      <a:moveTo>
                        <a:pt x="0" y="66"/>
                      </a:moveTo>
                      <a:cubicBezTo>
                        <a:pt x="47" y="40"/>
                        <a:pt x="95" y="14"/>
                        <a:pt x="144" y="7"/>
                      </a:cubicBezTo>
                      <a:cubicBezTo>
                        <a:pt x="193" y="0"/>
                        <a:pt x="250" y="10"/>
                        <a:pt x="296" y="24"/>
                      </a:cubicBezTo>
                      <a:cubicBezTo>
                        <a:pt x="342" y="38"/>
                        <a:pt x="392" y="59"/>
                        <a:pt x="423" y="92"/>
                      </a:cubicBezTo>
                      <a:cubicBezTo>
                        <a:pt x="454" y="125"/>
                        <a:pt x="472" y="185"/>
                        <a:pt x="483" y="219"/>
                      </a:cubicBezTo>
                      <a:cubicBezTo>
                        <a:pt x="494" y="253"/>
                        <a:pt x="490" y="282"/>
                        <a:pt x="491" y="295"/>
                      </a:cubicBezTo>
                    </a:path>
                  </a:pathLst>
                </a:cu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2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2964" y="1855"/>
                  <a:ext cx="8" cy="1609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77"/>
            <p:cNvGrpSpPr>
              <a:grpSpLocks/>
            </p:cNvGrpSpPr>
            <p:nvPr/>
          </p:nvGrpSpPr>
          <p:grpSpPr bwMode="auto">
            <a:xfrm>
              <a:off x="1720" y="1432"/>
              <a:ext cx="1914" cy="787"/>
              <a:chOff x="1720" y="1432"/>
              <a:chExt cx="1914" cy="787"/>
            </a:xfrm>
          </p:grpSpPr>
          <p:sp>
            <p:nvSpPr>
              <p:cNvPr id="8224" name="AutoShape 78"/>
              <p:cNvSpPr>
                <a:spLocks noChangeArrowheads="1"/>
              </p:cNvSpPr>
              <p:nvPr/>
            </p:nvSpPr>
            <p:spPr bwMode="auto">
              <a:xfrm rot="10800000">
                <a:off x="2490" y="1440"/>
                <a:ext cx="364" cy="525"/>
              </a:xfrm>
              <a:prstGeom prst="triangle">
                <a:avLst>
                  <a:gd name="adj" fmla="val 50000"/>
                </a:avLst>
              </a:prstGeom>
              <a:solidFill>
                <a:srgbClr val="969696"/>
              </a:solidFill>
              <a:ln w="38100">
                <a:solidFill>
                  <a:srgbClr val="6666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79"/>
              <p:cNvGrpSpPr>
                <a:grpSpLocks/>
              </p:cNvGrpSpPr>
              <p:nvPr/>
            </p:nvGrpSpPr>
            <p:grpSpPr bwMode="auto">
              <a:xfrm>
                <a:off x="2380" y="1643"/>
                <a:ext cx="576" cy="576"/>
                <a:chOff x="2380" y="1643"/>
                <a:chExt cx="576" cy="576"/>
              </a:xfrm>
            </p:grpSpPr>
            <p:sp>
              <p:nvSpPr>
                <p:cNvPr id="8227" name="Oval 80"/>
                <p:cNvSpPr>
                  <a:spLocks noChangeArrowheads="1"/>
                </p:cNvSpPr>
                <p:nvPr/>
              </p:nvSpPr>
              <p:spPr bwMode="auto">
                <a:xfrm>
                  <a:off x="2380" y="1643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8" name="Oval 81"/>
                <p:cNvSpPr>
                  <a:spLocks noChangeArrowheads="1"/>
                </p:cNvSpPr>
                <p:nvPr/>
              </p:nvSpPr>
              <p:spPr bwMode="auto">
                <a:xfrm>
                  <a:off x="2584" y="1847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26" name="Line 82"/>
              <p:cNvSpPr>
                <a:spLocks noChangeShapeType="1"/>
              </p:cNvSpPr>
              <p:nvPr/>
            </p:nvSpPr>
            <p:spPr bwMode="auto">
              <a:xfrm>
                <a:off x="1720" y="1432"/>
                <a:ext cx="1914" cy="1"/>
              </a:xfrm>
              <a:prstGeom prst="line">
                <a:avLst/>
              </a:prstGeom>
              <a:noFill/>
              <a:ln w="381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196" name="Rectangle 19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Mechanical Advantage</a:t>
            </a:r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8216" name="Rectangle 22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Rectangle 23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Rectangle 24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199" name="Picture 18" descr="Stickma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0175" y="4624388"/>
            <a:ext cx="1157288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Line 25"/>
          <p:cNvSpPr>
            <a:spLocks noChangeShapeType="1"/>
          </p:cNvSpPr>
          <p:nvPr/>
        </p:nvSpPr>
        <p:spPr bwMode="auto">
          <a:xfrm flipH="1">
            <a:off x="1971675" y="4816475"/>
            <a:ext cx="395288" cy="33655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6" name="Text Box 26"/>
          <p:cNvSpPr txBox="1">
            <a:spLocks noChangeArrowheads="1"/>
          </p:cNvSpPr>
          <p:nvPr/>
        </p:nvSpPr>
        <p:spPr bwMode="auto">
          <a:xfrm>
            <a:off x="4387850" y="51466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9900FF"/>
                </a:solidFill>
              </a:rPr>
              <a:t>200N</a:t>
            </a:r>
          </a:p>
        </p:txBody>
      </p:sp>
      <p:sp>
        <p:nvSpPr>
          <p:cNvPr id="102427" name="Text Box 27"/>
          <p:cNvSpPr txBox="1">
            <a:spLocks noChangeArrowheads="1"/>
          </p:cNvSpPr>
          <p:nvPr/>
        </p:nvSpPr>
        <p:spPr bwMode="auto">
          <a:xfrm>
            <a:off x="2179638" y="4913313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200N</a:t>
            </a:r>
          </a:p>
        </p:txBody>
      </p:sp>
      <p:sp>
        <p:nvSpPr>
          <p:cNvPr id="8203" name="Text Box 28"/>
          <p:cNvSpPr txBox="1">
            <a:spLocks noChangeArrowheads="1"/>
          </p:cNvSpPr>
          <p:nvPr/>
        </p:nvSpPr>
        <p:spPr bwMode="auto">
          <a:xfrm>
            <a:off x="909638" y="3921125"/>
            <a:ext cx="17621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FF00FF"/>
                </a:solidFill>
              </a:rPr>
              <a:t>Force In</a:t>
            </a:r>
            <a:r>
              <a:rPr lang="en-GB" b="1">
                <a:solidFill>
                  <a:schemeClr val="accent2"/>
                </a:solidFill>
              </a:rPr>
              <a:t> – person pulls </a:t>
            </a:r>
            <a:r>
              <a:rPr lang="en-GB" b="1" u="sng">
                <a:solidFill>
                  <a:schemeClr val="accent2"/>
                </a:solidFill>
              </a:rPr>
              <a:t>rope</a:t>
            </a:r>
          </a:p>
        </p:txBody>
      </p:sp>
      <p:sp>
        <p:nvSpPr>
          <p:cNvPr id="8204" name="Text Box 29"/>
          <p:cNvSpPr txBox="1">
            <a:spLocks noChangeArrowheads="1"/>
          </p:cNvSpPr>
          <p:nvPr/>
        </p:nvSpPr>
        <p:spPr bwMode="auto">
          <a:xfrm>
            <a:off x="5245100" y="4260850"/>
            <a:ext cx="17605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9900FF"/>
                </a:solidFill>
              </a:rPr>
              <a:t>Force Out</a:t>
            </a:r>
            <a:r>
              <a:rPr lang="en-GB" b="1">
                <a:solidFill>
                  <a:schemeClr val="accent2"/>
                </a:solidFill>
              </a:rPr>
              <a:t> – force to lift bucket upwards</a:t>
            </a:r>
          </a:p>
        </p:txBody>
      </p:sp>
      <p:sp>
        <p:nvSpPr>
          <p:cNvPr id="8205" name="Line 48"/>
          <p:cNvSpPr>
            <a:spLocks noChangeShapeType="1"/>
          </p:cNvSpPr>
          <p:nvPr/>
        </p:nvSpPr>
        <p:spPr bwMode="auto">
          <a:xfrm flipV="1">
            <a:off x="5087938" y="5059363"/>
            <a:ext cx="0" cy="442912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60" name="Rectangle 60"/>
          <p:cNvSpPr>
            <a:spLocks noChangeArrowheads="1"/>
          </p:cNvSpPr>
          <p:nvPr/>
        </p:nvSpPr>
        <p:spPr bwMode="auto">
          <a:xfrm>
            <a:off x="6677025" y="1338263"/>
            <a:ext cx="1633538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2800" dirty="0">
              <a:solidFill>
                <a:srgbClr val="FF00FF"/>
              </a:solidFill>
            </a:endParaRPr>
          </a:p>
        </p:txBody>
      </p:sp>
      <p:sp>
        <p:nvSpPr>
          <p:cNvPr id="102461" name="Rectangle 61"/>
          <p:cNvSpPr>
            <a:spLocks noChangeArrowheads="1"/>
          </p:cNvSpPr>
          <p:nvPr/>
        </p:nvSpPr>
        <p:spPr bwMode="auto">
          <a:xfrm>
            <a:off x="304800" y="1524000"/>
            <a:ext cx="3962400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02462" name="Rectangle 62"/>
          <p:cNvSpPr>
            <a:spLocks noChangeArrowheads="1"/>
          </p:cNvSpPr>
          <p:nvPr/>
        </p:nvSpPr>
        <p:spPr bwMode="auto">
          <a:xfrm>
            <a:off x="4759325" y="1343025"/>
            <a:ext cx="1911350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2800" dirty="0">
              <a:solidFill>
                <a:schemeClr val="accent2"/>
              </a:solidFill>
            </a:endParaRPr>
          </a:p>
        </p:txBody>
      </p:sp>
      <p:sp>
        <p:nvSpPr>
          <p:cNvPr id="102464" name="Rectangle 64"/>
          <p:cNvSpPr>
            <a:spLocks noChangeArrowheads="1"/>
          </p:cNvSpPr>
          <p:nvPr/>
        </p:nvSpPr>
        <p:spPr bwMode="auto">
          <a:xfrm>
            <a:off x="6919913" y="2066925"/>
            <a:ext cx="1633537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2800" dirty="0">
              <a:solidFill>
                <a:srgbClr val="FF00FF"/>
              </a:solidFill>
            </a:endParaRPr>
          </a:p>
        </p:txBody>
      </p:sp>
      <p:sp>
        <p:nvSpPr>
          <p:cNvPr id="102466" name="Rectangle 66"/>
          <p:cNvSpPr>
            <a:spLocks noChangeArrowheads="1"/>
          </p:cNvSpPr>
          <p:nvPr/>
        </p:nvSpPr>
        <p:spPr bwMode="auto">
          <a:xfrm>
            <a:off x="5086350" y="2070100"/>
            <a:ext cx="1911350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2800" dirty="0">
              <a:solidFill>
                <a:srgbClr val="9900FF"/>
              </a:solidFill>
            </a:endParaRPr>
          </a:p>
        </p:txBody>
      </p: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4721225" y="5540375"/>
            <a:ext cx="727075" cy="619125"/>
            <a:chOff x="4108" y="2778"/>
            <a:chExt cx="458" cy="390"/>
          </a:xfrm>
        </p:grpSpPr>
        <p:sp>
          <p:nvSpPr>
            <p:cNvPr id="8214" name="AutoShape 69"/>
            <p:cNvSpPr>
              <a:spLocks noChangeArrowheads="1"/>
            </p:cNvSpPr>
            <p:nvPr/>
          </p:nvSpPr>
          <p:spPr bwMode="auto">
            <a:xfrm>
              <a:off x="4108" y="2778"/>
              <a:ext cx="458" cy="390"/>
            </a:xfrm>
            <a:custGeom>
              <a:avLst/>
              <a:gdLst>
                <a:gd name="T0" fmla="*/ 401 w 21600"/>
                <a:gd name="T1" fmla="*/ 195 h 21600"/>
                <a:gd name="T2" fmla="*/ 229 w 21600"/>
                <a:gd name="T3" fmla="*/ 390 h 21600"/>
                <a:gd name="T4" fmla="*/ 57 w 21600"/>
                <a:gd name="T5" fmla="*/ 195 h 21600"/>
                <a:gd name="T6" fmla="*/ 22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0 w 21600"/>
                <a:gd name="T13" fmla="*/ 4486 h 21600"/>
                <a:gd name="T14" fmla="*/ 17120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AutoShape 70"/>
            <p:cNvSpPr>
              <a:spLocks noChangeArrowheads="1"/>
            </p:cNvSpPr>
            <p:nvPr/>
          </p:nvSpPr>
          <p:spPr bwMode="auto">
            <a:xfrm>
              <a:off x="4133" y="2863"/>
              <a:ext cx="407" cy="305"/>
            </a:xfrm>
            <a:custGeom>
              <a:avLst/>
              <a:gdLst>
                <a:gd name="T0" fmla="*/ 356 w 21600"/>
                <a:gd name="T1" fmla="*/ 153 h 21600"/>
                <a:gd name="T2" fmla="*/ 204 w 21600"/>
                <a:gd name="T3" fmla="*/ 305 h 21600"/>
                <a:gd name="T4" fmla="*/ 51 w 21600"/>
                <a:gd name="T5" fmla="*/ 153 h 21600"/>
                <a:gd name="T6" fmla="*/ 20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32 h 21600"/>
                <a:gd name="T14" fmla="*/ 17089 w 21600"/>
                <a:gd name="T15" fmla="*/ 1706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371600" y="1676400"/>
          <a:ext cx="6400800" cy="103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590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Force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Force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Mechanical Advantage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200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200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=1 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4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4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4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6" grpId="0"/>
      <p:bldP spid="102427" grpId="0"/>
      <p:bldP spid="102460" grpId="0"/>
      <p:bldP spid="102461" grpId="0"/>
      <p:bldP spid="102462" grpId="0"/>
      <p:bldP spid="102464" grpId="0"/>
      <p:bldP spid="1024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Mechanical Advantage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9261" name="Rectangle 9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3" name="Rectangle 11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843463" y="4024313"/>
            <a:ext cx="835025" cy="2252662"/>
            <a:chOff x="3187" y="2130"/>
            <a:chExt cx="574" cy="1589"/>
          </a:xfrm>
        </p:grpSpPr>
        <p:sp>
          <p:nvSpPr>
            <p:cNvPr id="9250" name="Freeform 13"/>
            <p:cNvSpPr>
              <a:spLocks/>
            </p:cNvSpPr>
            <p:nvPr/>
          </p:nvSpPr>
          <p:spPr bwMode="auto">
            <a:xfrm>
              <a:off x="3189" y="2905"/>
              <a:ext cx="572" cy="278"/>
            </a:xfrm>
            <a:custGeom>
              <a:avLst/>
              <a:gdLst>
                <a:gd name="T0" fmla="*/ 4 w 589"/>
                <a:gd name="T1" fmla="*/ 9 h 278"/>
                <a:gd name="T2" fmla="*/ 13 w 589"/>
                <a:gd name="T3" fmla="*/ 119 h 278"/>
                <a:gd name="T4" fmla="*/ 81 w 589"/>
                <a:gd name="T5" fmla="*/ 195 h 278"/>
                <a:gd name="T6" fmla="*/ 191 w 589"/>
                <a:gd name="T7" fmla="*/ 263 h 278"/>
                <a:gd name="T8" fmla="*/ 369 w 589"/>
                <a:gd name="T9" fmla="*/ 271 h 278"/>
                <a:gd name="T10" fmla="*/ 453 w 589"/>
                <a:gd name="T11" fmla="*/ 221 h 278"/>
                <a:gd name="T12" fmla="*/ 521 w 589"/>
                <a:gd name="T13" fmla="*/ 153 h 278"/>
                <a:gd name="T14" fmla="*/ 555 w 589"/>
                <a:gd name="T15" fmla="*/ 102 h 278"/>
                <a:gd name="T16" fmla="*/ 589 w 589"/>
                <a:gd name="T17" fmla="*/ 0 h 2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9"/>
                <a:gd name="T28" fmla="*/ 0 h 278"/>
                <a:gd name="T29" fmla="*/ 589 w 589"/>
                <a:gd name="T30" fmla="*/ 278 h 2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9" h="278">
                  <a:moveTo>
                    <a:pt x="4" y="9"/>
                  </a:moveTo>
                  <a:cubicBezTo>
                    <a:pt x="2" y="48"/>
                    <a:pt x="0" y="88"/>
                    <a:pt x="13" y="119"/>
                  </a:cubicBezTo>
                  <a:cubicBezTo>
                    <a:pt x="26" y="150"/>
                    <a:pt x="51" y="171"/>
                    <a:pt x="81" y="195"/>
                  </a:cubicBezTo>
                  <a:cubicBezTo>
                    <a:pt x="111" y="219"/>
                    <a:pt x="143" y="250"/>
                    <a:pt x="191" y="263"/>
                  </a:cubicBezTo>
                  <a:cubicBezTo>
                    <a:pt x="239" y="276"/>
                    <a:pt x="325" y="278"/>
                    <a:pt x="369" y="271"/>
                  </a:cubicBezTo>
                  <a:cubicBezTo>
                    <a:pt x="413" y="264"/>
                    <a:pt x="428" y="241"/>
                    <a:pt x="453" y="221"/>
                  </a:cubicBezTo>
                  <a:cubicBezTo>
                    <a:pt x="478" y="201"/>
                    <a:pt x="504" y="173"/>
                    <a:pt x="521" y="153"/>
                  </a:cubicBezTo>
                  <a:cubicBezTo>
                    <a:pt x="538" y="133"/>
                    <a:pt x="544" y="127"/>
                    <a:pt x="555" y="102"/>
                  </a:cubicBezTo>
                  <a:cubicBezTo>
                    <a:pt x="566" y="77"/>
                    <a:pt x="583" y="17"/>
                    <a:pt x="589" y="0"/>
                  </a:cubicBezTo>
                </a:path>
              </a:pathLst>
            </a:cu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3187" y="2130"/>
              <a:ext cx="565" cy="1589"/>
              <a:chOff x="3187" y="2130"/>
              <a:chExt cx="565" cy="1589"/>
            </a:xfrm>
          </p:grpSpPr>
          <p:sp>
            <p:nvSpPr>
              <p:cNvPr id="9252" name="Line 15"/>
              <p:cNvSpPr>
                <a:spLocks noChangeShapeType="1"/>
              </p:cNvSpPr>
              <p:nvPr/>
            </p:nvSpPr>
            <p:spPr bwMode="auto">
              <a:xfrm flipV="1">
                <a:off x="3187" y="2130"/>
                <a:ext cx="16" cy="846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3228" y="3329"/>
                <a:ext cx="458" cy="390"/>
                <a:chOff x="4108" y="2778"/>
                <a:chExt cx="458" cy="390"/>
              </a:xfrm>
            </p:grpSpPr>
            <p:sp>
              <p:nvSpPr>
                <p:cNvPr id="9259" name="AutoShape 17"/>
                <p:cNvSpPr>
                  <a:spLocks noChangeArrowheads="1"/>
                </p:cNvSpPr>
                <p:nvPr/>
              </p:nvSpPr>
              <p:spPr bwMode="auto">
                <a:xfrm>
                  <a:off x="4108" y="2778"/>
                  <a:ext cx="458" cy="390"/>
                </a:xfrm>
                <a:custGeom>
                  <a:avLst/>
                  <a:gdLst>
                    <a:gd name="T0" fmla="*/ 401 w 21600"/>
                    <a:gd name="T1" fmla="*/ 195 h 21600"/>
                    <a:gd name="T2" fmla="*/ 229 w 21600"/>
                    <a:gd name="T3" fmla="*/ 390 h 21600"/>
                    <a:gd name="T4" fmla="*/ 57 w 21600"/>
                    <a:gd name="T5" fmla="*/ 195 h 21600"/>
                    <a:gd name="T6" fmla="*/ 229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0 w 21600"/>
                    <a:gd name="T13" fmla="*/ 4486 h 21600"/>
                    <a:gd name="T14" fmla="*/ 17120 w 21600"/>
                    <a:gd name="T15" fmla="*/ 1711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AutoShape 18"/>
                <p:cNvSpPr>
                  <a:spLocks noChangeArrowheads="1"/>
                </p:cNvSpPr>
                <p:nvPr/>
              </p:nvSpPr>
              <p:spPr bwMode="auto">
                <a:xfrm>
                  <a:off x="4133" y="2863"/>
                  <a:ext cx="407" cy="305"/>
                </a:xfrm>
                <a:custGeom>
                  <a:avLst/>
                  <a:gdLst>
                    <a:gd name="T0" fmla="*/ 356 w 21600"/>
                    <a:gd name="T1" fmla="*/ 153 h 21600"/>
                    <a:gd name="T2" fmla="*/ 204 w 21600"/>
                    <a:gd name="T3" fmla="*/ 305 h 21600"/>
                    <a:gd name="T4" fmla="*/ 51 w 21600"/>
                    <a:gd name="T5" fmla="*/ 153 h 21600"/>
                    <a:gd name="T6" fmla="*/ 20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11 w 21600"/>
                    <a:gd name="T13" fmla="*/ 4532 h 21600"/>
                    <a:gd name="T14" fmla="*/ 17089 w 21600"/>
                    <a:gd name="T15" fmla="*/ 1706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54" name="Line 19"/>
              <p:cNvSpPr>
                <a:spLocks noChangeShapeType="1"/>
              </p:cNvSpPr>
              <p:nvPr/>
            </p:nvSpPr>
            <p:spPr bwMode="auto">
              <a:xfrm flipH="1" flipV="1">
                <a:off x="3751" y="2161"/>
                <a:ext cx="1" cy="779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 rot="10800000">
                <a:off x="3195" y="2652"/>
                <a:ext cx="525" cy="670"/>
                <a:chOff x="3372" y="1686"/>
                <a:chExt cx="576" cy="754"/>
              </a:xfrm>
            </p:grpSpPr>
            <p:sp>
              <p:nvSpPr>
                <p:cNvPr id="9256" name="Oval 21"/>
                <p:cNvSpPr>
                  <a:spLocks noChangeArrowheads="1"/>
                </p:cNvSpPr>
                <p:nvPr/>
              </p:nvSpPr>
              <p:spPr bwMode="auto">
                <a:xfrm>
                  <a:off x="3372" y="1864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7" name="AutoShape 22"/>
                <p:cNvSpPr>
                  <a:spLocks noChangeArrowheads="1"/>
                </p:cNvSpPr>
                <p:nvPr/>
              </p:nvSpPr>
              <p:spPr bwMode="auto">
                <a:xfrm rot="10800000">
                  <a:off x="3482" y="1686"/>
                  <a:ext cx="364" cy="525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Oval 23"/>
                <p:cNvSpPr>
                  <a:spLocks noChangeArrowheads="1"/>
                </p:cNvSpPr>
                <p:nvPr/>
              </p:nvSpPr>
              <p:spPr bwMode="auto">
                <a:xfrm>
                  <a:off x="3576" y="2068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9223" name="Picture 24" descr="Stickma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0175" y="4456113"/>
            <a:ext cx="1157288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Line 25"/>
          <p:cNvSpPr>
            <a:spLocks noChangeShapeType="1"/>
          </p:cNvSpPr>
          <p:nvPr/>
        </p:nvSpPr>
        <p:spPr bwMode="auto">
          <a:xfrm flipH="1">
            <a:off x="1957388" y="4654550"/>
            <a:ext cx="395287" cy="33655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450" name="Text Box 26"/>
          <p:cNvSpPr txBox="1">
            <a:spLocks noChangeArrowheads="1"/>
          </p:cNvSpPr>
          <p:nvPr/>
        </p:nvSpPr>
        <p:spPr bwMode="auto">
          <a:xfrm>
            <a:off x="4468813" y="571182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9900FF"/>
                </a:solidFill>
              </a:rPr>
              <a:t>200N</a:t>
            </a:r>
          </a:p>
        </p:txBody>
      </p:sp>
      <p:sp>
        <p:nvSpPr>
          <p:cNvPr id="103451" name="Text Box 27"/>
          <p:cNvSpPr txBox="1">
            <a:spLocks noChangeArrowheads="1"/>
          </p:cNvSpPr>
          <p:nvPr/>
        </p:nvSpPr>
        <p:spPr bwMode="auto">
          <a:xfrm>
            <a:off x="2179638" y="4872038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100N</a:t>
            </a:r>
          </a:p>
        </p:txBody>
      </p:sp>
      <p:sp>
        <p:nvSpPr>
          <p:cNvPr id="9227" name="Text Box 28"/>
          <p:cNvSpPr txBox="1">
            <a:spLocks noChangeArrowheads="1"/>
          </p:cNvSpPr>
          <p:nvPr/>
        </p:nvSpPr>
        <p:spPr bwMode="auto">
          <a:xfrm>
            <a:off x="923925" y="3705225"/>
            <a:ext cx="17621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FF00FF"/>
                </a:solidFill>
              </a:rPr>
              <a:t>Force In</a:t>
            </a:r>
            <a:r>
              <a:rPr lang="en-GB" b="1">
                <a:solidFill>
                  <a:schemeClr val="accent2"/>
                </a:solidFill>
              </a:rPr>
              <a:t> – person pulls </a:t>
            </a:r>
            <a:r>
              <a:rPr lang="en-GB" b="1" u="sng">
                <a:solidFill>
                  <a:schemeClr val="accent2"/>
                </a:solidFill>
              </a:rPr>
              <a:t>rope</a:t>
            </a:r>
          </a:p>
        </p:txBody>
      </p:sp>
      <p:sp>
        <p:nvSpPr>
          <p:cNvPr id="9228" name="Text Box 29"/>
          <p:cNvSpPr txBox="1">
            <a:spLocks noChangeArrowheads="1"/>
          </p:cNvSpPr>
          <p:nvPr/>
        </p:nvSpPr>
        <p:spPr bwMode="auto">
          <a:xfrm>
            <a:off x="5729288" y="5268913"/>
            <a:ext cx="17605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9900FF"/>
                </a:solidFill>
              </a:rPr>
              <a:t>Force Out</a:t>
            </a:r>
            <a:r>
              <a:rPr lang="en-GB" b="1">
                <a:solidFill>
                  <a:schemeClr val="accent2"/>
                </a:solidFill>
              </a:rPr>
              <a:t> – force to lift bucket upwards</a:t>
            </a: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2387600" y="2830513"/>
            <a:ext cx="5187950" cy="1785937"/>
            <a:chOff x="1499" y="1288"/>
            <a:chExt cx="3567" cy="1260"/>
          </a:xfrm>
        </p:grpSpPr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1949" y="1288"/>
              <a:ext cx="3117" cy="787"/>
              <a:chOff x="1949" y="1288"/>
              <a:chExt cx="3117" cy="787"/>
            </a:xfrm>
          </p:grpSpPr>
          <p:sp>
            <p:nvSpPr>
              <p:cNvPr id="9245" name="AutoShape 32"/>
              <p:cNvSpPr>
                <a:spLocks noChangeArrowheads="1"/>
              </p:cNvSpPr>
              <p:nvPr/>
            </p:nvSpPr>
            <p:spPr bwMode="auto">
              <a:xfrm rot="10800000">
                <a:off x="2719" y="1296"/>
                <a:ext cx="364" cy="525"/>
              </a:xfrm>
              <a:prstGeom prst="triangle">
                <a:avLst>
                  <a:gd name="adj" fmla="val 50000"/>
                </a:avLst>
              </a:prstGeom>
              <a:solidFill>
                <a:srgbClr val="969696"/>
              </a:solidFill>
              <a:ln w="38100">
                <a:solidFill>
                  <a:srgbClr val="6666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2609" y="1499"/>
                <a:ext cx="576" cy="576"/>
                <a:chOff x="2609" y="1499"/>
                <a:chExt cx="576" cy="576"/>
              </a:xfrm>
            </p:grpSpPr>
            <p:sp>
              <p:nvSpPr>
                <p:cNvPr id="9248" name="Oval 34"/>
                <p:cNvSpPr>
                  <a:spLocks noChangeArrowheads="1"/>
                </p:cNvSpPr>
                <p:nvPr/>
              </p:nvSpPr>
              <p:spPr bwMode="auto">
                <a:xfrm>
                  <a:off x="2609" y="1499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9" name="Oval 35"/>
                <p:cNvSpPr>
                  <a:spLocks noChangeArrowheads="1"/>
                </p:cNvSpPr>
                <p:nvPr/>
              </p:nvSpPr>
              <p:spPr bwMode="auto">
                <a:xfrm>
                  <a:off x="2813" y="1703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47" name="Line 36"/>
              <p:cNvSpPr>
                <a:spLocks noChangeShapeType="1"/>
              </p:cNvSpPr>
              <p:nvPr/>
            </p:nvSpPr>
            <p:spPr bwMode="auto">
              <a:xfrm>
                <a:off x="1949" y="1288"/>
                <a:ext cx="3117" cy="1"/>
              </a:xfrm>
              <a:prstGeom prst="line">
                <a:avLst/>
              </a:prstGeom>
              <a:noFill/>
              <a:ln w="381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1499" y="1476"/>
              <a:ext cx="1705" cy="1072"/>
              <a:chOff x="1499" y="1476"/>
              <a:chExt cx="1705" cy="1072"/>
            </a:xfrm>
          </p:grpSpPr>
          <p:sp>
            <p:nvSpPr>
              <p:cNvPr id="9241" name="Line 38"/>
              <p:cNvSpPr>
                <a:spLocks noChangeShapeType="1"/>
              </p:cNvSpPr>
              <p:nvPr/>
            </p:nvSpPr>
            <p:spPr bwMode="auto">
              <a:xfrm flipV="1">
                <a:off x="1499" y="1524"/>
                <a:ext cx="1236" cy="1024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39"/>
              <p:cNvGrpSpPr>
                <a:grpSpLocks/>
              </p:cNvGrpSpPr>
              <p:nvPr/>
            </p:nvGrpSpPr>
            <p:grpSpPr bwMode="auto">
              <a:xfrm>
                <a:off x="2710" y="1476"/>
                <a:ext cx="494" cy="667"/>
                <a:chOff x="2710" y="1476"/>
                <a:chExt cx="494" cy="667"/>
              </a:xfrm>
            </p:grpSpPr>
            <p:sp>
              <p:nvSpPr>
                <p:cNvPr id="9243" name="Freeform 40"/>
                <p:cNvSpPr>
                  <a:spLocks/>
                </p:cNvSpPr>
                <p:nvPr/>
              </p:nvSpPr>
              <p:spPr bwMode="auto">
                <a:xfrm>
                  <a:off x="2710" y="1476"/>
                  <a:ext cx="494" cy="295"/>
                </a:xfrm>
                <a:custGeom>
                  <a:avLst/>
                  <a:gdLst>
                    <a:gd name="T0" fmla="*/ 0 w 494"/>
                    <a:gd name="T1" fmla="*/ 66 h 295"/>
                    <a:gd name="T2" fmla="*/ 144 w 494"/>
                    <a:gd name="T3" fmla="*/ 7 h 295"/>
                    <a:gd name="T4" fmla="*/ 296 w 494"/>
                    <a:gd name="T5" fmla="*/ 24 h 295"/>
                    <a:gd name="T6" fmla="*/ 423 w 494"/>
                    <a:gd name="T7" fmla="*/ 92 h 295"/>
                    <a:gd name="T8" fmla="*/ 483 w 494"/>
                    <a:gd name="T9" fmla="*/ 219 h 295"/>
                    <a:gd name="T10" fmla="*/ 491 w 494"/>
                    <a:gd name="T11" fmla="*/ 295 h 29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94"/>
                    <a:gd name="T19" fmla="*/ 0 h 295"/>
                    <a:gd name="T20" fmla="*/ 494 w 494"/>
                    <a:gd name="T21" fmla="*/ 295 h 29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94" h="295">
                      <a:moveTo>
                        <a:pt x="0" y="66"/>
                      </a:moveTo>
                      <a:cubicBezTo>
                        <a:pt x="47" y="40"/>
                        <a:pt x="95" y="14"/>
                        <a:pt x="144" y="7"/>
                      </a:cubicBezTo>
                      <a:cubicBezTo>
                        <a:pt x="193" y="0"/>
                        <a:pt x="250" y="10"/>
                        <a:pt x="296" y="24"/>
                      </a:cubicBezTo>
                      <a:cubicBezTo>
                        <a:pt x="342" y="38"/>
                        <a:pt x="392" y="59"/>
                        <a:pt x="423" y="92"/>
                      </a:cubicBezTo>
                      <a:cubicBezTo>
                        <a:pt x="454" y="125"/>
                        <a:pt x="472" y="185"/>
                        <a:pt x="483" y="219"/>
                      </a:cubicBezTo>
                      <a:cubicBezTo>
                        <a:pt x="494" y="253"/>
                        <a:pt x="490" y="282"/>
                        <a:pt x="491" y="295"/>
                      </a:cubicBezTo>
                    </a:path>
                  </a:pathLst>
                </a:cu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4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201" y="1711"/>
                  <a:ext cx="0" cy="432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40" name="Line 42"/>
            <p:cNvSpPr>
              <a:spLocks noChangeShapeType="1"/>
            </p:cNvSpPr>
            <p:nvPr/>
          </p:nvSpPr>
          <p:spPr bwMode="auto">
            <a:xfrm flipH="1" flipV="1">
              <a:off x="3754" y="1298"/>
              <a:ext cx="1" cy="872"/>
            </a:xfrm>
            <a:prstGeom prst="line">
              <a:avLst/>
            </a:pr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0" name="Line 43"/>
          <p:cNvSpPr>
            <a:spLocks noChangeShapeType="1"/>
          </p:cNvSpPr>
          <p:nvPr/>
        </p:nvSpPr>
        <p:spPr bwMode="auto">
          <a:xfrm flipV="1">
            <a:off x="5222875" y="5259388"/>
            <a:ext cx="0" cy="442912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524000" y="1752600"/>
          <a:ext cx="6553200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1200"/>
                <a:gridCol w="1752600"/>
                <a:gridCol w="2819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Force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Force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Mechanical Advantage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200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100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= 2 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50" grpId="0"/>
      <p:bldP spid="1034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1570038" y="3213100"/>
            <a:ext cx="4311650" cy="3152775"/>
            <a:chOff x="1166" y="1618"/>
            <a:chExt cx="3241" cy="2240"/>
          </a:xfrm>
        </p:grpSpPr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2971" y="2223"/>
              <a:ext cx="437" cy="867"/>
              <a:chOff x="3043" y="2526"/>
              <a:chExt cx="526" cy="1064"/>
            </a:xfrm>
          </p:grpSpPr>
          <p:sp>
            <p:nvSpPr>
              <p:cNvPr id="11332" name="Freeform 17"/>
              <p:cNvSpPr>
                <a:spLocks/>
              </p:cNvSpPr>
              <p:nvPr/>
            </p:nvSpPr>
            <p:spPr bwMode="auto">
              <a:xfrm>
                <a:off x="3045" y="3218"/>
                <a:ext cx="524" cy="248"/>
              </a:xfrm>
              <a:custGeom>
                <a:avLst/>
                <a:gdLst>
                  <a:gd name="T0" fmla="*/ 4 w 589"/>
                  <a:gd name="T1" fmla="*/ 9 h 278"/>
                  <a:gd name="T2" fmla="*/ 13 w 589"/>
                  <a:gd name="T3" fmla="*/ 119 h 278"/>
                  <a:gd name="T4" fmla="*/ 81 w 589"/>
                  <a:gd name="T5" fmla="*/ 195 h 278"/>
                  <a:gd name="T6" fmla="*/ 191 w 589"/>
                  <a:gd name="T7" fmla="*/ 263 h 278"/>
                  <a:gd name="T8" fmla="*/ 369 w 589"/>
                  <a:gd name="T9" fmla="*/ 271 h 278"/>
                  <a:gd name="T10" fmla="*/ 453 w 589"/>
                  <a:gd name="T11" fmla="*/ 221 h 278"/>
                  <a:gd name="T12" fmla="*/ 521 w 589"/>
                  <a:gd name="T13" fmla="*/ 153 h 278"/>
                  <a:gd name="T14" fmla="*/ 555 w 589"/>
                  <a:gd name="T15" fmla="*/ 102 h 278"/>
                  <a:gd name="T16" fmla="*/ 589 w 589"/>
                  <a:gd name="T17" fmla="*/ 0 h 2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9"/>
                  <a:gd name="T28" fmla="*/ 0 h 278"/>
                  <a:gd name="T29" fmla="*/ 589 w 589"/>
                  <a:gd name="T30" fmla="*/ 278 h 2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9" h="278">
                    <a:moveTo>
                      <a:pt x="4" y="9"/>
                    </a:moveTo>
                    <a:cubicBezTo>
                      <a:pt x="2" y="48"/>
                      <a:pt x="0" y="88"/>
                      <a:pt x="13" y="119"/>
                    </a:cubicBezTo>
                    <a:cubicBezTo>
                      <a:pt x="26" y="150"/>
                      <a:pt x="51" y="171"/>
                      <a:pt x="81" y="195"/>
                    </a:cubicBezTo>
                    <a:cubicBezTo>
                      <a:pt x="111" y="219"/>
                      <a:pt x="143" y="250"/>
                      <a:pt x="191" y="263"/>
                    </a:cubicBezTo>
                    <a:cubicBezTo>
                      <a:pt x="239" y="276"/>
                      <a:pt x="325" y="278"/>
                      <a:pt x="369" y="271"/>
                    </a:cubicBezTo>
                    <a:cubicBezTo>
                      <a:pt x="413" y="264"/>
                      <a:pt x="428" y="241"/>
                      <a:pt x="453" y="221"/>
                    </a:cubicBezTo>
                    <a:cubicBezTo>
                      <a:pt x="478" y="201"/>
                      <a:pt x="504" y="173"/>
                      <a:pt x="521" y="153"/>
                    </a:cubicBezTo>
                    <a:cubicBezTo>
                      <a:pt x="538" y="133"/>
                      <a:pt x="544" y="127"/>
                      <a:pt x="555" y="102"/>
                    </a:cubicBezTo>
                    <a:cubicBezTo>
                      <a:pt x="566" y="77"/>
                      <a:pt x="583" y="17"/>
                      <a:pt x="589" y="0"/>
                    </a:cubicBezTo>
                  </a:path>
                </a:pathLst>
              </a:cu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18"/>
              <p:cNvGrpSpPr>
                <a:grpSpLocks/>
              </p:cNvGrpSpPr>
              <p:nvPr/>
            </p:nvGrpSpPr>
            <p:grpSpPr bwMode="auto">
              <a:xfrm>
                <a:off x="3043" y="2526"/>
                <a:ext cx="518" cy="1064"/>
                <a:chOff x="3043" y="2526"/>
                <a:chExt cx="518" cy="1064"/>
              </a:xfrm>
            </p:grpSpPr>
            <p:sp>
              <p:nvSpPr>
                <p:cNvPr id="1133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043" y="2526"/>
                  <a:ext cx="15" cy="75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5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3560" y="2554"/>
                  <a:ext cx="1" cy="69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" name="Group 21"/>
                <p:cNvGrpSpPr>
                  <a:grpSpLocks/>
                </p:cNvGrpSpPr>
                <p:nvPr/>
              </p:nvGrpSpPr>
              <p:grpSpPr bwMode="auto">
                <a:xfrm rot="10800000">
                  <a:off x="3050" y="2992"/>
                  <a:ext cx="482" cy="598"/>
                  <a:chOff x="3372" y="1686"/>
                  <a:chExt cx="576" cy="754"/>
                </a:xfrm>
              </p:grpSpPr>
              <p:sp>
                <p:nvSpPr>
                  <p:cNvPr id="11337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372" y="1864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8" name="AutoShape 23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482" y="1686"/>
                    <a:ext cx="364" cy="52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9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3576" y="2068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pic>
          <p:nvPicPr>
            <p:cNvPr id="11292" name="Picture 25" descr="Stickman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66" y="2452"/>
              <a:ext cx="605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1693" y="1618"/>
              <a:ext cx="2714" cy="917"/>
              <a:chOff x="1504" y="1783"/>
              <a:chExt cx="3268" cy="1125"/>
            </a:xfrm>
          </p:grpSpPr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1916" y="1783"/>
                <a:ext cx="2856" cy="703"/>
                <a:chOff x="1916" y="1783"/>
                <a:chExt cx="2856" cy="703"/>
              </a:xfrm>
            </p:grpSpPr>
            <p:sp>
              <p:nvSpPr>
                <p:cNvPr id="11327" name="AutoShape 28"/>
                <p:cNvSpPr>
                  <a:spLocks noChangeArrowheads="1"/>
                </p:cNvSpPr>
                <p:nvPr/>
              </p:nvSpPr>
              <p:spPr bwMode="auto">
                <a:xfrm rot="10800000">
                  <a:off x="2622" y="1790"/>
                  <a:ext cx="333" cy="46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9" name="Group 29"/>
                <p:cNvGrpSpPr>
                  <a:grpSpLocks/>
                </p:cNvGrpSpPr>
                <p:nvPr/>
              </p:nvGrpSpPr>
              <p:grpSpPr bwMode="auto">
                <a:xfrm>
                  <a:off x="2521" y="1971"/>
                  <a:ext cx="528" cy="515"/>
                  <a:chOff x="2609" y="1499"/>
                  <a:chExt cx="576" cy="576"/>
                </a:xfrm>
              </p:grpSpPr>
              <p:sp>
                <p:nvSpPr>
                  <p:cNvPr id="1133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2609" y="1499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813" y="1703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329" name="Line 32"/>
                <p:cNvSpPr>
                  <a:spLocks noChangeShapeType="1"/>
                </p:cNvSpPr>
                <p:nvPr/>
              </p:nvSpPr>
              <p:spPr bwMode="auto">
                <a:xfrm>
                  <a:off x="1916" y="1783"/>
                  <a:ext cx="2856" cy="1"/>
                </a:xfrm>
                <a:prstGeom prst="line">
                  <a:avLst/>
                </a:prstGeom>
                <a:noFill/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1504" y="1951"/>
                <a:ext cx="1562" cy="957"/>
                <a:chOff x="1499" y="1476"/>
                <a:chExt cx="1705" cy="1072"/>
              </a:xfrm>
            </p:grpSpPr>
            <p:sp>
              <p:nvSpPr>
                <p:cNvPr id="11323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499" y="1524"/>
                  <a:ext cx="1236" cy="1024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35"/>
                <p:cNvGrpSpPr>
                  <a:grpSpLocks/>
                </p:cNvGrpSpPr>
                <p:nvPr/>
              </p:nvGrpSpPr>
              <p:grpSpPr bwMode="auto">
                <a:xfrm>
                  <a:off x="2710" y="1476"/>
                  <a:ext cx="494" cy="667"/>
                  <a:chOff x="2710" y="1476"/>
                  <a:chExt cx="494" cy="667"/>
                </a:xfrm>
              </p:grpSpPr>
              <p:sp>
                <p:nvSpPr>
                  <p:cNvPr id="11325" name="Freeform 36"/>
                  <p:cNvSpPr>
                    <a:spLocks/>
                  </p:cNvSpPr>
                  <p:nvPr/>
                </p:nvSpPr>
                <p:spPr bwMode="auto">
                  <a:xfrm>
                    <a:off x="2710" y="1476"/>
                    <a:ext cx="494" cy="295"/>
                  </a:xfrm>
                  <a:custGeom>
                    <a:avLst/>
                    <a:gdLst>
                      <a:gd name="T0" fmla="*/ 0 w 494"/>
                      <a:gd name="T1" fmla="*/ 66 h 295"/>
                      <a:gd name="T2" fmla="*/ 144 w 494"/>
                      <a:gd name="T3" fmla="*/ 7 h 295"/>
                      <a:gd name="T4" fmla="*/ 296 w 494"/>
                      <a:gd name="T5" fmla="*/ 24 h 295"/>
                      <a:gd name="T6" fmla="*/ 423 w 494"/>
                      <a:gd name="T7" fmla="*/ 92 h 295"/>
                      <a:gd name="T8" fmla="*/ 483 w 494"/>
                      <a:gd name="T9" fmla="*/ 219 h 295"/>
                      <a:gd name="T10" fmla="*/ 491 w 494"/>
                      <a:gd name="T11" fmla="*/ 295 h 29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94"/>
                      <a:gd name="T19" fmla="*/ 0 h 295"/>
                      <a:gd name="T20" fmla="*/ 494 w 494"/>
                      <a:gd name="T21" fmla="*/ 295 h 29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94" h="295">
                        <a:moveTo>
                          <a:pt x="0" y="66"/>
                        </a:moveTo>
                        <a:cubicBezTo>
                          <a:pt x="47" y="40"/>
                          <a:pt x="95" y="14"/>
                          <a:pt x="144" y="7"/>
                        </a:cubicBezTo>
                        <a:cubicBezTo>
                          <a:pt x="193" y="0"/>
                          <a:pt x="250" y="10"/>
                          <a:pt x="296" y="24"/>
                        </a:cubicBezTo>
                        <a:cubicBezTo>
                          <a:pt x="342" y="38"/>
                          <a:pt x="392" y="59"/>
                          <a:pt x="423" y="92"/>
                        </a:cubicBezTo>
                        <a:cubicBezTo>
                          <a:pt x="454" y="125"/>
                          <a:pt x="472" y="185"/>
                          <a:pt x="483" y="219"/>
                        </a:cubicBezTo>
                        <a:cubicBezTo>
                          <a:pt x="494" y="253"/>
                          <a:pt x="490" y="282"/>
                          <a:pt x="491" y="295"/>
                        </a:cubicBezTo>
                      </a:path>
                    </a:pathLst>
                  </a:custGeom>
                  <a:noFill/>
                  <a:ln w="762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26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01" y="1711"/>
                    <a:ext cx="0" cy="432"/>
                  </a:xfrm>
                  <a:prstGeom prst="line">
                    <a:avLst/>
                  </a:prstGeom>
                  <a:noFill/>
                  <a:ln w="762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322" name="Line 38"/>
              <p:cNvSpPr>
                <a:spLocks noChangeShapeType="1"/>
              </p:cNvSpPr>
              <p:nvPr/>
            </p:nvSpPr>
            <p:spPr bwMode="auto">
              <a:xfrm flipH="1" flipV="1">
                <a:off x="4571" y="1792"/>
                <a:ext cx="1" cy="779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39"/>
            <p:cNvGrpSpPr>
              <a:grpSpLocks/>
            </p:cNvGrpSpPr>
            <p:nvPr/>
          </p:nvGrpSpPr>
          <p:grpSpPr bwMode="auto">
            <a:xfrm>
              <a:off x="3817" y="2238"/>
              <a:ext cx="437" cy="867"/>
              <a:chOff x="4051" y="2544"/>
              <a:chExt cx="526" cy="1064"/>
            </a:xfrm>
          </p:grpSpPr>
          <p:sp>
            <p:nvSpPr>
              <p:cNvPr id="11312" name="Freeform 40"/>
              <p:cNvSpPr>
                <a:spLocks/>
              </p:cNvSpPr>
              <p:nvPr/>
            </p:nvSpPr>
            <p:spPr bwMode="auto">
              <a:xfrm>
                <a:off x="4053" y="3236"/>
                <a:ext cx="524" cy="248"/>
              </a:xfrm>
              <a:custGeom>
                <a:avLst/>
                <a:gdLst>
                  <a:gd name="T0" fmla="*/ 4 w 589"/>
                  <a:gd name="T1" fmla="*/ 9 h 278"/>
                  <a:gd name="T2" fmla="*/ 13 w 589"/>
                  <a:gd name="T3" fmla="*/ 119 h 278"/>
                  <a:gd name="T4" fmla="*/ 81 w 589"/>
                  <a:gd name="T5" fmla="*/ 195 h 278"/>
                  <a:gd name="T6" fmla="*/ 191 w 589"/>
                  <a:gd name="T7" fmla="*/ 263 h 278"/>
                  <a:gd name="T8" fmla="*/ 369 w 589"/>
                  <a:gd name="T9" fmla="*/ 271 h 278"/>
                  <a:gd name="T10" fmla="*/ 453 w 589"/>
                  <a:gd name="T11" fmla="*/ 221 h 278"/>
                  <a:gd name="T12" fmla="*/ 521 w 589"/>
                  <a:gd name="T13" fmla="*/ 153 h 278"/>
                  <a:gd name="T14" fmla="*/ 555 w 589"/>
                  <a:gd name="T15" fmla="*/ 102 h 278"/>
                  <a:gd name="T16" fmla="*/ 589 w 589"/>
                  <a:gd name="T17" fmla="*/ 0 h 2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9"/>
                  <a:gd name="T28" fmla="*/ 0 h 278"/>
                  <a:gd name="T29" fmla="*/ 589 w 589"/>
                  <a:gd name="T30" fmla="*/ 278 h 2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9" h="278">
                    <a:moveTo>
                      <a:pt x="4" y="9"/>
                    </a:moveTo>
                    <a:cubicBezTo>
                      <a:pt x="2" y="48"/>
                      <a:pt x="0" y="88"/>
                      <a:pt x="13" y="119"/>
                    </a:cubicBezTo>
                    <a:cubicBezTo>
                      <a:pt x="26" y="150"/>
                      <a:pt x="51" y="171"/>
                      <a:pt x="81" y="195"/>
                    </a:cubicBezTo>
                    <a:cubicBezTo>
                      <a:pt x="111" y="219"/>
                      <a:pt x="143" y="250"/>
                      <a:pt x="191" y="263"/>
                    </a:cubicBezTo>
                    <a:cubicBezTo>
                      <a:pt x="239" y="276"/>
                      <a:pt x="325" y="278"/>
                      <a:pt x="369" y="271"/>
                    </a:cubicBezTo>
                    <a:cubicBezTo>
                      <a:pt x="413" y="264"/>
                      <a:pt x="428" y="241"/>
                      <a:pt x="453" y="221"/>
                    </a:cubicBezTo>
                    <a:cubicBezTo>
                      <a:pt x="478" y="201"/>
                      <a:pt x="504" y="173"/>
                      <a:pt x="521" y="153"/>
                    </a:cubicBezTo>
                    <a:cubicBezTo>
                      <a:pt x="538" y="133"/>
                      <a:pt x="544" y="127"/>
                      <a:pt x="555" y="102"/>
                    </a:cubicBezTo>
                    <a:cubicBezTo>
                      <a:pt x="566" y="77"/>
                      <a:pt x="583" y="17"/>
                      <a:pt x="589" y="0"/>
                    </a:cubicBezTo>
                  </a:path>
                </a:pathLst>
              </a:cu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41"/>
              <p:cNvGrpSpPr>
                <a:grpSpLocks/>
              </p:cNvGrpSpPr>
              <p:nvPr/>
            </p:nvGrpSpPr>
            <p:grpSpPr bwMode="auto">
              <a:xfrm>
                <a:off x="4051" y="2544"/>
                <a:ext cx="518" cy="1064"/>
                <a:chOff x="4051" y="2544"/>
                <a:chExt cx="518" cy="1064"/>
              </a:xfrm>
            </p:grpSpPr>
            <p:sp>
              <p:nvSpPr>
                <p:cNvPr id="11314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4051" y="2544"/>
                  <a:ext cx="15" cy="75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5" name="Line 43"/>
                <p:cNvSpPr>
                  <a:spLocks noChangeShapeType="1"/>
                </p:cNvSpPr>
                <p:nvPr/>
              </p:nvSpPr>
              <p:spPr bwMode="auto">
                <a:xfrm flipH="1" flipV="1">
                  <a:off x="4568" y="2572"/>
                  <a:ext cx="1" cy="69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" name="Group 44"/>
                <p:cNvGrpSpPr>
                  <a:grpSpLocks/>
                </p:cNvGrpSpPr>
                <p:nvPr/>
              </p:nvGrpSpPr>
              <p:grpSpPr bwMode="auto">
                <a:xfrm rot="10800000">
                  <a:off x="4058" y="3010"/>
                  <a:ext cx="482" cy="598"/>
                  <a:chOff x="3372" y="1686"/>
                  <a:chExt cx="576" cy="754"/>
                </a:xfrm>
              </p:grpSpPr>
              <p:sp>
                <p:nvSpPr>
                  <p:cNvPr id="1131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372" y="1864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8" name="AutoShape 46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482" y="1686"/>
                    <a:ext cx="364" cy="52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576" y="2068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5" name="Group 48"/>
            <p:cNvGrpSpPr>
              <a:grpSpLocks/>
            </p:cNvGrpSpPr>
            <p:nvPr/>
          </p:nvGrpSpPr>
          <p:grpSpPr bwMode="auto">
            <a:xfrm>
              <a:off x="3395" y="1619"/>
              <a:ext cx="436" cy="867"/>
              <a:chOff x="5040" y="2749"/>
              <a:chExt cx="436" cy="867"/>
            </a:xfrm>
          </p:grpSpPr>
          <p:sp>
            <p:nvSpPr>
              <p:cNvPr id="11304" name="Freeform 49"/>
              <p:cNvSpPr>
                <a:spLocks/>
              </p:cNvSpPr>
              <p:nvPr/>
            </p:nvSpPr>
            <p:spPr bwMode="auto">
              <a:xfrm rot="10800000">
                <a:off x="5040" y="2834"/>
                <a:ext cx="435" cy="202"/>
              </a:xfrm>
              <a:custGeom>
                <a:avLst/>
                <a:gdLst>
                  <a:gd name="T0" fmla="*/ 4 w 589"/>
                  <a:gd name="T1" fmla="*/ 9 h 278"/>
                  <a:gd name="T2" fmla="*/ 13 w 589"/>
                  <a:gd name="T3" fmla="*/ 119 h 278"/>
                  <a:gd name="T4" fmla="*/ 81 w 589"/>
                  <a:gd name="T5" fmla="*/ 195 h 278"/>
                  <a:gd name="T6" fmla="*/ 191 w 589"/>
                  <a:gd name="T7" fmla="*/ 263 h 278"/>
                  <a:gd name="T8" fmla="*/ 369 w 589"/>
                  <a:gd name="T9" fmla="*/ 271 h 278"/>
                  <a:gd name="T10" fmla="*/ 453 w 589"/>
                  <a:gd name="T11" fmla="*/ 221 h 278"/>
                  <a:gd name="T12" fmla="*/ 521 w 589"/>
                  <a:gd name="T13" fmla="*/ 153 h 278"/>
                  <a:gd name="T14" fmla="*/ 555 w 589"/>
                  <a:gd name="T15" fmla="*/ 102 h 278"/>
                  <a:gd name="T16" fmla="*/ 589 w 589"/>
                  <a:gd name="T17" fmla="*/ 0 h 2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9"/>
                  <a:gd name="T28" fmla="*/ 0 h 278"/>
                  <a:gd name="T29" fmla="*/ 589 w 589"/>
                  <a:gd name="T30" fmla="*/ 278 h 2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9" h="278">
                    <a:moveTo>
                      <a:pt x="4" y="9"/>
                    </a:moveTo>
                    <a:cubicBezTo>
                      <a:pt x="2" y="48"/>
                      <a:pt x="0" y="88"/>
                      <a:pt x="13" y="119"/>
                    </a:cubicBezTo>
                    <a:cubicBezTo>
                      <a:pt x="26" y="150"/>
                      <a:pt x="51" y="171"/>
                      <a:pt x="81" y="195"/>
                    </a:cubicBezTo>
                    <a:cubicBezTo>
                      <a:pt x="111" y="219"/>
                      <a:pt x="143" y="250"/>
                      <a:pt x="191" y="263"/>
                    </a:cubicBezTo>
                    <a:cubicBezTo>
                      <a:pt x="239" y="276"/>
                      <a:pt x="325" y="278"/>
                      <a:pt x="369" y="271"/>
                    </a:cubicBezTo>
                    <a:cubicBezTo>
                      <a:pt x="413" y="264"/>
                      <a:pt x="428" y="241"/>
                      <a:pt x="453" y="221"/>
                    </a:cubicBezTo>
                    <a:cubicBezTo>
                      <a:pt x="478" y="201"/>
                      <a:pt x="504" y="173"/>
                      <a:pt x="521" y="153"/>
                    </a:cubicBezTo>
                    <a:cubicBezTo>
                      <a:pt x="538" y="133"/>
                      <a:pt x="544" y="127"/>
                      <a:pt x="555" y="102"/>
                    </a:cubicBezTo>
                    <a:cubicBezTo>
                      <a:pt x="566" y="77"/>
                      <a:pt x="583" y="17"/>
                      <a:pt x="589" y="0"/>
                    </a:cubicBezTo>
                  </a:path>
                </a:pathLst>
              </a:cu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" name="Group 50"/>
              <p:cNvGrpSpPr>
                <a:grpSpLocks/>
              </p:cNvGrpSpPr>
              <p:nvPr/>
            </p:nvGrpSpPr>
            <p:grpSpPr bwMode="auto">
              <a:xfrm rot="10800000">
                <a:off x="5045" y="2749"/>
                <a:ext cx="431" cy="867"/>
                <a:chOff x="3043" y="2526"/>
                <a:chExt cx="518" cy="1064"/>
              </a:xfrm>
            </p:grpSpPr>
            <p:sp>
              <p:nvSpPr>
                <p:cNvPr id="11306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043" y="2526"/>
                  <a:ext cx="15" cy="75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7" name="Line 52"/>
                <p:cNvSpPr>
                  <a:spLocks noChangeShapeType="1"/>
                </p:cNvSpPr>
                <p:nvPr/>
              </p:nvSpPr>
              <p:spPr bwMode="auto">
                <a:xfrm flipH="1" flipV="1">
                  <a:off x="3560" y="2554"/>
                  <a:ext cx="1" cy="69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" name="Group 53"/>
                <p:cNvGrpSpPr>
                  <a:grpSpLocks/>
                </p:cNvGrpSpPr>
                <p:nvPr/>
              </p:nvGrpSpPr>
              <p:grpSpPr bwMode="auto">
                <a:xfrm rot="10800000">
                  <a:off x="3050" y="2992"/>
                  <a:ext cx="482" cy="598"/>
                  <a:chOff x="3372" y="1686"/>
                  <a:chExt cx="576" cy="754"/>
                </a:xfrm>
              </p:grpSpPr>
              <p:sp>
                <p:nvSpPr>
                  <p:cNvPr id="11309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3372" y="1864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0" name="AutoShape 5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482" y="1686"/>
                    <a:ext cx="364" cy="52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1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576" y="2068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8" name="Group 62"/>
            <p:cNvGrpSpPr>
              <a:grpSpLocks/>
            </p:cNvGrpSpPr>
            <p:nvPr/>
          </p:nvGrpSpPr>
          <p:grpSpPr bwMode="auto">
            <a:xfrm>
              <a:off x="3149" y="3088"/>
              <a:ext cx="873" cy="770"/>
              <a:chOff x="2854" y="3253"/>
              <a:chExt cx="873" cy="770"/>
            </a:xfrm>
          </p:grpSpPr>
          <p:grpSp>
            <p:nvGrpSpPr>
              <p:cNvPr id="19" name="Group 63"/>
              <p:cNvGrpSpPr>
                <a:grpSpLocks/>
              </p:cNvGrpSpPr>
              <p:nvPr/>
            </p:nvGrpSpPr>
            <p:grpSpPr bwMode="auto">
              <a:xfrm>
                <a:off x="3089" y="3675"/>
                <a:ext cx="419" cy="348"/>
                <a:chOff x="4108" y="2778"/>
                <a:chExt cx="458" cy="390"/>
              </a:xfrm>
            </p:grpSpPr>
            <p:sp>
              <p:nvSpPr>
                <p:cNvPr id="11302" name="AutoShape 64"/>
                <p:cNvSpPr>
                  <a:spLocks noChangeArrowheads="1"/>
                </p:cNvSpPr>
                <p:nvPr/>
              </p:nvSpPr>
              <p:spPr bwMode="auto">
                <a:xfrm>
                  <a:off x="4108" y="2778"/>
                  <a:ext cx="458" cy="390"/>
                </a:xfrm>
                <a:custGeom>
                  <a:avLst/>
                  <a:gdLst>
                    <a:gd name="T0" fmla="*/ 401 w 21600"/>
                    <a:gd name="T1" fmla="*/ 195 h 21600"/>
                    <a:gd name="T2" fmla="*/ 229 w 21600"/>
                    <a:gd name="T3" fmla="*/ 390 h 21600"/>
                    <a:gd name="T4" fmla="*/ 57 w 21600"/>
                    <a:gd name="T5" fmla="*/ 195 h 21600"/>
                    <a:gd name="T6" fmla="*/ 229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0 w 21600"/>
                    <a:gd name="T13" fmla="*/ 4486 h 21600"/>
                    <a:gd name="T14" fmla="*/ 17120 w 21600"/>
                    <a:gd name="T15" fmla="*/ 1711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3" name="AutoShape 65"/>
                <p:cNvSpPr>
                  <a:spLocks noChangeArrowheads="1"/>
                </p:cNvSpPr>
                <p:nvPr/>
              </p:nvSpPr>
              <p:spPr bwMode="auto">
                <a:xfrm>
                  <a:off x="4133" y="2863"/>
                  <a:ext cx="407" cy="305"/>
                </a:xfrm>
                <a:custGeom>
                  <a:avLst/>
                  <a:gdLst>
                    <a:gd name="T0" fmla="*/ 356 w 21600"/>
                    <a:gd name="T1" fmla="*/ 153 h 21600"/>
                    <a:gd name="T2" fmla="*/ 204 w 21600"/>
                    <a:gd name="T3" fmla="*/ 305 h 21600"/>
                    <a:gd name="T4" fmla="*/ 51 w 21600"/>
                    <a:gd name="T5" fmla="*/ 153 h 21600"/>
                    <a:gd name="T6" fmla="*/ 20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11 w 21600"/>
                    <a:gd name="T13" fmla="*/ 4532 h 21600"/>
                    <a:gd name="T14" fmla="*/ 17089 w 21600"/>
                    <a:gd name="T15" fmla="*/ 1706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298" name="Line 66"/>
              <p:cNvSpPr>
                <a:spLocks noChangeShapeType="1"/>
              </p:cNvSpPr>
              <p:nvPr/>
            </p:nvSpPr>
            <p:spPr bwMode="auto">
              <a:xfrm>
                <a:off x="3719" y="3253"/>
                <a:ext cx="0" cy="29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Line 67"/>
              <p:cNvSpPr>
                <a:spLocks noChangeShapeType="1"/>
              </p:cNvSpPr>
              <p:nvPr/>
            </p:nvSpPr>
            <p:spPr bwMode="auto">
              <a:xfrm flipH="1">
                <a:off x="2867" y="3253"/>
                <a:ext cx="15" cy="287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Line 68"/>
              <p:cNvSpPr>
                <a:spLocks noChangeShapeType="1"/>
              </p:cNvSpPr>
              <p:nvPr/>
            </p:nvSpPr>
            <p:spPr bwMode="auto">
              <a:xfrm>
                <a:off x="2854" y="3532"/>
                <a:ext cx="873" cy="0"/>
              </a:xfrm>
              <a:prstGeom prst="line">
                <a:avLst/>
              </a:prstGeom>
              <a:noFill/>
              <a:ln w="381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Freeform 69"/>
              <p:cNvSpPr>
                <a:spLocks/>
              </p:cNvSpPr>
              <p:nvPr/>
            </p:nvSpPr>
            <p:spPr bwMode="auto">
              <a:xfrm>
                <a:off x="3151" y="3492"/>
                <a:ext cx="288" cy="184"/>
              </a:xfrm>
              <a:custGeom>
                <a:avLst/>
                <a:gdLst>
                  <a:gd name="T0" fmla="*/ 0 w 288"/>
                  <a:gd name="T1" fmla="*/ 184 h 184"/>
                  <a:gd name="T2" fmla="*/ 17 w 288"/>
                  <a:gd name="T3" fmla="*/ 100 h 184"/>
                  <a:gd name="T4" fmla="*/ 85 w 288"/>
                  <a:gd name="T5" fmla="*/ 23 h 184"/>
                  <a:gd name="T6" fmla="*/ 144 w 288"/>
                  <a:gd name="T7" fmla="*/ 6 h 184"/>
                  <a:gd name="T8" fmla="*/ 229 w 288"/>
                  <a:gd name="T9" fmla="*/ 57 h 184"/>
                  <a:gd name="T10" fmla="*/ 263 w 288"/>
                  <a:gd name="T11" fmla="*/ 116 h 184"/>
                  <a:gd name="T12" fmla="*/ 288 w 288"/>
                  <a:gd name="T13" fmla="*/ 184 h 1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184"/>
                  <a:gd name="T23" fmla="*/ 288 w 288"/>
                  <a:gd name="T24" fmla="*/ 184 h 18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184">
                    <a:moveTo>
                      <a:pt x="0" y="184"/>
                    </a:moveTo>
                    <a:cubicBezTo>
                      <a:pt x="1" y="155"/>
                      <a:pt x="3" y="127"/>
                      <a:pt x="17" y="100"/>
                    </a:cubicBezTo>
                    <a:cubicBezTo>
                      <a:pt x="31" y="73"/>
                      <a:pt x="64" y="39"/>
                      <a:pt x="85" y="23"/>
                    </a:cubicBezTo>
                    <a:cubicBezTo>
                      <a:pt x="106" y="7"/>
                      <a:pt x="120" y="0"/>
                      <a:pt x="144" y="6"/>
                    </a:cubicBezTo>
                    <a:cubicBezTo>
                      <a:pt x="168" y="12"/>
                      <a:pt x="209" y="39"/>
                      <a:pt x="229" y="57"/>
                    </a:cubicBezTo>
                    <a:cubicBezTo>
                      <a:pt x="249" y="75"/>
                      <a:pt x="253" y="95"/>
                      <a:pt x="263" y="116"/>
                    </a:cubicBezTo>
                    <a:cubicBezTo>
                      <a:pt x="273" y="137"/>
                      <a:pt x="284" y="173"/>
                      <a:pt x="288" y="18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268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Shortcut!</a:t>
            </a:r>
          </a:p>
        </p:txBody>
      </p:sp>
      <p:grpSp>
        <p:nvGrpSpPr>
          <p:cNvPr id="20" name="Group 7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1288" name="Rectangle 8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9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10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5305425" y="1338263"/>
            <a:ext cx="4079875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FF"/>
                </a:solidFill>
              </a:rPr>
              <a:t>Number of movable pulleys</a:t>
            </a:r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523875" y="1349375"/>
            <a:ext cx="4002088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00"/>
                </a:solidFill>
              </a:rPr>
              <a:t>Mechanical Advantage</a:t>
            </a:r>
          </a:p>
        </p:txBody>
      </p:sp>
      <p:sp>
        <p:nvSpPr>
          <p:cNvPr id="109583" name="Rectangle 15"/>
          <p:cNvSpPr>
            <a:spLocks noChangeArrowheads="1"/>
          </p:cNvSpPr>
          <p:nvPr/>
        </p:nvSpPr>
        <p:spPr bwMode="auto">
          <a:xfrm>
            <a:off x="4638675" y="1317625"/>
            <a:ext cx="512763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9900FF"/>
                </a:solidFill>
              </a:rPr>
              <a:t>2 </a:t>
            </a:r>
            <a:endParaRPr lang="en-GB" sz="2800">
              <a:solidFill>
                <a:schemeClr val="accent2"/>
              </a:solidFill>
            </a:endParaRPr>
          </a:p>
        </p:txBody>
      </p:sp>
      <p:sp>
        <p:nvSpPr>
          <p:cNvPr id="11274" name="Line 57"/>
          <p:cNvSpPr>
            <a:spLocks noChangeShapeType="1"/>
          </p:cNvSpPr>
          <p:nvPr/>
        </p:nvSpPr>
        <p:spPr bwMode="auto">
          <a:xfrm flipH="1">
            <a:off x="1808163" y="4513263"/>
            <a:ext cx="434975" cy="387350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Text Box 58"/>
          <p:cNvSpPr txBox="1">
            <a:spLocks noChangeArrowheads="1"/>
          </p:cNvSpPr>
          <p:nvPr/>
        </p:nvSpPr>
        <p:spPr bwMode="auto">
          <a:xfrm>
            <a:off x="3803650" y="5948363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9900FF"/>
                </a:solidFill>
              </a:rPr>
              <a:t>200N</a:t>
            </a:r>
          </a:p>
        </p:txBody>
      </p:sp>
      <p:sp>
        <p:nvSpPr>
          <p:cNvPr id="11276" name="Text Box 59"/>
          <p:cNvSpPr txBox="1">
            <a:spLocks noChangeArrowheads="1"/>
          </p:cNvSpPr>
          <p:nvPr/>
        </p:nvSpPr>
        <p:spPr bwMode="auto">
          <a:xfrm>
            <a:off x="2165350" y="4637088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9900FF"/>
                </a:solidFill>
              </a:rPr>
              <a:t>50N</a:t>
            </a:r>
          </a:p>
        </p:txBody>
      </p:sp>
      <p:sp>
        <p:nvSpPr>
          <p:cNvPr id="11277" name="Text Box 60"/>
          <p:cNvSpPr txBox="1">
            <a:spLocks noChangeArrowheads="1"/>
          </p:cNvSpPr>
          <p:nvPr/>
        </p:nvSpPr>
        <p:spPr bwMode="auto">
          <a:xfrm>
            <a:off x="304800" y="3660775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 dirty="0">
                <a:solidFill>
                  <a:srgbClr val="9900FF"/>
                </a:solidFill>
              </a:rPr>
              <a:t>Force In</a:t>
            </a:r>
            <a:r>
              <a:rPr lang="en-GB" b="1" dirty="0">
                <a:solidFill>
                  <a:schemeClr val="accent2"/>
                </a:solidFill>
              </a:rPr>
              <a:t> – force in </a:t>
            </a:r>
            <a:r>
              <a:rPr lang="en-GB" b="1" u="sng" dirty="0">
                <a:solidFill>
                  <a:schemeClr val="accent2"/>
                </a:solidFill>
              </a:rPr>
              <a:t>rope</a:t>
            </a:r>
          </a:p>
        </p:txBody>
      </p:sp>
      <p:sp>
        <p:nvSpPr>
          <p:cNvPr id="11278" name="Line 71"/>
          <p:cNvSpPr>
            <a:spLocks noChangeShapeType="1"/>
          </p:cNvSpPr>
          <p:nvPr/>
        </p:nvSpPr>
        <p:spPr bwMode="auto">
          <a:xfrm flipH="1">
            <a:off x="4792663" y="6142038"/>
            <a:ext cx="0" cy="433387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Text Box 72"/>
          <p:cNvSpPr txBox="1">
            <a:spLocks noChangeArrowheads="1"/>
          </p:cNvSpPr>
          <p:nvPr/>
        </p:nvSpPr>
        <p:spPr bwMode="auto">
          <a:xfrm>
            <a:off x="5149850" y="5935663"/>
            <a:ext cx="1006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9900FF"/>
                </a:solidFill>
              </a:rPr>
              <a:t>Weight</a:t>
            </a:r>
            <a:endParaRPr lang="en-GB" b="1">
              <a:solidFill>
                <a:schemeClr val="accent2"/>
              </a:solidFill>
            </a:endParaRPr>
          </a:p>
        </p:txBody>
      </p:sp>
      <p:sp>
        <p:nvSpPr>
          <p:cNvPr id="11280" name="Line 84"/>
          <p:cNvSpPr>
            <a:spLocks noChangeShapeType="1"/>
          </p:cNvSpPr>
          <p:nvPr/>
        </p:nvSpPr>
        <p:spPr bwMode="auto">
          <a:xfrm flipH="1">
            <a:off x="6118225" y="4865688"/>
            <a:ext cx="781050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85"/>
          <p:cNvSpPr>
            <a:spLocks noChangeShapeType="1"/>
          </p:cNvSpPr>
          <p:nvPr/>
        </p:nvSpPr>
        <p:spPr bwMode="auto">
          <a:xfrm flipH="1" flipV="1">
            <a:off x="5715000" y="3543618"/>
            <a:ext cx="1144588" cy="45719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Text Box 86"/>
          <p:cNvSpPr txBox="1">
            <a:spLocks noChangeArrowheads="1"/>
          </p:cNvSpPr>
          <p:nvPr/>
        </p:nvSpPr>
        <p:spPr bwMode="auto">
          <a:xfrm>
            <a:off x="6954838" y="3287713"/>
            <a:ext cx="1006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Static Pulleys</a:t>
            </a:r>
          </a:p>
        </p:txBody>
      </p:sp>
      <p:sp>
        <p:nvSpPr>
          <p:cNvPr id="109655" name="Text Box 87"/>
          <p:cNvSpPr txBox="1">
            <a:spLocks noChangeArrowheads="1"/>
          </p:cNvSpPr>
          <p:nvPr/>
        </p:nvSpPr>
        <p:spPr bwMode="auto">
          <a:xfrm>
            <a:off x="6981825" y="4552950"/>
            <a:ext cx="1328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Movable Pulleys</a:t>
            </a:r>
          </a:p>
        </p:txBody>
      </p:sp>
      <p:sp>
        <p:nvSpPr>
          <p:cNvPr id="109658" name="Rectangle 90"/>
          <p:cNvSpPr>
            <a:spLocks noChangeArrowheads="1"/>
          </p:cNvSpPr>
          <p:nvPr/>
        </p:nvSpPr>
        <p:spPr bwMode="auto">
          <a:xfrm>
            <a:off x="5413375" y="2389188"/>
            <a:ext cx="1633538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FF"/>
                </a:solidFill>
              </a:rPr>
              <a:t>2</a:t>
            </a:r>
          </a:p>
        </p:txBody>
      </p:sp>
      <p:sp>
        <p:nvSpPr>
          <p:cNvPr id="109659" name="Rectangle 91"/>
          <p:cNvSpPr>
            <a:spLocks noChangeArrowheads="1"/>
          </p:cNvSpPr>
          <p:nvPr/>
        </p:nvSpPr>
        <p:spPr bwMode="auto">
          <a:xfrm>
            <a:off x="3765550" y="2374900"/>
            <a:ext cx="492125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9660" name="Rectangle 92"/>
          <p:cNvSpPr>
            <a:spLocks noChangeArrowheads="1"/>
          </p:cNvSpPr>
          <p:nvPr/>
        </p:nvSpPr>
        <p:spPr bwMode="auto">
          <a:xfrm>
            <a:off x="4643438" y="2379663"/>
            <a:ext cx="862012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99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1" grpId="0"/>
      <p:bldP spid="109582" grpId="0"/>
      <p:bldP spid="109583" grpId="0"/>
      <p:bldP spid="109655" grpId="0"/>
      <p:bldP spid="109658" grpId="0"/>
      <p:bldP spid="109658" grpId="1"/>
      <p:bldP spid="109659" grpId="0"/>
      <p:bldP spid="109659" grpId="1"/>
      <p:bldP spid="109660" grpId="0"/>
      <p:bldP spid="10966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4248150" y="3790950"/>
            <a:ext cx="693738" cy="1376363"/>
            <a:chOff x="3043" y="2526"/>
            <a:chExt cx="526" cy="1064"/>
          </a:xfrm>
        </p:grpSpPr>
        <p:sp>
          <p:nvSpPr>
            <p:cNvPr id="10318" name="Freeform 13"/>
            <p:cNvSpPr>
              <a:spLocks/>
            </p:cNvSpPr>
            <p:nvPr/>
          </p:nvSpPr>
          <p:spPr bwMode="auto">
            <a:xfrm>
              <a:off x="3045" y="3218"/>
              <a:ext cx="524" cy="248"/>
            </a:xfrm>
            <a:custGeom>
              <a:avLst/>
              <a:gdLst>
                <a:gd name="T0" fmla="*/ 4 w 589"/>
                <a:gd name="T1" fmla="*/ 9 h 278"/>
                <a:gd name="T2" fmla="*/ 13 w 589"/>
                <a:gd name="T3" fmla="*/ 119 h 278"/>
                <a:gd name="T4" fmla="*/ 81 w 589"/>
                <a:gd name="T5" fmla="*/ 195 h 278"/>
                <a:gd name="T6" fmla="*/ 191 w 589"/>
                <a:gd name="T7" fmla="*/ 263 h 278"/>
                <a:gd name="T8" fmla="*/ 369 w 589"/>
                <a:gd name="T9" fmla="*/ 271 h 278"/>
                <a:gd name="T10" fmla="*/ 453 w 589"/>
                <a:gd name="T11" fmla="*/ 221 h 278"/>
                <a:gd name="T12" fmla="*/ 521 w 589"/>
                <a:gd name="T13" fmla="*/ 153 h 278"/>
                <a:gd name="T14" fmla="*/ 555 w 589"/>
                <a:gd name="T15" fmla="*/ 102 h 278"/>
                <a:gd name="T16" fmla="*/ 589 w 589"/>
                <a:gd name="T17" fmla="*/ 0 h 2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9"/>
                <a:gd name="T28" fmla="*/ 0 h 278"/>
                <a:gd name="T29" fmla="*/ 589 w 589"/>
                <a:gd name="T30" fmla="*/ 278 h 2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9" h="278">
                  <a:moveTo>
                    <a:pt x="4" y="9"/>
                  </a:moveTo>
                  <a:cubicBezTo>
                    <a:pt x="2" y="48"/>
                    <a:pt x="0" y="88"/>
                    <a:pt x="13" y="119"/>
                  </a:cubicBezTo>
                  <a:cubicBezTo>
                    <a:pt x="26" y="150"/>
                    <a:pt x="51" y="171"/>
                    <a:pt x="81" y="195"/>
                  </a:cubicBezTo>
                  <a:cubicBezTo>
                    <a:pt x="111" y="219"/>
                    <a:pt x="143" y="250"/>
                    <a:pt x="191" y="263"/>
                  </a:cubicBezTo>
                  <a:cubicBezTo>
                    <a:pt x="239" y="276"/>
                    <a:pt x="325" y="278"/>
                    <a:pt x="369" y="271"/>
                  </a:cubicBezTo>
                  <a:cubicBezTo>
                    <a:pt x="413" y="264"/>
                    <a:pt x="428" y="241"/>
                    <a:pt x="453" y="221"/>
                  </a:cubicBezTo>
                  <a:cubicBezTo>
                    <a:pt x="478" y="201"/>
                    <a:pt x="504" y="173"/>
                    <a:pt x="521" y="153"/>
                  </a:cubicBezTo>
                  <a:cubicBezTo>
                    <a:pt x="538" y="133"/>
                    <a:pt x="544" y="127"/>
                    <a:pt x="555" y="102"/>
                  </a:cubicBezTo>
                  <a:cubicBezTo>
                    <a:pt x="566" y="77"/>
                    <a:pt x="583" y="17"/>
                    <a:pt x="589" y="0"/>
                  </a:cubicBezTo>
                </a:path>
              </a:pathLst>
            </a:cu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67"/>
            <p:cNvGrpSpPr>
              <a:grpSpLocks/>
            </p:cNvGrpSpPr>
            <p:nvPr/>
          </p:nvGrpSpPr>
          <p:grpSpPr bwMode="auto">
            <a:xfrm>
              <a:off x="3043" y="2526"/>
              <a:ext cx="518" cy="1064"/>
              <a:chOff x="3043" y="2526"/>
              <a:chExt cx="518" cy="1064"/>
            </a:xfrm>
          </p:grpSpPr>
          <p:sp>
            <p:nvSpPr>
              <p:cNvPr id="10320" name="Line 15"/>
              <p:cNvSpPr>
                <a:spLocks noChangeShapeType="1"/>
              </p:cNvSpPr>
              <p:nvPr/>
            </p:nvSpPr>
            <p:spPr bwMode="auto">
              <a:xfrm flipV="1">
                <a:off x="3043" y="2526"/>
                <a:ext cx="15" cy="75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Line 19"/>
              <p:cNvSpPr>
                <a:spLocks noChangeShapeType="1"/>
              </p:cNvSpPr>
              <p:nvPr/>
            </p:nvSpPr>
            <p:spPr bwMode="auto">
              <a:xfrm flipH="1" flipV="1">
                <a:off x="3560" y="2554"/>
                <a:ext cx="1" cy="69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 rot="10800000">
                <a:off x="3050" y="2992"/>
                <a:ext cx="482" cy="598"/>
                <a:chOff x="3372" y="1686"/>
                <a:chExt cx="576" cy="754"/>
              </a:xfrm>
            </p:grpSpPr>
            <p:sp>
              <p:nvSpPr>
                <p:cNvPr id="10323" name="Oval 21"/>
                <p:cNvSpPr>
                  <a:spLocks noChangeArrowheads="1"/>
                </p:cNvSpPr>
                <p:nvPr/>
              </p:nvSpPr>
              <p:spPr bwMode="auto">
                <a:xfrm>
                  <a:off x="3372" y="1864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24" name="AutoShape 22"/>
                <p:cNvSpPr>
                  <a:spLocks noChangeArrowheads="1"/>
                </p:cNvSpPr>
                <p:nvPr/>
              </p:nvSpPr>
              <p:spPr bwMode="auto">
                <a:xfrm rot="10800000">
                  <a:off x="3482" y="1686"/>
                  <a:ext cx="364" cy="525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25" name="Oval 23"/>
                <p:cNvSpPr>
                  <a:spLocks noChangeArrowheads="1"/>
                </p:cNvSpPr>
                <p:nvPr/>
              </p:nvSpPr>
              <p:spPr bwMode="auto">
                <a:xfrm>
                  <a:off x="3576" y="2068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104472" name="Picture 24" descr="Stickma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2713" y="4154488"/>
            <a:ext cx="960437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2219325" y="2830513"/>
            <a:ext cx="4308475" cy="1455737"/>
            <a:chOff x="1504" y="1783"/>
            <a:chExt cx="3268" cy="1125"/>
          </a:xfrm>
        </p:grpSpPr>
        <p:grpSp>
          <p:nvGrpSpPr>
            <p:cNvPr id="7" name="Group 80"/>
            <p:cNvGrpSpPr>
              <a:grpSpLocks/>
            </p:cNvGrpSpPr>
            <p:nvPr/>
          </p:nvGrpSpPr>
          <p:grpSpPr bwMode="auto">
            <a:xfrm>
              <a:off x="1916" y="1783"/>
              <a:ext cx="2856" cy="703"/>
              <a:chOff x="1916" y="1783"/>
              <a:chExt cx="2856" cy="703"/>
            </a:xfrm>
          </p:grpSpPr>
          <p:sp>
            <p:nvSpPr>
              <p:cNvPr id="10313" name="AutoShape 32"/>
              <p:cNvSpPr>
                <a:spLocks noChangeArrowheads="1"/>
              </p:cNvSpPr>
              <p:nvPr/>
            </p:nvSpPr>
            <p:spPr bwMode="auto">
              <a:xfrm rot="10800000">
                <a:off x="2622" y="1790"/>
                <a:ext cx="333" cy="469"/>
              </a:xfrm>
              <a:prstGeom prst="triangle">
                <a:avLst>
                  <a:gd name="adj" fmla="val 50000"/>
                </a:avLst>
              </a:prstGeom>
              <a:solidFill>
                <a:srgbClr val="969696"/>
              </a:solidFill>
              <a:ln w="38100">
                <a:solidFill>
                  <a:srgbClr val="6666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2521" y="1971"/>
                <a:ext cx="528" cy="515"/>
                <a:chOff x="2609" y="1499"/>
                <a:chExt cx="576" cy="576"/>
              </a:xfrm>
            </p:grpSpPr>
            <p:sp>
              <p:nvSpPr>
                <p:cNvPr id="10316" name="Oval 34"/>
                <p:cNvSpPr>
                  <a:spLocks noChangeArrowheads="1"/>
                </p:cNvSpPr>
                <p:nvPr/>
              </p:nvSpPr>
              <p:spPr bwMode="auto">
                <a:xfrm>
                  <a:off x="2609" y="1499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17" name="Oval 35"/>
                <p:cNvSpPr>
                  <a:spLocks noChangeArrowheads="1"/>
                </p:cNvSpPr>
                <p:nvPr/>
              </p:nvSpPr>
              <p:spPr bwMode="auto">
                <a:xfrm>
                  <a:off x="2813" y="1703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315" name="Line 36"/>
              <p:cNvSpPr>
                <a:spLocks noChangeShapeType="1"/>
              </p:cNvSpPr>
              <p:nvPr/>
            </p:nvSpPr>
            <p:spPr bwMode="auto">
              <a:xfrm>
                <a:off x="1916" y="1783"/>
                <a:ext cx="2856" cy="1"/>
              </a:xfrm>
              <a:prstGeom prst="line">
                <a:avLst/>
              </a:prstGeom>
              <a:noFill/>
              <a:ln w="381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1504" y="1951"/>
              <a:ext cx="1562" cy="957"/>
              <a:chOff x="1499" y="1476"/>
              <a:chExt cx="1705" cy="1072"/>
            </a:xfrm>
          </p:grpSpPr>
          <p:sp>
            <p:nvSpPr>
              <p:cNvPr id="10309" name="Line 38"/>
              <p:cNvSpPr>
                <a:spLocks noChangeShapeType="1"/>
              </p:cNvSpPr>
              <p:nvPr/>
            </p:nvSpPr>
            <p:spPr bwMode="auto">
              <a:xfrm flipV="1">
                <a:off x="1499" y="1524"/>
                <a:ext cx="1236" cy="1024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39"/>
              <p:cNvGrpSpPr>
                <a:grpSpLocks/>
              </p:cNvGrpSpPr>
              <p:nvPr/>
            </p:nvGrpSpPr>
            <p:grpSpPr bwMode="auto">
              <a:xfrm>
                <a:off x="2710" y="1476"/>
                <a:ext cx="494" cy="667"/>
                <a:chOff x="2710" y="1476"/>
                <a:chExt cx="494" cy="667"/>
              </a:xfrm>
            </p:grpSpPr>
            <p:sp>
              <p:nvSpPr>
                <p:cNvPr id="10311" name="Freeform 40"/>
                <p:cNvSpPr>
                  <a:spLocks/>
                </p:cNvSpPr>
                <p:nvPr/>
              </p:nvSpPr>
              <p:spPr bwMode="auto">
                <a:xfrm>
                  <a:off x="2710" y="1476"/>
                  <a:ext cx="494" cy="295"/>
                </a:xfrm>
                <a:custGeom>
                  <a:avLst/>
                  <a:gdLst>
                    <a:gd name="T0" fmla="*/ 0 w 494"/>
                    <a:gd name="T1" fmla="*/ 66 h 295"/>
                    <a:gd name="T2" fmla="*/ 144 w 494"/>
                    <a:gd name="T3" fmla="*/ 7 h 295"/>
                    <a:gd name="T4" fmla="*/ 296 w 494"/>
                    <a:gd name="T5" fmla="*/ 24 h 295"/>
                    <a:gd name="T6" fmla="*/ 423 w 494"/>
                    <a:gd name="T7" fmla="*/ 92 h 295"/>
                    <a:gd name="T8" fmla="*/ 483 w 494"/>
                    <a:gd name="T9" fmla="*/ 219 h 295"/>
                    <a:gd name="T10" fmla="*/ 491 w 494"/>
                    <a:gd name="T11" fmla="*/ 295 h 29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94"/>
                    <a:gd name="T19" fmla="*/ 0 h 295"/>
                    <a:gd name="T20" fmla="*/ 494 w 494"/>
                    <a:gd name="T21" fmla="*/ 295 h 29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94" h="295">
                      <a:moveTo>
                        <a:pt x="0" y="66"/>
                      </a:moveTo>
                      <a:cubicBezTo>
                        <a:pt x="47" y="40"/>
                        <a:pt x="95" y="14"/>
                        <a:pt x="144" y="7"/>
                      </a:cubicBezTo>
                      <a:cubicBezTo>
                        <a:pt x="193" y="0"/>
                        <a:pt x="250" y="10"/>
                        <a:pt x="296" y="24"/>
                      </a:cubicBezTo>
                      <a:cubicBezTo>
                        <a:pt x="342" y="38"/>
                        <a:pt x="392" y="59"/>
                        <a:pt x="423" y="92"/>
                      </a:cubicBezTo>
                      <a:cubicBezTo>
                        <a:pt x="454" y="125"/>
                        <a:pt x="472" y="185"/>
                        <a:pt x="483" y="219"/>
                      </a:cubicBezTo>
                      <a:cubicBezTo>
                        <a:pt x="494" y="253"/>
                        <a:pt x="490" y="282"/>
                        <a:pt x="491" y="295"/>
                      </a:cubicBezTo>
                    </a:path>
                  </a:pathLst>
                </a:cu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201" y="1711"/>
                  <a:ext cx="0" cy="432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08" name="Line 42"/>
            <p:cNvSpPr>
              <a:spLocks noChangeShapeType="1"/>
            </p:cNvSpPr>
            <p:nvPr/>
          </p:nvSpPr>
          <p:spPr bwMode="auto">
            <a:xfrm flipH="1" flipV="1">
              <a:off x="4571" y="1792"/>
              <a:ext cx="1" cy="779"/>
            </a:xfrm>
            <a:prstGeom prst="line">
              <a:avLst/>
            </a:pr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78"/>
          <p:cNvGrpSpPr>
            <a:grpSpLocks/>
          </p:cNvGrpSpPr>
          <p:nvPr/>
        </p:nvGrpSpPr>
        <p:grpSpPr bwMode="auto">
          <a:xfrm>
            <a:off x="5591175" y="3814763"/>
            <a:ext cx="693738" cy="1376362"/>
            <a:chOff x="4051" y="2544"/>
            <a:chExt cx="526" cy="1064"/>
          </a:xfrm>
        </p:grpSpPr>
        <p:sp>
          <p:nvSpPr>
            <p:cNvPr id="10298" name="Freeform 52"/>
            <p:cNvSpPr>
              <a:spLocks/>
            </p:cNvSpPr>
            <p:nvPr/>
          </p:nvSpPr>
          <p:spPr bwMode="auto">
            <a:xfrm>
              <a:off x="4053" y="3236"/>
              <a:ext cx="524" cy="248"/>
            </a:xfrm>
            <a:custGeom>
              <a:avLst/>
              <a:gdLst>
                <a:gd name="T0" fmla="*/ 4 w 589"/>
                <a:gd name="T1" fmla="*/ 9 h 278"/>
                <a:gd name="T2" fmla="*/ 13 w 589"/>
                <a:gd name="T3" fmla="*/ 119 h 278"/>
                <a:gd name="T4" fmla="*/ 81 w 589"/>
                <a:gd name="T5" fmla="*/ 195 h 278"/>
                <a:gd name="T6" fmla="*/ 191 w 589"/>
                <a:gd name="T7" fmla="*/ 263 h 278"/>
                <a:gd name="T8" fmla="*/ 369 w 589"/>
                <a:gd name="T9" fmla="*/ 271 h 278"/>
                <a:gd name="T10" fmla="*/ 453 w 589"/>
                <a:gd name="T11" fmla="*/ 221 h 278"/>
                <a:gd name="T12" fmla="*/ 521 w 589"/>
                <a:gd name="T13" fmla="*/ 153 h 278"/>
                <a:gd name="T14" fmla="*/ 555 w 589"/>
                <a:gd name="T15" fmla="*/ 102 h 278"/>
                <a:gd name="T16" fmla="*/ 589 w 589"/>
                <a:gd name="T17" fmla="*/ 0 h 2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9"/>
                <a:gd name="T28" fmla="*/ 0 h 278"/>
                <a:gd name="T29" fmla="*/ 589 w 589"/>
                <a:gd name="T30" fmla="*/ 278 h 2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9" h="278">
                  <a:moveTo>
                    <a:pt x="4" y="9"/>
                  </a:moveTo>
                  <a:cubicBezTo>
                    <a:pt x="2" y="48"/>
                    <a:pt x="0" y="88"/>
                    <a:pt x="13" y="119"/>
                  </a:cubicBezTo>
                  <a:cubicBezTo>
                    <a:pt x="26" y="150"/>
                    <a:pt x="51" y="171"/>
                    <a:pt x="81" y="195"/>
                  </a:cubicBezTo>
                  <a:cubicBezTo>
                    <a:pt x="111" y="219"/>
                    <a:pt x="143" y="250"/>
                    <a:pt x="191" y="263"/>
                  </a:cubicBezTo>
                  <a:cubicBezTo>
                    <a:pt x="239" y="276"/>
                    <a:pt x="325" y="278"/>
                    <a:pt x="369" y="271"/>
                  </a:cubicBezTo>
                  <a:cubicBezTo>
                    <a:pt x="413" y="264"/>
                    <a:pt x="428" y="241"/>
                    <a:pt x="453" y="221"/>
                  </a:cubicBezTo>
                  <a:cubicBezTo>
                    <a:pt x="478" y="201"/>
                    <a:pt x="504" y="173"/>
                    <a:pt x="521" y="153"/>
                  </a:cubicBezTo>
                  <a:cubicBezTo>
                    <a:pt x="538" y="133"/>
                    <a:pt x="544" y="127"/>
                    <a:pt x="555" y="102"/>
                  </a:cubicBezTo>
                  <a:cubicBezTo>
                    <a:pt x="566" y="77"/>
                    <a:pt x="583" y="17"/>
                    <a:pt x="589" y="0"/>
                  </a:cubicBezTo>
                </a:path>
              </a:pathLst>
            </a:cu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77"/>
            <p:cNvGrpSpPr>
              <a:grpSpLocks/>
            </p:cNvGrpSpPr>
            <p:nvPr/>
          </p:nvGrpSpPr>
          <p:grpSpPr bwMode="auto">
            <a:xfrm>
              <a:off x="4051" y="2544"/>
              <a:ext cx="518" cy="1064"/>
              <a:chOff x="4051" y="2544"/>
              <a:chExt cx="518" cy="1064"/>
            </a:xfrm>
          </p:grpSpPr>
          <p:sp>
            <p:nvSpPr>
              <p:cNvPr id="10300" name="Line 54"/>
              <p:cNvSpPr>
                <a:spLocks noChangeShapeType="1"/>
              </p:cNvSpPr>
              <p:nvPr/>
            </p:nvSpPr>
            <p:spPr bwMode="auto">
              <a:xfrm flipV="1">
                <a:off x="4051" y="2544"/>
                <a:ext cx="15" cy="75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Line 58"/>
              <p:cNvSpPr>
                <a:spLocks noChangeShapeType="1"/>
              </p:cNvSpPr>
              <p:nvPr/>
            </p:nvSpPr>
            <p:spPr bwMode="auto">
              <a:xfrm flipH="1" flipV="1">
                <a:off x="4568" y="2572"/>
                <a:ext cx="1" cy="69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59"/>
              <p:cNvGrpSpPr>
                <a:grpSpLocks/>
              </p:cNvGrpSpPr>
              <p:nvPr/>
            </p:nvGrpSpPr>
            <p:grpSpPr bwMode="auto">
              <a:xfrm rot="10800000">
                <a:off x="4058" y="3010"/>
                <a:ext cx="482" cy="598"/>
                <a:chOff x="3372" y="1686"/>
                <a:chExt cx="576" cy="754"/>
              </a:xfrm>
            </p:grpSpPr>
            <p:sp>
              <p:nvSpPr>
                <p:cNvPr id="10303" name="Oval 60"/>
                <p:cNvSpPr>
                  <a:spLocks noChangeArrowheads="1"/>
                </p:cNvSpPr>
                <p:nvPr/>
              </p:nvSpPr>
              <p:spPr bwMode="auto">
                <a:xfrm>
                  <a:off x="3372" y="1864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4" name="AutoShape 61"/>
                <p:cNvSpPr>
                  <a:spLocks noChangeArrowheads="1"/>
                </p:cNvSpPr>
                <p:nvPr/>
              </p:nvSpPr>
              <p:spPr bwMode="auto">
                <a:xfrm rot="10800000">
                  <a:off x="3482" y="1686"/>
                  <a:ext cx="364" cy="525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5" name="Oval 62"/>
                <p:cNvSpPr>
                  <a:spLocks noChangeArrowheads="1"/>
                </p:cNvSpPr>
                <p:nvPr/>
              </p:nvSpPr>
              <p:spPr bwMode="auto">
                <a:xfrm>
                  <a:off x="3576" y="2068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4" name="Group 109"/>
          <p:cNvGrpSpPr>
            <a:grpSpLocks/>
          </p:cNvGrpSpPr>
          <p:nvPr/>
        </p:nvGrpSpPr>
        <p:grpSpPr bwMode="auto">
          <a:xfrm>
            <a:off x="4921250" y="2832100"/>
            <a:ext cx="692150" cy="1376363"/>
            <a:chOff x="5040" y="2749"/>
            <a:chExt cx="436" cy="867"/>
          </a:xfrm>
        </p:grpSpPr>
        <p:sp>
          <p:nvSpPr>
            <p:cNvPr id="10290" name="Freeform 75"/>
            <p:cNvSpPr>
              <a:spLocks/>
            </p:cNvSpPr>
            <p:nvPr/>
          </p:nvSpPr>
          <p:spPr bwMode="auto">
            <a:xfrm rot="10800000">
              <a:off x="5040" y="2834"/>
              <a:ext cx="435" cy="202"/>
            </a:xfrm>
            <a:custGeom>
              <a:avLst/>
              <a:gdLst>
                <a:gd name="T0" fmla="*/ 4 w 589"/>
                <a:gd name="T1" fmla="*/ 9 h 278"/>
                <a:gd name="T2" fmla="*/ 13 w 589"/>
                <a:gd name="T3" fmla="*/ 119 h 278"/>
                <a:gd name="T4" fmla="*/ 81 w 589"/>
                <a:gd name="T5" fmla="*/ 195 h 278"/>
                <a:gd name="T6" fmla="*/ 191 w 589"/>
                <a:gd name="T7" fmla="*/ 263 h 278"/>
                <a:gd name="T8" fmla="*/ 369 w 589"/>
                <a:gd name="T9" fmla="*/ 271 h 278"/>
                <a:gd name="T10" fmla="*/ 453 w 589"/>
                <a:gd name="T11" fmla="*/ 221 h 278"/>
                <a:gd name="T12" fmla="*/ 521 w 589"/>
                <a:gd name="T13" fmla="*/ 153 h 278"/>
                <a:gd name="T14" fmla="*/ 555 w 589"/>
                <a:gd name="T15" fmla="*/ 102 h 278"/>
                <a:gd name="T16" fmla="*/ 589 w 589"/>
                <a:gd name="T17" fmla="*/ 0 h 2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9"/>
                <a:gd name="T28" fmla="*/ 0 h 278"/>
                <a:gd name="T29" fmla="*/ 589 w 589"/>
                <a:gd name="T30" fmla="*/ 278 h 2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9" h="278">
                  <a:moveTo>
                    <a:pt x="4" y="9"/>
                  </a:moveTo>
                  <a:cubicBezTo>
                    <a:pt x="2" y="48"/>
                    <a:pt x="0" y="88"/>
                    <a:pt x="13" y="119"/>
                  </a:cubicBezTo>
                  <a:cubicBezTo>
                    <a:pt x="26" y="150"/>
                    <a:pt x="51" y="171"/>
                    <a:pt x="81" y="195"/>
                  </a:cubicBezTo>
                  <a:cubicBezTo>
                    <a:pt x="111" y="219"/>
                    <a:pt x="143" y="250"/>
                    <a:pt x="191" y="263"/>
                  </a:cubicBezTo>
                  <a:cubicBezTo>
                    <a:pt x="239" y="276"/>
                    <a:pt x="325" y="278"/>
                    <a:pt x="369" y="271"/>
                  </a:cubicBezTo>
                  <a:cubicBezTo>
                    <a:pt x="413" y="264"/>
                    <a:pt x="428" y="241"/>
                    <a:pt x="453" y="221"/>
                  </a:cubicBezTo>
                  <a:cubicBezTo>
                    <a:pt x="478" y="201"/>
                    <a:pt x="504" y="173"/>
                    <a:pt x="521" y="153"/>
                  </a:cubicBezTo>
                  <a:cubicBezTo>
                    <a:pt x="538" y="133"/>
                    <a:pt x="544" y="127"/>
                    <a:pt x="555" y="102"/>
                  </a:cubicBezTo>
                  <a:cubicBezTo>
                    <a:pt x="566" y="77"/>
                    <a:pt x="583" y="17"/>
                    <a:pt x="589" y="0"/>
                  </a:cubicBezTo>
                </a:path>
              </a:pathLst>
            </a:cu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68"/>
            <p:cNvGrpSpPr>
              <a:grpSpLocks/>
            </p:cNvGrpSpPr>
            <p:nvPr/>
          </p:nvGrpSpPr>
          <p:grpSpPr bwMode="auto">
            <a:xfrm rot="10800000">
              <a:off x="5045" y="2749"/>
              <a:ext cx="431" cy="867"/>
              <a:chOff x="3043" y="2526"/>
              <a:chExt cx="518" cy="1064"/>
            </a:xfrm>
          </p:grpSpPr>
          <p:sp>
            <p:nvSpPr>
              <p:cNvPr id="10292" name="Line 69"/>
              <p:cNvSpPr>
                <a:spLocks noChangeShapeType="1"/>
              </p:cNvSpPr>
              <p:nvPr/>
            </p:nvSpPr>
            <p:spPr bwMode="auto">
              <a:xfrm flipV="1">
                <a:off x="3043" y="2526"/>
                <a:ext cx="15" cy="75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Line 70"/>
              <p:cNvSpPr>
                <a:spLocks noChangeShapeType="1"/>
              </p:cNvSpPr>
              <p:nvPr/>
            </p:nvSpPr>
            <p:spPr bwMode="auto">
              <a:xfrm flipH="1" flipV="1">
                <a:off x="3560" y="2554"/>
                <a:ext cx="1" cy="69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" name="Group 71"/>
              <p:cNvGrpSpPr>
                <a:grpSpLocks/>
              </p:cNvGrpSpPr>
              <p:nvPr/>
            </p:nvGrpSpPr>
            <p:grpSpPr bwMode="auto">
              <a:xfrm rot="10800000">
                <a:off x="3050" y="2992"/>
                <a:ext cx="482" cy="598"/>
                <a:chOff x="3372" y="1686"/>
                <a:chExt cx="576" cy="754"/>
              </a:xfrm>
            </p:grpSpPr>
            <p:sp>
              <p:nvSpPr>
                <p:cNvPr id="10295" name="Oval 72"/>
                <p:cNvSpPr>
                  <a:spLocks noChangeArrowheads="1"/>
                </p:cNvSpPr>
                <p:nvPr/>
              </p:nvSpPr>
              <p:spPr bwMode="auto">
                <a:xfrm>
                  <a:off x="3372" y="1864"/>
                  <a:ext cx="576" cy="576"/>
                </a:xfrm>
                <a:prstGeom prst="ellipse">
                  <a:avLst/>
                </a:prstGeom>
                <a:solidFill>
                  <a:srgbClr val="969696"/>
                </a:solidFill>
                <a:ln w="28575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6" name="AutoShape 73"/>
                <p:cNvSpPr>
                  <a:spLocks noChangeArrowheads="1"/>
                </p:cNvSpPr>
                <p:nvPr/>
              </p:nvSpPr>
              <p:spPr bwMode="auto">
                <a:xfrm rot="10800000">
                  <a:off x="3482" y="1686"/>
                  <a:ext cx="364" cy="525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7" name="Oval 74"/>
                <p:cNvSpPr>
                  <a:spLocks noChangeArrowheads="1"/>
                </p:cNvSpPr>
                <p:nvPr/>
              </p:nvSpPr>
              <p:spPr bwMode="auto">
                <a:xfrm>
                  <a:off x="3576" y="2068"/>
                  <a:ext cx="186" cy="187"/>
                </a:xfrm>
                <a:prstGeom prst="ellipse">
                  <a:avLst/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248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Mechanical Advantage</a:t>
            </a:r>
          </a:p>
        </p:txBody>
      </p:sp>
      <p:sp>
        <p:nvSpPr>
          <p:cNvPr id="1024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42938" y="1300163"/>
            <a:ext cx="7799387" cy="600075"/>
          </a:xfrm>
          <a:noFill/>
          <a:ln w="76200"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solidFill>
                  <a:schemeClr val="accent2"/>
                </a:solidFill>
              </a:rPr>
              <a:t>                                       = </a:t>
            </a:r>
            <a:r>
              <a:rPr lang="en-GB" sz="2800" smtClean="0">
                <a:solidFill>
                  <a:srgbClr val="9900FF"/>
                </a:solidFill>
              </a:rPr>
              <a:t>                </a:t>
            </a:r>
            <a:r>
              <a:rPr lang="en-GB" sz="2800" smtClean="0">
                <a:solidFill>
                  <a:schemeClr val="accent2"/>
                </a:solidFill>
              </a:rPr>
              <a:t>÷</a:t>
            </a:r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0287" name="Rectangle 9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8" name="Rectangle 10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9" name="Rectangle 11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473" name="Line 25"/>
          <p:cNvSpPr>
            <a:spLocks noChangeShapeType="1"/>
          </p:cNvSpPr>
          <p:nvPr/>
        </p:nvSpPr>
        <p:spPr bwMode="auto">
          <a:xfrm flipH="1">
            <a:off x="1781175" y="4318000"/>
            <a:ext cx="395288" cy="33655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74" name="Text Box 26"/>
          <p:cNvSpPr txBox="1">
            <a:spLocks noChangeArrowheads="1"/>
          </p:cNvSpPr>
          <p:nvPr/>
        </p:nvSpPr>
        <p:spPr bwMode="auto">
          <a:xfrm>
            <a:off x="4262438" y="5834063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9900FF"/>
                </a:solidFill>
              </a:rPr>
              <a:t>200N</a:t>
            </a:r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2139950" y="442912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50N</a:t>
            </a:r>
          </a:p>
        </p:txBody>
      </p:sp>
      <p:sp>
        <p:nvSpPr>
          <p:cNvPr id="104476" name="Text Box 28"/>
          <p:cNvSpPr txBox="1">
            <a:spLocks noChangeArrowheads="1"/>
          </p:cNvSpPr>
          <p:nvPr/>
        </p:nvSpPr>
        <p:spPr bwMode="auto">
          <a:xfrm>
            <a:off x="574675" y="3533775"/>
            <a:ext cx="1762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FF00FF"/>
                </a:solidFill>
              </a:rPr>
              <a:t>Force In</a:t>
            </a:r>
            <a:r>
              <a:rPr lang="en-GB" b="1">
                <a:solidFill>
                  <a:schemeClr val="accent2"/>
                </a:solidFill>
              </a:rPr>
              <a:t> – force in </a:t>
            </a:r>
            <a:r>
              <a:rPr lang="en-GB" b="1" u="sng">
                <a:solidFill>
                  <a:schemeClr val="accent2"/>
                </a:solidFill>
              </a:rPr>
              <a:t>rope</a:t>
            </a:r>
          </a:p>
        </p:txBody>
      </p:sp>
      <p:sp>
        <p:nvSpPr>
          <p:cNvPr id="104477" name="Text Box 29"/>
          <p:cNvSpPr txBox="1">
            <a:spLocks noChangeArrowheads="1"/>
          </p:cNvSpPr>
          <p:nvPr/>
        </p:nvSpPr>
        <p:spPr bwMode="auto">
          <a:xfrm>
            <a:off x="5916613" y="5362575"/>
            <a:ext cx="17605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9900FF"/>
                </a:solidFill>
              </a:rPr>
              <a:t>Force Out</a:t>
            </a:r>
            <a:r>
              <a:rPr lang="en-GB" b="1">
                <a:solidFill>
                  <a:schemeClr val="accent2"/>
                </a:solidFill>
              </a:rPr>
              <a:t> – force to lift bucket upwards</a:t>
            </a:r>
          </a:p>
        </p:txBody>
      </p:sp>
      <p:sp>
        <p:nvSpPr>
          <p:cNvPr id="104492" name="Rectangle 44"/>
          <p:cNvSpPr>
            <a:spLocks noChangeArrowheads="1"/>
          </p:cNvSpPr>
          <p:nvPr/>
        </p:nvSpPr>
        <p:spPr bwMode="auto">
          <a:xfrm>
            <a:off x="6677025" y="1338263"/>
            <a:ext cx="1633538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FF"/>
                </a:solidFill>
              </a:rPr>
              <a:t>Force In</a:t>
            </a:r>
          </a:p>
        </p:txBody>
      </p:sp>
      <p:sp>
        <p:nvSpPr>
          <p:cNvPr id="104493" name="Rectangle 45"/>
          <p:cNvSpPr>
            <a:spLocks noChangeArrowheads="1"/>
          </p:cNvSpPr>
          <p:nvPr/>
        </p:nvSpPr>
        <p:spPr bwMode="auto">
          <a:xfrm>
            <a:off x="792163" y="1349375"/>
            <a:ext cx="4002087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00"/>
                </a:solidFill>
              </a:rPr>
              <a:t>Mechanical Advantage</a:t>
            </a:r>
          </a:p>
        </p:txBody>
      </p:sp>
      <p:sp>
        <p:nvSpPr>
          <p:cNvPr id="104494" name="Rectangle 46"/>
          <p:cNvSpPr>
            <a:spLocks noChangeArrowheads="1"/>
          </p:cNvSpPr>
          <p:nvPr/>
        </p:nvSpPr>
        <p:spPr bwMode="auto">
          <a:xfrm>
            <a:off x="4759325" y="1343025"/>
            <a:ext cx="1911350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9900FF"/>
                </a:solidFill>
              </a:rPr>
              <a:t>Force Out</a:t>
            </a:r>
            <a:endParaRPr lang="en-GB" sz="2800">
              <a:solidFill>
                <a:schemeClr val="accent2"/>
              </a:solidFill>
            </a:endParaRPr>
          </a:p>
        </p:txBody>
      </p:sp>
      <p:sp>
        <p:nvSpPr>
          <p:cNvPr id="10259" name="Rectangle 47"/>
          <p:cNvSpPr>
            <a:spLocks noChangeArrowheads="1"/>
          </p:cNvSpPr>
          <p:nvPr/>
        </p:nvSpPr>
        <p:spPr bwMode="auto">
          <a:xfrm>
            <a:off x="638175" y="2028825"/>
            <a:ext cx="7799388" cy="6000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chemeClr val="accent2"/>
                </a:solidFill>
              </a:rPr>
              <a:t>                                       = </a:t>
            </a:r>
            <a:r>
              <a:rPr lang="en-GB" sz="2800">
                <a:solidFill>
                  <a:srgbClr val="9900FF"/>
                </a:solidFill>
              </a:rPr>
              <a:t>                </a:t>
            </a:r>
            <a:r>
              <a:rPr lang="en-GB" sz="2800">
                <a:solidFill>
                  <a:schemeClr val="accent2"/>
                </a:solidFill>
              </a:rPr>
              <a:t>÷</a:t>
            </a:r>
          </a:p>
        </p:txBody>
      </p:sp>
      <p:sp>
        <p:nvSpPr>
          <p:cNvPr id="104496" name="Rectangle 48"/>
          <p:cNvSpPr>
            <a:spLocks noChangeArrowheads="1"/>
          </p:cNvSpPr>
          <p:nvPr/>
        </p:nvSpPr>
        <p:spPr bwMode="auto">
          <a:xfrm>
            <a:off x="6919913" y="2066925"/>
            <a:ext cx="1633537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FF"/>
                </a:solidFill>
              </a:rPr>
              <a:t>50 N</a:t>
            </a:r>
          </a:p>
        </p:txBody>
      </p:sp>
      <p:sp>
        <p:nvSpPr>
          <p:cNvPr id="104497" name="Rectangle 49"/>
          <p:cNvSpPr>
            <a:spLocks noChangeArrowheads="1"/>
          </p:cNvSpPr>
          <p:nvPr/>
        </p:nvSpPr>
        <p:spPr bwMode="auto">
          <a:xfrm>
            <a:off x="3779838" y="2078038"/>
            <a:ext cx="492125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4498" name="Rectangle 50"/>
          <p:cNvSpPr>
            <a:spLocks noChangeArrowheads="1"/>
          </p:cNvSpPr>
          <p:nvPr/>
        </p:nvSpPr>
        <p:spPr bwMode="auto">
          <a:xfrm>
            <a:off x="5086350" y="2070100"/>
            <a:ext cx="1911350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9900FF"/>
                </a:solidFill>
              </a:rPr>
              <a:t>200 N</a:t>
            </a:r>
          </a:p>
        </p:txBody>
      </p:sp>
      <p:sp>
        <p:nvSpPr>
          <p:cNvPr id="104537" name="Line 89"/>
          <p:cNvSpPr>
            <a:spLocks noChangeShapeType="1"/>
          </p:cNvSpPr>
          <p:nvPr/>
        </p:nvSpPr>
        <p:spPr bwMode="auto">
          <a:xfrm flipH="1">
            <a:off x="6442075" y="3254375"/>
            <a:ext cx="469900" cy="577850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38" name="Text Box 90"/>
          <p:cNvSpPr txBox="1">
            <a:spLocks noChangeArrowheads="1"/>
          </p:cNvSpPr>
          <p:nvPr/>
        </p:nvSpPr>
        <p:spPr bwMode="auto">
          <a:xfrm>
            <a:off x="6862763" y="2901950"/>
            <a:ext cx="228123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b="1">
                <a:solidFill>
                  <a:schemeClr val="accent2"/>
                </a:solidFill>
              </a:rPr>
              <a:t>4 ropes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b="1" u="sng">
                <a:solidFill>
                  <a:srgbClr val="9900FF"/>
                </a:solidFill>
              </a:rPr>
              <a:t>Force In Rope</a:t>
            </a:r>
            <a:r>
              <a:rPr lang="en-GB" b="1">
                <a:solidFill>
                  <a:schemeClr val="accent2"/>
                </a:solidFill>
              </a:rPr>
              <a:t> = 200 ÷ 4</a:t>
            </a:r>
            <a:r>
              <a:rPr lang="en-GB"/>
              <a:t> </a:t>
            </a:r>
          </a:p>
        </p:txBody>
      </p:sp>
      <p:grpSp>
        <p:nvGrpSpPr>
          <p:cNvPr id="18" name="Group 93"/>
          <p:cNvGrpSpPr>
            <a:grpSpLocks/>
          </p:cNvGrpSpPr>
          <p:nvPr/>
        </p:nvGrpSpPr>
        <p:grpSpPr bwMode="auto">
          <a:xfrm>
            <a:off x="4530725" y="5164138"/>
            <a:ext cx="1385888" cy="1222375"/>
            <a:chOff x="2854" y="3253"/>
            <a:chExt cx="873" cy="770"/>
          </a:xfrm>
        </p:grpSpPr>
        <p:grpSp>
          <p:nvGrpSpPr>
            <p:cNvPr id="19" name="Group 83"/>
            <p:cNvGrpSpPr>
              <a:grpSpLocks/>
            </p:cNvGrpSpPr>
            <p:nvPr/>
          </p:nvGrpSpPr>
          <p:grpSpPr bwMode="auto">
            <a:xfrm>
              <a:off x="3089" y="3675"/>
              <a:ext cx="419" cy="348"/>
              <a:chOff x="4108" y="2778"/>
              <a:chExt cx="458" cy="390"/>
            </a:xfrm>
          </p:grpSpPr>
          <p:sp>
            <p:nvSpPr>
              <p:cNvPr id="10285" name="AutoShape 84"/>
              <p:cNvSpPr>
                <a:spLocks noChangeArrowheads="1"/>
              </p:cNvSpPr>
              <p:nvPr/>
            </p:nvSpPr>
            <p:spPr bwMode="auto">
              <a:xfrm>
                <a:off x="4108" y="2778"/>
                <a:ext cx="458" cy="390"/>
              </a:xfrm>
              <a:custGeom>
                <a:avLst/>
                <a:gdLst>
                  <a:gd name="T0" fmla="*/ 401 w 21600"/>
                  <a:gd name="T1" fmla="*/ 195 h 21600"/>
                  <a:gd name="T2" fmla="*/ 229 w 21600"/>
                  <a:gd name="T3" fmla="*/ 390 h 21600"/>
                  <a:gd name="T4" fmla="*/ 57 w 21600"/>
                  <a:gd name="T5" fmla="*/ 195 h 21600"/>
                  <a:gd name="T6" fmla="*/ 22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80 w 21600"/>
                  <a:gd name="T13" fmla="*/ 4486 h 21600"/>
                  <a:gd name="T14" fmla="*/ 17120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AutoShape 85"/>
              <p:cNvSpPr>
                <a:spLocks noChangeArrowheads="1"/>
              </p:cNvSpPr>
              <p:nvPr/>
            </p:nvSpPr>
            <p:spPr bwMode="auto">
              <a:xfrm>
                <a:off x="4133" y="2863"/>
                <a:ext cx="407" cy="305"/>
              </a:xfrm>
              <a:custGeom>
                <a:avLst/>
                <a:gdLst>
                  <a:gd name="T0" fmla="*/ 356 w 21600"/>
                  <a:gd name="T1" fmla="*/ 153 h 21600"/>
                  <a:gd name="T2" fmla="*/ 204 w 21600"/>
                  <a:gd name="T3" fmla="*/ 305 h 21600"/>
                  <a:gd name="T4" fmla="*/ 51 w 21600"/>
                  <a:gd name="T5" fmla="*/ 153 h 21600"/>
                  <a:gd name="T6" fmla="*/ 20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532 h 21600"/>
                  <a:gd name="T14" fmla="*/ 17089 w 21600"/>
                  <a:gd name="T15" fmla="*/ 1706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Line 86"/>
            <p:cNvSpPr>
              <a:spLocks noChangeShapeType="1"/>
            </p:cNvSpPr>
            <p:nvPr/>
          </p:nvSpPr>
          <p:spPr bwMode="auto">
            <a:xfrm>
              <a:off x="3719" y="3253"/>
              <a:ext cx="0" cy="295"/>
            </a:xfrm>
            <a:prstGeom prst="line">
              <a:avLst/>
            </a:pr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87"/>
            <p:cNvSpPr>
              <a:spLocks noChangeShapeType="1"/>
            </p:cNvSpPr>
            <p:nvPr/>
          </p:nvSpPr>
          <p:spPr bwMode="auto">
            <a:xfrm flipH="1">
              <a:off x="2867" y="3253"/>
              <a:ext cx="15" cy="287"/>
            </a:xfrm>
            <a:prstGeom prst="line">
              <a:avLst/>
            </a:prstGeom>
            <a:noFill/>
            <a:ln w="762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Line 91"/>
            <p:cNvSpPr>
              <a:spLocks noChangeShapeType="1"/>
            </p:cNvSpPr>
            <p:nvPr/>
          </p:nvSpPr>
          <p:spPr bwMode="auto">
            <a:xfrm>
              <a:off x="2854" y="3532"/>
              <a:ext cx="873" cy="0"/>
            </a:xfrm>
            <a:prstGeom prst="line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Freeform 92"/>
            <p:cNvSpPr>
              <a:spLocks/>
            </p:cNvSpPr>
            <p:nvPr/>
          </p:nvSpPr>
          <p:spPr bwMode="auto">
            <a:xfrm>
              <a:off x="3151" y="3492"/>
              <a:ext cx="288" cy="184"/>
            </a:xfrm>
            <a:custGeom>
              <a:avLst/>
              <a:gdLst>
                <a:gd name="T0" fmla="*/ 0 w 288"/>
                <a:gd name="T1" fmla="*/ 184 h 184"/>
                <a:gd name="T2" fmla="*/ 17 w 288"/>
                <a:gd name="T3" fmla="*/ 100 h 184"/>
                <a:gd name="T4" fmla="*/ 85 w 288"/>
                <a:gd name="T5" fmla="*/ 23 h 184"/>
                <a:gd name="T6" fmla="*/ 144 w 288"/>
                <a:gd name="T7" fmla="*/ 6 h 184"/>
                <a:gd name="T8" fmla="*/ 229 w 288"/>
                <a:gd name="T9" fmla="*/ 57 h 184"/>
                <a:gd name="T10" fmla="*/ 263 w 288"/>
                <a:gd name="T11" fmla="*/ 116 h 184"/>
                <a:gd name="T12" fmla="*/ 288 w 288"/>
                <a:gd name="T13" fmla="*/ 184 h 1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184"/>
                <a:gd name="T23" fmla="*/ 288 w 288"/>
                <a:gd name="T24" fmla="*/ 184 h 1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184">
                  <a:moveTo>
                    <a:pt x="0" y="184"/>
                  </a:moveTo>
                  <a:cubicBezTo>
                    <a:pt x="1" y="155"/>
                    <a:pt x="3" y="127"/>
                    <a:pt x="17" y="100"/>
                  </a:cubicBezTo>
                  <a:cubicBezTo>
                    <a:pt x="31" y="73"/>
                    <a:pt x="64" y="39"/>
                    <a:pt x="85" y="23"/>
                  </a:cubicBezTo>
                  <a:cubicBezTo>
                    <a:pt x="106" y="7"/>
                    <a:pt x="120" y="0"/>
                    <a:pt x="144" y="6"/>
                  </a:cubicBezTo>
                  <a:cubicBezTo>
                    <a:pt x="168" y="12"/>
                    <a:pt x="209" y="39"/>
                    <a:pt x="229" y="57"/>
                  </a:cubicBezTo>
                  <a:cubicBezTo>
                    <a:pt x="249" y="75"/>
                    <a:pt x="253" y="95"/>
                    <a:pt x="263" y="116"/>
                  </a:cubicBezTo>
                  <a:cubicBezTo>
                    <a:pt x="273" y="137"/>
                    <a:pt x="284" y="173"/>
                    <a:pt x="288" y="1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91" name="Line 43"/>
          <p:cNvSpPr>
            <a:spLocks noChangeShapeType="1"/>
          </p:cNvSpPr>
          <p:nvPr/>
        </p:nvSpPr>
        <p:spPr bwMode="auto">
          <a:xfrm flipV="1">
            <a:off x="5237163" y="5421313"/>
            <a:ext cx="0" cy="442912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42" name="Line 94"/>
          <p:cNvSpPr>
            <a:spLocks noChangeShapeType="1"/>
          </p:cNvSpPr>
          <p:nvPr/>
        </p:nvSpPr>
        <p:spPr bwMode="auto">
          <a:xfrm flipH="1">
            <a:off x="5224463" y="6175375"/>
            <a:ext cx="0" cy="433388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43" name="Text Box 95"/>
          <p:cNvSpPr txBox="1">
            <a:spLocks noChangeArrowheads="1"/>
          </p:cNvSpPr>
          <p:nvPr/>
        </p:nvSpPr>
        <p:spPr bwMode="auto">
          <a:xfrm>
            <a:off x="5568950" y="5846763"/>
            <a:ext cx="1006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9900FF"/>
                </a:solidFill>
              </a:rPr>
              <a:t>Weight</a:t>
            </a:r>
            <a:endParaRPr lang="en-GB" b="1">
              <a:solidFill>
                <a:schemeClr val="accent2"/>
              </a:solidFill>
            </a:endParaRPr>
          </a:p>
        </p:txBody>
      </p:sp>
      <p:sp>
        <p:nvSpPr>
          <p:cNvPr id="104544" name="Line 96"/>
          <p:cNvSpPr>
            <a:spLocks noChangeShapeType="1"/>
          </p:cNvSpPr>
          <p:nvPr/>
        </p:nvSpPr>
        <p:spPr bwMode="auto">
          <a:xfrm flipH="1" flipV="1">
            <a:off x="5286375" y="2959100"/>
            <a:ext cx="0" cy="547688"/>
          </a:xfrm>
          <a:prstGeom prst="line">
            <a:avLst/>
          </a:prstGeom>
          <a:noFill/>
          <a:ln w="5715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45" name="Text Box 97"/>
          <p:cNvSpPr txBox="1">
            <a:spLocks noChangeArrowheads="1"/>
          </p:cNvSpPr>
          <p:nvPr/>
        </p:nvSpPr>
        <p:spPr bwMode="auto">
          <a:xfrm>
            <a:off x="6873875" y="2889250"/>
            <a:ext cx="17605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9900FF"/>
                </a:solidFill>
              </a:rPr>
              <a:t>Total Force</a:t>
            </a:r>
            <a:r>
              <a:rPr lang="en-GB" b="1">
                <a:solidFill>
                  <a:schemeClr val="accent2"/>
                </a:solidFill>
              </a:rPr>
              <a:t> to lift bucket upwards</a:t>
            </a:r>
          </a:p>
        </p:txBody>
      </p:sp>
      <p:sp>
        <p:nvSpPr>
          <p:cNvPr id="104546" name="Line 98"/>
          <p:cNvSpPr>
            <a:spLocks noChangeShapeType="1"/>
          </p:cNvSpPr>
          <p:nvPr/>
        </p:nvSpPr>
        <p:spPr bwMode="auto">
          <a:xfrm flipV="1">
            <a:off x="4260850" y="3336925"/>
            <a:ext cx="7938" cy="4572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47" name="Line 99"/>
          <p:cNvSpPr>
            <a:spLocks noChangeShapeType="1"/>
          </p:cNvSpPr>
          <p:nvPr/>
        </p:nvSpPr>
        <p:spPr bwMode="auto">
          <a:xfrm flipV="1">
            <a:off x="4919663" y="3324225"/>
            <a:ext cx="7937" cy="4572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48" name="Line 100"/>
          <p:cNvSpPr>
            <a:spLocks noChangeShapeType="1"/>
          </p:cNvSpPr>
          <p:nvPr/>
        </p:nvSpPr>
        <p:spPr bwMode="auto">
          <a:xfrm flipV="1">
            <a:off x="5592763" y="3309938"/>
            <a:ext cx="7937" cy="4572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49" name="Line 101"/>
          <p:cNvSpPr>
            <a:spLocks noChangeShapeType="1"/>
          </p:cNvSpPr>
          <p:nvPr/>
        </p:nvSpPr>
        <p:spPr bwMode="auto">
          <a:xfrm flipV="1">
            <a:off x="6251575" y="3311525"/>
            <a:ext cx="7938" cy="4572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50" name="Text Box 102"/>
          <p:cNvSpPr txBox="1">
            <a:spLocks noChangeArrowheads="1"/>
          </p:cNvSpPr>
          <p:nvPr/>
        </p:nvSpPr>
        <p:spPr bwMode="auto">
          <a:xfrm>
            <a:off x="5986463" y="3005138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50N</a:t>
            </a:r>
          </a:p>
        </p:txBody>
      </p:sp>
      <p:sp>
        <p:nvSpPr>
          <p:cNvPr id="104551" name="Text Box 103"/>
          <p:cNvSpPr txBox="1">
            <a:spLocks noChangeArrowheads="1"/>
          </p:cNvSpPr>
          <p:nvPr/>
        </p:nvSpPr>
        <p:spPr bwMode="auto">
          <a:xfrm>
            <a:off x="5286375" y="3030538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50N</a:t>
            </a:r>
          </a:p>
        </p:txBody>
      </p:sp>
      <p:sp>
        <p:nvSpPr>
          <p:cNvPr id="104552" name="Text Box 104"/>
          <p:cNvSpPr txBox="1">
            <a:spLocks noChangeArrowheads="1"/>
          </p:cNvSpPr>
          <p:nvPr/>
        </p:nvSpPr>
        <p:spPr bwMode="auto">
          <a:xfrm>
            <a:off x="4686300" y="3033713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50N</a:t>
            </a:r>
          </a:p>
        </p:txBody>
      </p:sp>
      <p:sp>
        <p:nvSpPr>
          <p:cNvPr id="104553" name="Text Box 105"/>
          <p:cNvSpPr txBox="1">
            <a:spLocks noChangeArrowheads="1"/>
          </p:cNvSpPr>
          <p:nvPr/>
        </p:nvSpPr>
        <p:spPr bwMode="auto">
          <a:xfrm>
            <a:off x="3957638" y="3021013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50N</a:t>
            </a:r>
          </a:p>
        </p:txBody>
      </p:sp>
      <p:sp>
        <p:nvSpPr>
          <p:cNvPr id="104555" name="Text Box 107"/>
          <p:cNvSpPr txBox="1">
            <a:spLocks noChangeArrowheads="1"/>
          </p:cNvSpPr>
          <p:nvPr/>
        </p:nvSpPr>
        <p:spPr bwMode="auto">
          <a:xfrm>
            <a:off x="5340350" y="2795588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9900FF"/>
                </a:solidFill>
              </a:rPr>
              <a:t>200N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0" dur="2000" fill="hold"/>
                                        <p:tgtEl>
                                          <p:spTgt spid="1044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73" grpId="0" animBg="1"/>
      <p:bldP spid="104474" grpId="0"/>
      <p:bldP spid="104475" grpId="0"/>
      <p:bldP spid="104475" grpId="1"/>
      <p:bldP spid="104477" grpId="0"/>
      <p:bldP spid="104492" grpId="0"/>
      <p:bldP spid="104493" grpId="0"/>
      <p:bldP spid="104494" grpId="0"/>
      <p:bldP spid="104496" grpId="0"/>
      <p:bldP spid="104497" grpId="0"/>
      <p:bldP spid="104497" grpId="1"/>
      <p:bldP spid="104498" grpId="0"/>
      <p:bldP spid="104537" grpId="0" animBg="1"/>
      <p:bldP spid="104538" grpId="0"/>
      <p:bldP spid="104491" grpId="0" animBg="1"/>
      <p:bldP spid="104542" grpId="0" animBg="1"/>
      <p:bldP spid="104543" grpId="0"/>
      <p:bldP spid="104544" grpId="0" animBg="1"/>
      <p:bldP spid="104544" grpId="1" animBg="1"/>
      <p:bldP spid="104545" grpId="0"/>
      <p:bldP spid="104545" grpId="1"/>
      <p:bldP spid="104546" grpId="0" animBg="1"/>
      <p:bldP spid="104546" grpId="1" animBg="1"/>
      <p:bldP spid="104547" grpId="0" animBg="1"/>
      <p:bldP spid="104547" grpId="1" animBg="1"/>
      <p:bldP spid="104548" grpId="0" animBg="1"/>
      <p:bldP spid="104548" grpId="1" animBg="1"/>
      <p:bldP spid="104549" grpId="0" animBg="1"/>
      <p:bldP spid="104549" grpId="1" animBg="1"/>
      <p:bldP spid="104550" grpId="0"/>
      <p:bldP spid="104550" grpId="1"/>
      <p:bldP spid="104551" grpId="0"/>
      <p:bldP spid="104551" grpId="1"/>
      <p:bldP spid="104552" grpId="0"/>
      <p:bldP spid="104552" grpId="1"/>
      <p:bldP spid="104553" grpId="0"/>
      <p:bldP spid="104553" grpId="1"/>
      <p:bldP spid="104555" grpId="0"/>
      <p:bldP spid="104555" grpId="1"/>
      <p:bldP spid="104555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5"/>
          <p:cNvSpPr>
            <a:spLocks noChangeArrowheads="1"/>
          </p:cNvSpPr>
          <p:nvPr/>
        </p:nvSpPr>
        <p:spPr bwMode="auto">
          <a:xfrm>
            <a:off x="3168650" y="2166938"/>
            <a:ext cx="3063875" cy="560387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chemeClr val="accent2"/>
                </a:solidFill>
              </a:rPr>
              <a:t>          = </a:t>
            </a:r>
            <a:r>
              <a:rPr lang="en-GB" sz="2800">
                <a:solidFill>
                  <a:srgbClr val="9900FF"/>
                </a:solidFill>
              </a:rPr>
              <a:t>    </a:t>
            </a:r>
            <a:r>
              <a:rPr lang="en-GB" sz="280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2291" name="Rectangle 61"/>
          <p:cNvSpPr>
            <a:spLocks noChangeArrowheads="1"/>
          </p:cNvSpPr>
          <p:nvPr/>
        </p:nvSpPr>
        <p:spPr bwMode="auto">
          <a:xfrm>
            <a:off x="387350" y="1289050"/>
            <a:ext cx="7747000" cy="65405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chemeClr val="accent2"/>
                </a:solidFill>
              </a:rPr>
              <a:t>                  = </a:t>
            </a:r>
            <a:r>
              <a:rPr lang="en-GB" sz="2800">
                <a:solidFill>
                  <a:srgbClr val="9900FF"/>
                </a:solidFill>
              </a:rPr>
              <a:t>                                     </a:t>
            </a:r>
            <a:r>
              <a:rPr lang="en-GB" sz="2800">
                <a:solidFill>
                  <a:schemeClr val="accent2"/>
                </a:solidFill>
              </a:rPr>
              <a:t>x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570038" y="3213100"/>
            <a:ext cx="4311650" cy="3152775"/>
            <a:chOff x="1166" y="1618"/>
            <a:chExt cx="3241" cy="2240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971" y="2223"/>
              <a:ext cx="437" cy="867"/>
              <a:chOff x="3043" y="2526"/>
              <a:chExt cx="526" cy="1064"/>
            </a:xfrm>
          </p:grpSpPr>
          <p:sp>
            <p:nvSpPr>
              <p:cNvPr id="12356" name="Freeform 8"/>
              <p:cNvSpPr>
                <a:spLocks/>
              </p:cNvSpPr>
              <p:nvPr/>
            </p:nvSpPr>
            <p:spPr bwMode="auto">
              <a:xfrm>
                <a:off x="3045" y="3218"/>
                <a:ext cx="524" cy="248"/>
              </a:xfrm>
              <a:custGeom>
                <a:avLst/>
                <a:gdLst>
                  <a:gd name="T0" fmla="*/ 4 w 589"/>
                  <a:gd name="T1" fmla="*/ 9 h 278"/>
                  <a:gd name="T2" fmla="*/ 13 w 589"/>
                  <a:gd name="T3" fmla="*/ 119 h 278"/>
                  <a:gd name="T4" fmla="*/ 81 w 589"/>
                  <a:gd name="T5" fmla="*/ 195 h 278"/>
                  <a:gd name="T6" fmla="*/ 191 w 589"/>
                  <a:gd name="T7" fmla="*/ 263 h 278"/>
                  <a:gd name="T8" fmla="*/ 369 w 589"/>
                  <a:gd name="T9" fmla="*/ 271 h 278"/>
                  <a:gd name="T10" fmla="*/ 453 w 589"/>
                  <a:gd name="T11" fmla="*/ 221 h 278"/>
                  <a:gd name="T12" fmla="*/ 521 w 589"/>
                  <a:gd name="T13" fmla="*/ 153 h 278"/>
                  <a:gd name="T14" fmla="*/ 555 w 589"/>
                  <a:gd name="T15" fmla="*/ 102 h 278"/>
                  <a:gd name="T16" fmla="*/ 589 w 589"/>
                  <a:gd name="T17" fmla="*/ 0 h 2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9"/>
                  <a:gd name="T28" fmla="*/ 0 h 278"/>
                  <a:gd name="T29" fmla="*/ 589 w 589"/>
                  <a:gd name="T30" fmla="*/ 278 h 2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9" h="278">
                    <a:moveTo>
                      <a:pt x="4" y="9"/>
                    </a:moveTo>
                    <a:cubicBezTo>
                      <a:pt x="2" y="48"/>
                      <a:pt x="0" y="88"/>
                      <a:pt x="13" y="119"/>
                    </a:cubicBezTo>
                    <a:cubicBezTo>
                      <a:pt x="26" y="150"/>
                      <a:pt x="51" y="171"/>
                      <a:pt x="81" y="195"/>
                    </a:cubicBezTo>
                    <a:cubicBezTo>
                      <a:pt x="111" y="219"/>
                      <a:pt x="143" y="250"/>
                      <a:pt x="191" y="263"/>
                    </a:cubicBezTo>
                    <a:cubicBezTo>
                      <a:pt x="239" y="276"/>
                      <a:pt x="325" y="278"/>
                      <a:pt x="369" y="271"/>
                    </a:cubicBezTo>
                    <a:cubicBezTo>
                      <a:pt x="413" y="264"/>
                      <a:pt x="428" y="241"/>
                      <a:pt x="453" y="221"/>
                    </a:cubicBezTo>
                    <a:cubicBezTo>
                      <a:pt x="478" y="201"/>
                      <a:pt x="504" y="173"/>
                      <a:pt x="521" y="153"/>
                    </a:cubicBezTo>
                    <a:cubicBezTo>
                      <a:pt x="538" y="133"/>
                      <a:pt x="544" y="127"/>
                      <a:pt x="555" y="102"/>
                    </a:cubicBezTo>
                    <a:cubicBezTo>
                      <a:pt x="566" y="77"/>
                      <a:pt x="583" y="17"/>
                      <a:pt x="589" y="0"/>
                    </a:cubicBezTo>
                  </a:path>
                </a:pathLst>
              </a:cu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3043" y="2526"/>
                <a:ext cx="518" cy="1064"/>
                <a:chOff x="3043" y="2526"/>
                <a:chExt cx="518" cy="1064"/>
              </a:xfrm>
            </p:grpSpPr>
            <p:sp>
              <p:nvSpPr>
                <p:cNvPr id="1235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3043" y="2526"/>
                  <a:ext cx="15" cy="75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9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3560" y="2554"/>
                  <a:ext cx="1" cy="69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" name="Group 12"/>
                <p:cNvGrpSpPr>
                  <a:grpSpLocks/>
                </p:cNvGrpSpPr>
                <p:nvPr/>
              </p:nvGrpSpPr>
              <p:grpSpPr bwMode="auto">
                <a:xfrm rot="10800000">
                  <a:off x="3050" y="2992"/>
                  <a:ext cx="482" cy="598"/>
                  <a:chOff x="3372" y="1686"/>
                  <a:chExt cx="576" cy="754"/>
                </a:xfrm>
              </p:grpSpPr>
              <p:sp>
                <p:nvSpPr>
                  <p:cNvPr id="12361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3372" y="1864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62" name="AutoShape 14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482" y="1686"/>
                    <a:ext cx="364" cy="52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63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3576" y="2068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pic>
          <p:nvPicPr>
            <p:cNvPr id="12316" name="Picture 16" descr="Stickman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66" y="2452"/>
              <a:ext cx="605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693" y="1618"/>
              <a:ext cx="2714" cy="917"/>
              <a:chOff x="1504" y="1783"/>
              <a:chExt cx="3268" cy="1125"/>
            </a:xfrm>
          </p:grpSpPr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1916" y="1783"/>
                <a:ext cx="2856" cy="703"/>
                <a:chOff x="1916" y="1783"/>
                <a:chExt cx="2856" cy="703"/>
              </a:xfrm>
            </p:grpSpPr>
            <p:sp>
              <p:nvSpPr>
                <p:cNvPr id="12351" name="AutoShape 19"/>
                <p:cNvSpPr>
                  <a:spLocks noChangeArrowheads="1"/>
                </p:cNvSpPr>
                <p:nvPr/>
              </p:nvSpPr>
              <p:spPr bwMode="auto">
                <a:xfrm rot="10800000">
                  <a:off x="2622" y="1790"/>
                  <a:ext cx="333" cy="46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969696"/>
                </a:solidFill>
                <a:ln w="38100">
                  <a:solidFill>
                    <a:srgbClr val="6666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9" name="Group 20"/>
                <p:cNvGrpSpPr>
                  <a:grpSpLocks/>
                </p:cNvGrpSpPr>
                <p:nvPr/>
              </p:nvGrpSpPr>
              <p:grpSpPr bwMode="auto">
                <a:xfrm>
                  <a:off x="2521" y="1971"/>
                  <a:ext cx="528" cy="515"/>
                  <a:chOff x="2609" y="1499"/>
                  <a:chExt cx="576" cy="576"/>
                </a:xfrm>
              </p:grpSpPr>
              <p:sp>
                <p:nvSpPr>
                  <p:cNvPr id="12354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2609" y="1499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55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2813" y="1703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53" name="Line 23"/>
                <p:cNvSpPr>
                  <a:spLocks noChangeShapeType="1"/>
                </p:cNvSpPr>
                <p:nvPr/>
              </p:nvSpPr>
              <p:spPr bwMode="auto">
                <a:xfrm>
                  <a:off x="1916" y="1783"/>
                  <a:ext cx="2856" cy="1"/>
                </a:xfrm>
                <a:prstGeom prst="line">
                  <a:avLst/>
                </a:prstGeom>
                <a:noFill/>
                <a:ln w="38100">
                  <a:solidFill>
                    <a:srgbClr val="6666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24"/>
              <p:cNvGrpSpPr>
                <a:grpSpLocks/>
              </p:cNvGrpSpPr>
              <p:nvPr/>
            </p:nvGrpSpPr>
            <p:grpSpPr bwMode="auto">
              <a:xfrm>
                <a:off x="1504" y="1951"/>
                <a:ext cx="1562" cy="957"/>
                <a:chOff x="1499" y="1476"/>
                <a:chExt cx="1705" cy="1072"/>
              </a:xfrm>
            </p:grpSpPr>
            <p:sp>
              <p:nvSpPr>
                <p:cNvPr id="12347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499" y="1524"/>
                  <a:ext cx="1236" cy="1024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26"/>
                <p:cNvGrpSpPr>
                  <a:grpSpLocks/>
                </p:cNvGrpSpPr>
                <p:nvPr/>
              </p:nvGrpSpPr>
              <p:grpSpPr bwMode="auto">
                <a:xfrm>
                  <a:off x="2710" y="1476"/>
                  <a:ext cx="494" cy="667"/>
                  <a:chOff x="2710" y="1476"/>
                  <a:chExt cx="494" cy="667"/>
                </a:xfrm>
              </p:grpSpPr>
              <p:sp>
                <p:nvSpPr>
                  <p:cNvPr id="12349" name="Freeform 27"/>
                  <p:cNvSpPr>
                    <a:spLocks/>
                  </p:cNvSpPr>
                  <p:nvPr/>
                </p:nvSpPr>
                <p:spPr bwMode="auto">
                  <a:xfrm>
                    <a:off x="2710" y="1476"/>
                    <a:ext cx="494" cy="295"/>
                  </a:xfrm>
                  <a:custGeom>
                    <a:avLst/>
                    <a:gdLst>
                      <a:gd name="T0" fmla="*/ 0 w 494"/>
                      <a:gd name="T1" fmla="*/ 66 h 295"/>
                      <a:gd name="T2" fmla="*/ 144 w 494"/>
                      <a:gd name="T3" fmla="*/ 7 h 295"/>
                      <a:gd name="T4" fmla="*/ 296 w 494"/>
                      <a:gd name="T5" fmla="*/ 24 h 295"/>
                      <a:gd name="T6" fmla="*/ 423 w 494"/>
                      <a:gd name="T7" fmla="*/ 92 h 295"/>
                      <a:gd name="T8" fmla="*/ 483 w 494"/>
                      <a:gd name="T9" fmla="*/ 219 h 295"/>
                      <a:gd name="T10" fmla="*/ 491 w 494"/>
                      <a:gd name="T11" fmla="*/ 295 h 29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94"/>
                      <a:gd name="T19" fmla="*/ 0 h 295"/>
                      <a:gd name="T20" fmla="*/ 494 w 494"/>
                      <a:gd name="T21" fmla="*/ 295 h 29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94" h="295">
                        <a:moveTo>
                          <a:pt x="0" y="66"/>
                        </a:moveTo>
                        <a:cubicBezTo>
                          <a:pt x="47" y="40"/>
                          <a:pt x="95" y="14"/>
                          <a:pt x="144" y="7"/>
                        </a:cubicBezTo>
                        <a:cubicBezTo>
                          <a:pt x="193" y="0"/>
                          <a:pt x="250" y="10"/>
                          <a:pt x="296" y="24"/>
                        </a:cubicBezTo>
                        <a:cubicBezTo>
                          <a:pt x="342" y="38"/>
                          <a:pt x="392" y="59"/>
                          <a:pt x="423" y="92"/>
                        </a:cubicBezTo>
                        <a:cubicBezTo>
                          <a:pt x="454" y="125"/>
                          <a:pt x="472" y="185"/>
                          <a:pt x="483" y="219"/>
                        </a:cubicBezTo>
                        <a:cubicBezTo>
                          <a:pt x="494" y="253"/>
                          <a:pt x="490" y="282"/>
                          <a:pt x="491" y="295"/>
                        </a:cubicBezTo>
                      </a:path>
                    </a:pathLst>
                  </a:custGeom>
                  <a:noFill/>
                  <a:ln w="762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50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01" y="1711"/>
                    <a:ext cx="0" cy="432"/>
                  </a:xfrm>
                  <a:prstGeom prst="line">
                    <a:avLst/>
                  </a:prstGeom>
                  <a:noFill/>
                  <a:ln w="762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346" name="Line 29"/>
              <p:cNvSpPr>
                <a:spLocks noChangeShapeType="1"/>
              </p:cNvSpPr>
              <p:nvPr/>
            </p:nvSpPr>
            <p:spPr bwMode="auto">
              <a:xfrm flipH="1" flipV="1">
                <a:off x="4571" y="1792"/>
                <a:ext cx="1" cy="779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30"/>
            <p:cNvGrpSpPr>
              <a:grpSpLocks/>
            </p:cNvGrpSpPr>
            <p:nvPr/>
          </p:nvGrpSpPr>
          <p:grpSpPr bwMode="auto">
            <a:xfrm>
              <a:off x="3817" y="2238"/>
              <a:ext cx="437" cy="867"/>
              <a:chOff x="4051" y="2544"/>
              <a:chExt cx="526" cy="1064"/>
            </a:xfrm>
          </p:grpSpPr>
          <p:sp>
            <p:nvSpPr>
              <p:cNvPr id="12336" name="Freeform 31"/>
              <p:cNvSpPr>
                <a:spLocks/>
              </p:cNvSpPr>
              <p:nvPr/>
            </p:nvSpPr>
            <p:spPr bwMode="auto">
              <a:xfrm>
                <a:off x="4053" y="3236"/>
                <a:ext cx="524" cy="248"/>
              </a:xfrm>
              <a:custGeom>
                <a:avLst/>
                <a:gdLst>
                  <a:gd name="T0" fmla="*/ 4 w 589"/>
                  <a:gd name="T1" fmla="*/ 9 h 278"/>
                  <a:gd name="T2" fmla="*/ 13 w 589"/>
                  <a:gd name="T3" fmla="*/ 119 h 278"/>
                  <a:gd name="T4" fmla="*/ 81 w 589"/>
                  <a:gd name="T5" fmla="*/ 195 h 278"/>
                  <a:gd name="T6" fmla="*/ 191 w 589"/>
                  <a:gd name="T7" fmla="*/ 263 h 278"/>
                  <a:gd name="T8" fmla="*/ 369 w 589"/>
                  <a:gd name="T9" fmla="*/ 271 h 278"/>
                  <a:gd name="T10" fmla="*/ 453 w 589"/>
                  <a:gd name="T11" fmla="*/ 221 h 278"/>
                  <a:gd name="T12" fmla="*/ 521 w 589"/>
                  <a:gd name="T13" fmla="*/ 153 h 278"/>
                  <a:gd name="T14" fmla="*/ 555 w 589"/>
                  <a:gd name="T15" fmla="*/ 102 h 278"/>
                  <a:gd name="T16" fmla="*/ 589 w 589"/>
                  <a:gd name="T17" fmla="*/ 0 h 2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9"/>
                  <a:gd name="T28" fmla="*/ 0 h 278"/>
                  <a:gd name="T29" fmla="*/ 589 w 589"/>
                  <a:gd name="T30" fmla="*/ 278 h 2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9" h="278">
                    <a:moveTo>
                      <a:pt x="4" y="9"/>
                    </a:moveTo>
                    <a:cubicBezTo>
                      <a:pt x="2" y="48"/>
                      <a:pt x="0" y="88"/>
                      <a:pt x="13" y="119"/>
                    </a:cubicBezTo>
                    <a:cubicBezTo>
                      <a:pt x="26" y="150"/>
                      <a:pt x="51" y="171"/>
                      <a:pt x="81" y="195"/>
                    </a:cubicBezTo>
                    <a:cubicBezTo>
                      <a:pt x="111" y="219"/>
                      <a:pt x="143" y="250"/>
                      <a:pt x="191" y="263"/>
                    </a:cubicBezTo>
                    <a:cubicBezTo>
                      <a:pt x="239" y="276"/>
                      <a:pt x="325" y="278"/>
                      <a:pt x="369" y="271"/>
                    </a:cubicBezTo>
                    <a:cubicBezTo>
                      <a:pt x="413" y="264"/>
                      <a:pt x="428" y="241"/>
                      <a:pt x="453" y="221"/>
                    </a:cubicBezTo>
                    <a:cubicBezTo>
                      <a:pt x="478" y="201"/>
                      <a:pt x="504" y="173"/>
                      <a:pt x="521" y="153"/>
                    </a:cubicBezTo>
                    <a:cubicBezTo>
                      <a:pt x="538" y="133"/>
                      <a:pt x="544" y="127"/>
                      <a:pt x="555" y="102"/>
                    </a:cubicBezTo>
                    <a:cubicBezTo>
                      <a:pt x="566" y="77"/>
                      <a:pt x="583" y="17"/>
                      <a:pt x="589" y="0"/>
                    </a:cubicBezTo>
                  </a:path>
                </a:pathLst>
              </a:cu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32"/>
              <p:cNvGrpSpPr>
                <a:grpSpLocks/>
              </p:cNvGrpSpPr>
              <p:nvPr/>
            </p:nvGrpSpPr>
            <p:grpSpPr bwMode="auto">
              <a:xfrm>
                <a:off x="4051" y="2544"/>
                <a:ext cx="518" cy="1064"/>
                <a:chOff x="4051" y="2544"/>
                <a:chExt cx="518" cy="1064"/>
              </a:xfrm>
            </p:grpSpPr>
            <p:sp>
              <p:nvSpPr>
                <p:cNvPr id="1233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051" y="2544"/>
                  <a:ext cx="15" cy="75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9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4568" y="2572"/>
                  <a:ext cx="1" cy="69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" name="Group 35"/>
                <p:cNvGrpSpPr>
                  <a:grpSpLocks/>
                </p:cNvGrpSpPr>
                <p:nvPr/>
              </p:nvGrpSpPr>
              <p:grpSpPr bwMode="auto">
                <a:xfrm rot="10800000">
                  <a:off x="4058" y="3010"/>
                  <a:ext cx="482" cy="598"/>
                  <a:chOff x="3372" y="1686"/>
                  <a:chExt cx="576" cy="754"/>
                </a:xfrm>
              </p:grpSpPr>
              <p:sp>
                <p:nvSpPr>
                  <p:cNvPr id="12341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372" y="1864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42" name="AutoShape 37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482" y="1686"/>
                    <a:ext cx="364" cy="52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43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3576" y="2068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5" name="Group 39"/>
            <p:cNvGrpSpPr>
              <a:grpSpLocks/>
            </p:cNvGrpSpPr>
            <p:nvPr/>
          </p:nvGrpSpPr>
          <p:grpSpPr bwMode="auto">
            <a:xfrm>
              <a:off x="3395" y="1619"/>
              <a:ext cx="436" cy="867"/>
              <a:chOff x="5040" y="2749"/>
              <a:chExt cx="436" cy="867"/>
            </a:xfrm>
          </p:grpSpPr>
          <p:sp>
            <p:nvSpPr>
              <p:cNvPr id="12328" name="Freeform 40"/>
              <p:cNvSpPr>
                <a:spLocks/>
              </p:cNvSpPr>
              <p:nvPr/>
            </p:nvSpPr>
            <p:spPr bwMode="auto">
              <a:xfrm rot="10800000">
                <a:off x="5040" y="2834"/>
                <a:ext cx="435" cy="202"/>
              </a:xfrm>
              <a:custGeom>
                <a:avLst/>
                <a:gdLst>
                  <a:gd name="T0" fmla="*/ 4 w 589"/>
                  <a:gd name="T1" fmla="*/ 9 h 278"/>
                  <a:gd name="T2" fmla="*/ 13 w 589"/>
                  <a:gd name="T3" fmla="*/ 119 h 278"/>
                  <a:gd name="T4" fmla="*/ 81 w 589"/>
                  <a:gd name="T5" fmla="*/ 195 h 278"/>
                  <a:gd name="T6" fmla="*/ 191 w 589"/>
                  <a:gd name="T7" fmla="*/ 263 h 278"/>
                  <a:gd name="T8" fmla="*/ 369 w 589"/>
                  <a:gd name="T9" fmla="*/ 271 h 278"/>
                  <a:gd name="T10" fmla="*/ 453 w 589"/>
                  <a:gd name="T11" fmla="*/ 221 h 278"/>
                  <a:gd name="T12" fmla="*/ 521 w 589"/>
                  <a:gd name="T13" fmla="*/ 153 h 278"/>
                  <a:gd name="T14" fmla="*/ 555 w 589"/>
                  <a:gd name="T15" fmla="*/ 102 h 278"/>
                  <a:gd name="T16" fmla="*/ 589 w 589"/>
                  <a:gd name="T17" fmla="*/ 0 h 2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9"/>
                  <a:gd name="T28" fmla="*/ 0 h 278"/>
                  <a:gd name="T29" fmla="*/ 589 w 589"/>
                  <a:gd name="T30" fmla="*/ 278 h 2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9" h="278">
                    <a:moveTo>
                      <a:pt x="4" y="9"/>
                    </a:moveTo>
                    <a:cubicBezTo>
                      <a:pt x="2" y="48"/>
                      <a:pt x="0" y="88"/>
                      <a:pt x="13" y="119"/>
                    </a:cubicBezTo>
                    <a:cubicBezTo>
                      <a:pt x="26" y="150"/>
                      <a:pt x="51" y="171"/>
                      <a:pt x="81" y="195"/>
                    </a:cubicBezTo>
                    <a:cubicBezTo>
                      <a:pt x="111" y="219"/>
                      <a:pt x="143" y="250"/>
                      <a:pt x="191" y="263"/>
                    </a:cubicBezTo>
                    <a:cubicBezTo>
                      <a:pt x="239" y="276"/>
                      <a:pt x="325" y="278"/>
                      <a:pt x="369" y="271"/>
                    </a:cubicBezTo>
                    <a:cubicBezTo>
                      <a:pt x="413" y="264"/>
                      <a:pt x="428" y="241"/>
                      <a:pt x="453" y="221"/>
                    </a:cubicBezTo>
                    <a:cubicBezTo>
                      <a:pt x="478" y="201"/>
                      <a:pt x="504" y="173"/>
                      <a:pt x="521" y="153"/>
                    </a:cubicBezTo>
                    <a:cubicBezTo>
                      <a:pt x="538" y="133"/>
                      <a:pt x="544" y="127"/>
                      <a:pt x="555" y="102"/>
                    </a:cubicBezTo>
                    <a:cubicBezTo>
                      <a:pt x="566" y="77"/>
                      <a:pt x="583" y="17"/>
                      <a:pt x="589" y="0"/>
                    </a:cubicBezTo>
                  </a:path>
                </a:pathLst>
              </a:cu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 rot="10800000">
                <a:off x="5045" y="2749"/>
                <a:ext cx="431" cy="867"/>
                <a:chOff x="3043" y="2526"/>
                <a:chExt cx="518" cy="1064"/>
              </a:xfrm>
            </p:grpSpPr>
            <p:sp>
              <p:nvSpPr>
                <p:cNvPr id="12330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043" y="2526"/>
                  <a:ext cx="15" cy="75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1" name="Line 43"/>
                <p:cNvSpPr>
                  <a:spLocks noChangeShapeType="1"/>
                </p:cNvSpPr>
                <p:nvPr/>
              </p:nvSpPr>
              <p:spPr bwMode="auto">
                <a:xfrm flipH="1" flipV="1">
                  <a:off x="3560" y="2554"/>
                  <a:ext cx="1" cy="695"/>
                </a:xfrm>
                <a:prstGeom prst="line">
                  <a:avLst/>
                </a:prstGeom>
                <a:noFill/>
                <a:ln w="762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" name="Group 44"/>
                <p:cNvGrpSpPr>
                  <a:grpSpLocks/>
                </p:cNvGrpSpPr>
                <p:nvPr/>
              </p:nvGrpSpPr>
              <p:grpSpPr bwMode="auto">
                <a:xfrm rot="10800000">
                  <a:off x="3050" y="2992"/>
                  <a:ext cx="482" cy="598"/>
                  <a:chOff x="3372" y="1686"/>
                  <a:chExt cx="576" cy="754"/>
                </a:xfrm>
              </p:grpSpPr>
              <p:sp>
                <p:nvSpPr>
                  <p:cNvPr id="12333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372" y="1864"/>
                    <a:ext cx="576" cy="57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28575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34" name="AutoShape 46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482" y="1686"/>
                    <a:ext cx="364" cy="52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35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576" y="2068"/>
                    <a:ext cx="186" cy="187"/>
                  </a:xfrm>
                  <a:prstGeom prst="ellipse">
                    <a:avLst/>
                  </a:prstGeom>
                  <a:solidFill>
                    <a:srgbClr val="969696"/>
                  </a:solidFill>
                  <a:ln w="38100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8" name="Group 48"/>
            <p:cNvGrpSpPr>
              <a:grpSpLocks/>
            </p:cNvGrpSpPr>
            <p:nvPr/>
          </p:nvGrpSpPr>
          <p:grpSpPr bwMode="auto">
            <a:xfrm>
              <a:off x="3149" y="3088"/>
              <a:ext cx="873" cy="770"/>
              <a:chOff x="2854" y="3253"/>
              <a:chExt cx="873" cy="770"/>
            </a:xfrm>
          </p:grpSpPr>
          <p:grpSp>
            <p:nvGrpSpPr>
              <p:cNvPr id="19" name="Group 49"/>
              <p:cNvGrpSpPr>
                <a:grpSpLocks/>
              </p:cNvGrpSpPr>
              <p:nvPr/>
            </p:nvGrpSpPr>
            <p:grpSpPr bwMode="auto">
              <a:xfrm>
                <a:off x="3089" y="3675"/>
                <a:ext cx="419" cy="348"/>
                <a:chOff x="4108" y="2778"/>
                <a:chExt cx="458" cy="390"/>
              </a:xfrm>
            </p:grpSpPr>
            <p:sp>
              <p:nvSpPr>
                <p:cNvPr id="12326" name="AutoShape 50"/>
                <p:cNvSpPr>
                  <a:spLocks noChangeArrowheads="1"/>
                </p:cNvSpPr>
                <p:nvPr/>
              </p:nvSpPr>
              <p:spPr bwMode="auto">
                <a:xfrm>
                  <a:off x="4108" y="2778"/>
                  <a:ext cx="458" cy="390"/>
                </a:xfrm>
                <a:custGeom>
                  <a:avLst/>
                  <a:gdLst>
                    <a:gd name="T0" fmla="*/ 401 w 21600"/>
                    <a:gd name="T1" fmla="*/ 195 h 21600"/>
                    <a:gd name="T2" fmla="*/ 229 w 21600"/>
                    <a:gd name="T3" fmla="*/ 390 h 21600"/>
                    <a:gd name="T4" fmla="*/ 57 w 21600"/>
                    <a:gd name="T5" fmla="*/ 195 h 21600"/>
                    <a:gd name="T6" fmla="*/ 229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0 w 21600"/>
                    <a:gd name="T13" fmla="*/ 4486 h 21600"/>
                    <a:gd name="T14" fmla="*/ 17120 w 21600"/>
                    <a:gd name="T15" fmla="*/ 1711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27" name="AutoShape 51"/>
                <p:cNvSpPr>
                  <a:spLocks noChangeArrowheads="1"/>
                </p:cNvSpPr>
                <p:nvPr/>
              </p:nvSpPr>
              <p:spPr bwMode="auto">
                <a:xfrm>
                  <a:off x="4133" y="2863"/>
                  <a:ext cx="407" cy="305"/>
                </a:xfrm>
                <a:custGeom>
                  <a:avLst/>
                  <a:gdLst>
                    <a:gd name="T0" fmla="*/ 356 w 21600"/>
                    <a:gd name="T1" fmla="*/ 153 h 21600"/>
                    <a:gd name="T2" fmla="*/ 204 w 21600"/>
                    <a:gd name="T3" fmla="*/ 305 h 21600"/>
                    <a:gd name="T4" fmla="*/ 51 w 21600"/>
                    <a:gd name="T5" fmla="*/ 153 h 21600"/>
                    <a:gd name="T6" fmla="*/ 20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11 w 21600"/>
                    <a:gd name="T13" fmla="*/ 4532 h 21600"/>
                    <a:gd name="T14" fmla="*/ 17089 w 21600"/>
                    <a:gd name="T15" fmla="*/ 1706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22" name="Line 52"/>
              <p:cNvSpPr>
                <a:spLocks noChangeShapeType="1"/>
              </p:cNvSpPr>
              <p:nvPr/>
            </p:nvSpPr>
            <p:spPr bwMode="auto">
              <a:xfrm>
                <a:off x="3719" y="3253"/>
                <a:ext cx="0" cy="295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3" name="Line 53"/>
              <p:cNvSpPr>
                <a:spLocks noChangeShapeType="1"/>
              </p:cNvSpPr>
              <p:nvPr/>
            </p:nvSpPr>
            <p:spPr bwMode="auto">
              <a:xfrm flipH="1">
                <a:off x="2867" y="3253"/>
                <a:ext cx="15" cy="287"/>
              </a:xfrm>
              <a:prstGeom prst="line">
                <a:avLst/>
              </a:prstGeom>
              <a:noFill/>
              <a:ln w="76200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4" name="Line 54"/>
              <p:cNvSpPr>
                <a:spLocks noChangeShapeType="1"/>
              </p:cNvSpPr>
              <p:nvPr/>
            </p:nvSpPr>
            <p:spPr bwMode="auto">
              <a:xfrm>
                <a:off x="2854" y="3532"/>
                <a:ext cx="873" cy="0"/>
              </a:xfrm>
              <a:prstGeom prst="line">
                <a:avLst/>
              </a:prstGeom>
              <a:noFill/>
              <a:ln w="38100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5" name="Freeform 55"/>
              <p:cNvSpPr>
                <a:spLocks/>
              </p:cNvSpPr>
              <p:nvPr/>
            </p:nvSpPr>
            <p:spPr bwMode="auto">
              <a:xfrm>
                <a:off x="3151" y="3492"/>
                <a:ext cx="288" cy="184"/>
              </a:xfrm>
              <a:custGeom>
                <a:avLst/>
                <a:gdLst>
                  <a:gd name="T0" fmla="*/ 0 w 288"/>
                  <a:gd name="T1" fmla="*/ 184 h 184"/>
                  <a:gd name="T2" fmla="*/ 17 w 288"/>
                  <a:gd name="T3" fmla="*/ 100 h 184"/>
                  <a:gd name="T4" fmla="*/ 85 w 288"/>
                  <a:gd name="T5" fmla="*/ 23 h 184"/>
                  <a:gd name="T6" fmla="*/ 144 w 288"/>
                  <a:gd name="T7" fmla="*/ 6 h 184"/>
                  <a:gd name="T8" fmla="*/ 229 w 288"/>
                  <a:gd name="T9" fmla="*/ 57 h 184"/>
                  <a:gd name="T10" fmla="*/ 263 w 288"/>
                  <a:gd name="T11" fmla="*/ 116 h 184"/>
                  <a:gd name="T12" fmla="*/ 288 w 288"/>
                  <a:gd name="T13" fmla="*/ 184 h 1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184"/>
                  <a:gd name="T23" fmla="*/ 288 w 288"/>
                  <a:gd name="T24" fmla="*/ 184 h 18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184">
                    <a:moveTo>
                      <a:pt x="0" y="184"/>
                    </a:moveTo>
                    <a:cubicBezTo>
                      <a:pt x="1" y="155"/>
                      <a:pt x="3" y="127"/>
                      <a:pt x="17" y="100"/>
                    </a:cubicBezTo>
                    <a:cubicBezTo>
                      <a:pt x="31" y="73"/>
                      <a:pt x="64" y="39"/>
                      <a:pt x="85" y="23"/>
                    </a:cubicBezTo>
                    <a:cubicBezTo>
                      <a:pt x="106" y="7"/>
                      <a:pt x="120" y="0"/>
                      <a:pt x="144" y="6"/>
                    </a:cubicBezTo>
                    <a:cubicBezTo>
                      <a:pt x="168" y="12"/>
                      <a:pt x="209" y="39"/>
                      <a:pt x="229" y="57"/>
                    </a:cubicBezTo>
                    <a:cubicBezTo>
                      <a:pt x="249" y="75"/>
                      <a:pt x="253" y="95"/>
                      <a:pt x="263" y="116"/>
                    </a:cubicBezTo>
                    <a:cubicBezTo>
                      <a:pt x="273" y="137"/>
                      <a:pt x="284" y="173"/>
                      <a:pt x="288" y="18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294" name="Rectangle 5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hlink"/>
                </a:solidFill>
              </a:rPr>
              <a:t>Shortcut!</a:t>
            </a:r>
          </a:p>
        </p:txBody>
      </p:sp>
      <p:grpSp>
        <p:nvGrpSpPr>
          <p:cNvPr id="20" name="Group 57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2312" name="Rectangle 58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Rectangle 59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Rectangle 60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654" name="Rectangle 62"/>
          <p:cNvSpPr>
            <a:spLocks noChangeArrowheads="1"/>
          </p:cNvSpPr>
          <p:nvPr/>
        </p:nvSpPr>
        <p:spPr bwMode="auto">
          <a:xfrm>
            <a:off x="6515100" y="1347788"/>
            <a:ext cx="1658938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FF"/>
                </a:solidFill>
              </a:rPr>
              <a:t>Force In</a:t>
            </a:r>
          </a:p>
        </p:txBody>
      </p:sp>
      <p:sp>
        <p:nvSpPr>
          <p:cNvPr id="110655" name="Rectangle 63"/>
          <p:cNvSpPr>
            <a:spLocks noChangeArrowheads="1"/>
          </p:cNvSpPr>
          <p:nvPr/>
        </p:nvSpPr>
        <p:spPr bwMode="auto">
          <a:xfrm>
            <a:off x="523875" y="1349375"/>
            <a:ext cx="4002088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00"/>
                </a:solidFill>
              </a:rPr>
              <a:t>Force Out</a:t>
            </a:r>
          </a:p>
        </p:txBody>
      </p:sp>
      <p:sp>
        <p:nvSpPr>
          <p:cNvPr id="110656" name="Rectangle 64"/>
          <p:cNvSpPr>
            <a:spLocks noChangeArrowheads="1"/>
          </p:cNvSpPr>
          <p:nvPr/>
        </p:nvSpPr>
        <p:spPr bwMode="auto">
          <a:xfrm>
            <a:off x="2514600" y="1447800"/>
            <a:ext cx="3859213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9900FF"/>
                </a:solidFill>
              </a:rPr>
              <a:t>Mechanical Advantage </a:t>
            </a:r>
            <a:endParaRPr lang="en-GB" sz="2800">
              <a:solidFill>
                <a:schemeClr val="accent2"/>
              </a:solidFill>
            </a:endParaRPr>
          </a:p>
        </p:txBody>
      </p:sp>
      <p:sp>
        <p:nvSpPr>
          <p:cNvPr id="110657" name="Line 65"/>
          <p:cNvSpPr>
            <a:spLocks noChangeShapeType="1"/>
          </p:cNvSpPr>
          <p:nvPr/>
        </p:nvSpPr>
        <p:spPr bwMode="auto">
          <a:xfrm flipH="1">
            <a:off x="1808163" y="4513263"/>
            <a:ext cx="434975" cy="38735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58" name="Text Box 66"/>
          <p:cNvSpPr txBox="1">
            <a:spLocks noChangeArrowheads="1"/>
          </p:cNvSpPr>
          <p:nvPr/>
        </p:nvSpPr>
        <p:spPr bwMode="auto">
          <a:xfrm>
            <a:off x="3803650" y="5948363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200N</a:t>
            </a:r>
          </a:p>
        </p:txBody>
      </p:sp>
      <p:sp>
        <p:nvSpPr>
          <p:cNvPr id="110659" name="Text Box 67"/>
          <p:cNvSpPr txBox="1">
            <a:spLocks noChangeArrowheads="1"/>
          </p:cNvSpPr>
          <p:nvPr/>
        </p:nvSpPr>
        <p:spPr bwMode="auto">
          <a:xfrm>
            <a:off x="2165350" y="4637088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FF"/>
                </a:solidFill>
              </a:rPr>
              <a:t>50N</a:t>
            </a:r>
          </a:p>
        </p:txBody>
      </p:sp>
      <p:sp>
        <p:nvSpPr>
          <p:cNvPr id="110660" name="Text Box 68"/>
          <p:cNvSpPr txBox="1">
            <a:spLocks noChangeArrowheads="1"/>
          </p:cNvSpPr>
          <p:nvPr/>
        </p:nvSpPr>
        <p:spPr bwMode="auto">
          <a:xfrm>
            <a:off x="681038" y="3660775"/>
            <a:ext cx="1762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FF00FF"/>
                </a:solidFill>
              </a:rPr>
              <a:t>Force In</a:t>
            </a:r>
            <a:r>
              <a:rPr lang="en-GB" b="1">
                <a:solidFill>
                  <a:schemeClr val="accent2"/>
                </a:solidFill>
              </a:rPr>
              <a:t> – pull on rope</a:t>
            </a:r>
            <a:endParaRPr lang="en-GB" b="1" u="sng">
              <a:solidFill>
                <a:schemeClr val="accent2"/>
              </a:solidFill>
            </a:endParaRPr>
          </a:p>
        </p:txBody>
      </p:sp>
      <p:sp>
        <p:nvSpPr>
          <p:cNvPr id="110661" name="Line 69"/>
          <p:cNvSpPr>
            <a:spLocks noChangeShapeType="1"/>
          </p:cNvSpPr>
          <p:nvPr/>
        </p:nvSpPr>
        <p:spPr bwMode="auto">
          <a:xfrm flipH="1">
            <a:off x="4792663" y="6142038"/>
            <a:ext cx="0" cy="4333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62" name="Text Box 70"/>
          <p:cNvSpPr txBox="1">
            <a:spLocks noChangeArrowheads="1"/>
          </p:cNvSpPr>
          <p:nvPr/>
        </p:nvSpPr>
        <p:spPr bwMode="auto">
          <a:xfrm>
            <a:off x="5351463" y="5665788"/>
            <a:ext cx="1758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FF0000"/>
                </a:solidFill>
              </a:rPr>
              <a:t>Force Out</a:t>
            </a:r>
            <a:r>
              <a:rPr lang="en-GB" b="1">
                <a:solidFill>
                  <a:srgbClr val="9900FF"/>
                </a:solidFill>
              </a:rPr>
              <a:t> </a:t>
            </a:r>
            <a:r>
              <a:rPr lang="en-GB" b="1">
                <a:solidFill>
                  <a:schemeClr val="accent2"/>
                </a:solidFill>
              </a:rPr>
              <a:t>– force to lift bucket</a:t>
            </a:r>
          </a:p>
        </p:txBody>
      </p:sp>
      <p:sp>
        <p:nvSpPr>
          <p:cNvPr id="12305" name="Line 71"/>
          <p:cNvSpPr>
            <a:spLocks noChangeShapeType="1"/>
          </p:cNvSpPr>
          <p:nvPr/>
        </p:nvSpPr>
        <p:spPr bwMode="auto">
          <a:xfrm flipH="1">
            <a:off x="6118225" y="4865688"/>
            <a:ext cx="781050" cy="0"/>
          </a:xfrm>
          <a:prstGeom prst="line">
            <a:avLst/>
          </a:prstGeom>
          <a:noFill/>
          <a:ln w="76200">
            <a:solidFill>
              <a:srgbClr val="99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Line 72"/>
          <p:cNvSpPr>
            <a:spLocks noChangeShapeType="1"/>
          </p:cNvSpPr>
          <p:nvPr/>
        </p:nvSpPr>
        <p:spPr bwMode="auto">
          <a:xfrm flipH="1">
            <a:off x="6078538" y="3589338"/>
            <a:ext cx="78105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7" name="Text Box 73"/>
          <p:cNvSpPr txBox="1">
            <a:spLocks noChangeArrowheads="1"/>
          </p:cNvSpPr>
          <p:nvPr/>
        </p:nvSpPr>
        <p:spPr bwMode="auto">
          <a:xfrm>
            <a:off x="6954838" y="3287713"/>
            <a:ext cx="1006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Static Pulleys</a:t>
            </a:r>
          </a:p>
        </p:txBody>
      </p:sp>
      <p:sp>
        <p:nvSpPr>
          <p:cNvPr id="110666" name="Text Box 74"/>
          <p:cNvSpPr txBox="1">
            <a:spLocks noChangeArrowheads="1"/>
          </p:cNvSpPr>
          <p:nvPr/>
        </p:nvSpPr>
        <p:spPr bwMode="auto">
          <a:xfrm>
            <a:off x="6981825" y="4552950"/>
            <a:ext cx="1328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9900FF"/>
                </a:solidFill>
              </a:rPr>
              <a:t>2 Movable Pulleys</a:t>
            </a:r>
          </a:p>
        </p:txBody>
      </p:sp>
      <p:sp>
        <p:nvSpPr>
          <p:cNvPr id="110668" name="Rectangle 76"/>
          <p:cNvSpPr>
            <a:spLocks noChangeArrowheads="1"/>
          </p:cNvSpPr>
          <p:nvPr/>
        </p:nvSpPr>
        <p:spPr bwMode="auto">
          <a:xfrm>
            <a:off x="5278438" y="2200275"/>
            <a:ext cx="1633537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FF"/>
                </a:solidFill>
              </a:rPr>
              <a:t>50N</a:t>
            </a:r>
          </a:p>
        </p:txBody>
      </p:sp>
      <p:sp>
        <p:nvSpPr>
          <p:cNvPr id="110669" name="Rectangle 77"/>
          <p:cNvSpPr>
            <a:spLocks noChangeArrowheads="1"/>
          </p:cNvSpPr>
          <p:nvPr/>
        </p:nvSpPr>
        <p:spPr bwMode="auto">
          <a:xfrm>
            <a:off x="3267075" y="2198688"/>
            <a:ext cx="1057275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FF0000"/>
                </a:solidFill>
              </a:rPr>
              <a:t>200N </a:t>
            </a:r>
          </a:p>
        </p:txBody>
      </p:sp>
      <p:sp>
        <p:nvSpPr>
          <p:cNvPr id="110670" name="Rectangle 78"/>
          <p:cNvSpPr>
            <a:spLocks noChangeArrowheads="1"/>
          </p:cNvSpPr>
          <p:nvPr/>
        </p:nvSpPr>
        <p:spPr bwMode="auto">
          <a:xfrm>
            <a:off x="4560888" y="2205038"/>
            <a:ext cx="862012" cy="600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800">
                <a:solidFill>
                  <a:srgbClr val="9900FF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6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6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6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54" grpId="0"/>
      <p:bldP spid="110655" grpId="0"/>
      <p:bldP spid="110656" grpId="0"/>
      <p:bldP spid="110657" grpId="0" animBg="1"/>
      <p:bldP spid="110658" grpId="0"/>
      <p:bldP spid="110659" grpId="0"/>
      <p:bldP spid="110660" grpId="0"/>
      <p:bldP spid="110661" grpId="0" animBg="1"/>
      <p:bldP spid="110666" grpId="0"/>
      <p:bldP spid="110668" grpId="0"/>
      <p:bldP spid="110668" grpId="1"/>
      <p:bldP spid="110669" grpId="0"/>
      <p:bldP spid="110669" grpId="1"/>
      <p:bldP spid="110670" grpId="0"/>
      <p:bldP spid="110670" grpId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15</TotalTime>
  <Words>644</Words>
  <Application>Microsoft Office PowerPoint</Application>
  <PresentationFormat>On-screen Show (4:3)</PresentationFormat>
  <Paragraphs>166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OER Ppt</vt:lpstr>
      <vt:lpstr>Pulleys</vt:lpstr>
      <vt:lpstr>How do pulleys work?</vt:lpstr>
      <vt:lpstr>How do pulleys work?</vt:lpstr>
      <vt:lpstr>How do pulleys work?</vt:lpstr>
      <vt:lpstr>Mechanical Advantage</vt:lpstr>
      <vt:lpstr>Mechanical Advantage</vt:lpstr>
      <vt:lpstr>Shortcut!</vt:lpstr>
      <vt:lpstr>Mechanical Advantage</vt:lpstr>
      <vt:lpstr>Shortcut!</vt:lpstr>
      <vt:lpstr>एक खेळ खेळूया!</vt:lpstr>
      <vt:lpstr>Business Game!</vt:lpstr>
      <vt:lpstr>Business Game!</vt:lpstr>
      <vt:lpstr>नियम</vt:lpstr>
      <vt:lpstr>Prompts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9</cp:revision>
  <dcterms:created xsi:type="dcterms:W3CDTF">2014-01-14T17:55:13Z</dcterms:created>
  <dcterms:modified xsi:type="dcterms:W3CDTF">2014-02-05T04:25:52Z</dcterms:modified>
</cp:coreProperties>
</file>