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56" r:id="rId2"/>
    <p:sldId id="283" r:id="rId3"/>
    <p:sldId id="284" r:id="rId4"/>
    <p:sldId id="285" r:id="rId5"/>
    <p:sldId id="286" r:id="rId6"/>
    <p:sldId id="28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9" autoAdjust="0"/>
    <p:restoredTop sz="94615" autoAdjust="0"/>
  </p:normalViewPr>
  <p:slideViewPr>
    <p:cSldViewPr>
      <p:cViewPr varScale="1">
        <p:scale>
          <a:sx n="75" d="100"/>
          <a:sy n="75" d="100"/>
        </p:scale>
        <p:origin x="-4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16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4F404-3065-4613-8419-07020716A7BB}" type="datetimeFigureOut">
              <a:rPr lang="en-GB" smtClean="0"/>
              <a:pPr/>
              <a:t>26/08/2012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6EEE75-DBEF-4E30-AC3F-D70D5E9A55E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iofilm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n.wikipedia.org/wiki/Algal_blooms" TargetMode="External"/><Relationship Id="rId5" Type="http://schemas.openxmlformats.org/officeDocument/2006/relationships/hyperlink" Target="http://en.wikipedia.org/wiki/Nitrogen" TargetMode="External"/><Relationship Id="rId4" Type="http://schemas.openxmlformats.org/officeDocument/2006/relationships/hyperlink" Target="http://www.septictank.org/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Revision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from soak pits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www.schoolsanitation.org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2E7CC-B653-4DB1-A60E-CC6011A7C2C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Over time, </a:t>
            </a:r>
            <a:r>
              <a:rPr lang="en-GB" dirty="0" err="1" smtClean="0">
                <a:hlinkClick r:id="rId3" action="ppaction://hlinkfile" tooltip="Biofilm"/>
              </a:rPr>
              <a:t>biofilms</a:t>
            </a:r>
            <a:r>
              <a:rPr lang="en-GB" dirty="0" smtClean="0"/>
              <a:t> develop on the pipes of the drainage field which can lead to blockage. Such a failure can be referred to as "</a:t>
            </a:r>
            <a:r>
              <a:rPr lang="en-GB" dirty="0" err="1" smtClean="0"/>
              <a:t>biomat</a:t>
            </a:r>
            <a:r>
              <a:rPr lang="en-GB" dirty="0" smtClean="0"/>
              <a:t> failure". See </a:t>
            </a:r>
            <a:r>
              <a:rPr lang="en-GB" dirty="0" smtClean="0">
                <a:hlinkClick r:id="rId4"/>
              </a:rPr>
              <a:t>http://www.septictank.org</a:t>
            </a:r>
            <a:endParaRPr lang="en-GB" dirty="0" smtClean="0"/>
          </a:p>
          <a:p>
            <a:r>
              <a:rPr lang="en-GB" dirty="0" smtClean="0"/>
              <a:t>Septic tanks by themselves are ineffective at removing </a:t>
            </a:r>
            <a:r>
              <a:rPr lang="en-GB" dirty="0" smtClean="0">
                <a:hlinkClick r:id="rId5" action="ppaction://hlinkfile" tooltip="Nitrogen"/>
              </a:rPr>
              <a:t>nitrogen</a:t>
            </a:r>
            <a:r>
              <a:rPr lang="en-GB" dirty="0" smtClean="0"/>
              <a:t> compounds that can potentially cause </a:t>
            </a:r>
            <a:r>
              <a:rPr lang="en-GB" dirty="0" smtClean="0">
                <a:hlinkClick r:id="rId6" action="ppaction://hlinkfile" tooltip="Algal blooms"/>
              </a:rPr>
              <a:t>algal blooms</a:t>
            </a:r>
            <a:r>
              <a:rPr lang="en-GB" dirty="0" smtClean="0"/>
              <a:t> in receiving waters; this can be remedied by using a nitrogen-reducing technology,</a:t>
            </a:r>
            <a:r>
              <a:rPr lang="en-GB" baseline="30000" dirty="0" smtClean="0">
                <a:hlinkClick r:id="" action="ppaction://hlinkfile"/>
              </a:rPr>
              <a:t>[3]</a:t>
            </a:r>
            <a:r>
              <a:rPr lang="en-GB" dirty="0" smtClean="0"/>
              <a:t> or by simply ensuring that the leach field is properly sited to prevent direct entry of effluent into bodies of water.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4D1D1C-0E84-45D6-B57F-8C3ED9107CE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4D1D1C-0E84-45D6-B57F-8C3ED9107CE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3D9403-53F8-4CA9-A3E3-CDF25ED58842}" type="datetimeFigureOut">
              <a:rPr lang="en-GB" smtClean="0"/>
              <a:pPr/>
              <a:t>26/08/2012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26/08/2012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26/08/2012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26/08/2012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26/08/2012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26/08/2012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26/08/2012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26/08/2012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26/08/2012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13D9403-53F8-4CA9-A3E3-CDF25ED58842}" type="datetimeFigureOut">
              <a:rPr lang="en-GB" smtClean="0"/>
              <a:pPr/>
              <a:t>26/08/2012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3D9403-53F8-4CA9-A3E3-CDF25ED58842}" type="datetimeFigureOut">
              <a:rPr lang="en-GB" smtClean="0"/>
              <a:pPr/>
              <a:t>26/08/2012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13D9403-53F8-4CA9-A3E3-CDF25ED58842}" type="datetimeFigureOut">
              <a:rPr lang="en-GB" smtClean="0"/>
              <a:pPr/>
              <a:t>26/08/2012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B266B4D-F93E-483B-8283-DCF721F78BF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7/74/Septic_tank_not_in_ground.jpg" TargetMode="External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hyperlink" Target="http://upload.wikimedia.org/wikipedia/commons/8/88/Septic_tank.jpg" TargetMode="Externa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80729"/>
            <a:ext cx="4572000" cy="4032448"/>
          </a:xfrm>
        </p:spPr>
        <p:txBody>
          <a:bodyPr/>
          <a:lstStyle/>
          <a:p>
            <a:pPr algn="ctr"/>
            <a:r>
              <a:rPr lang="en-GB" dirty="0" smtClean="0"/>
              <a:t>Extra Plumbing Information</a:t>
            </a:r>
            <a:endParaRPr lang="en-GB" dirty="0"/>
          </a:p>
        </p:txBody>
      </p:sp>
      <p:pic>
        <p:nvPicPr>
          <p:cNvPr id="14338" name="Picture 2" descr="https://fbcdn-sphotos-a.akamaihd.net/hphotos-ak-snc7/s720x720/306313_10151306845224746_1440168202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4581525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stock vector : Abstract pipeline background - colorful vector illustr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196752"/>
            <a:ext cx="6336704" cy="5407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lumsdes\My Documents\EWB\Presentations\Sanitation &amp; Soak Pit\soakaway with latrin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007062"/>
            <a:ext cx="8630889" cy="485093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47221" y="4076608"/>
            <a:ext cx="1960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Latrine</a:t>
            </a:r>
            <a:endParaRPr lang="en-US" b="1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200400" y="5740861"/>
            <a:ext cx="533400" cy="1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618821" y="5628769"/>
            <a:ext cx="1960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Watertight settling tank</a:t>
            </a:r>
            <a:endParaRPr lang="en-US" b="1" dirty="0"/>
          </a:p>
        </p:txBody>
      </p:sp>
      <p:sp>
        <p:nvSpPr>
          <p:cNvPr id="19" name="Rectangle 18"/>
          <p:cNvSpPr/>
          <p:nvPr/>
        </p:nvSpPr>
        <p:spPr>
          <a:xfrm>
            <a:off x="3078626" y="2872824"/>
            <a:ext cx="5134348" cy="19610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543800" y="4978861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 smtClean="0"/>
              <a:t>Soakaway</a:t>
            </a:r>
            <a:endParaRPr lang="en-US" b="1" dirty="0"/>
          </a:p>
        </p:txBody>
      </p:sp>
      <p:sp>
        <p:nvSpPr>
          <p:cNvPr id="23" name="Up Arrow 22"/>
          <p:cNvSpPr/>
          <p:nvPr/>
        </p:nvSpPr>
        <p:spPr>
          <a:xfrm rot="10800000">
            <a:off x="1547664" y="3645024"/>
            <a:ext cx="466760" cy="451657"/>
          </a:xfrm>
          <a:prstGeom prst="upArrow">
            <a:avLst>
              <a:gd name="adj1" fmla="val 50000"/>
              <a:gd name="adj2" fmla="val 40265"/>
            </a:avLst>
          </a:prstGeom>
          <a:solidFill>
            <a:srgbClr val="8560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Up Arrow 23"/>
          <p:cNvSpPr/>
          <p:nvPr/>
        </p:nvSpPr>
        <p:spPr>
          <a:xfrm rot="5400000">
            <a:off x="3395580" y="4540034"/>
            <a:ext cx="383327" cy="543002"/>
          </a:xfrm>
          <a:prstGeom prst="upArrow">
            <a:avLst/>
          </a:prstGeom>
          <a:solidFill>
            <a:srgbClr val="8560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 Arrow 24"/>
          <p:cNvSpPr/>
          <p:nvPr/>
        </p:nvSpPr>
        <p:spPr>
          <a:xfrm rot="10800000">
            <a:off x="4240003" y="5137020"/>
            <a:ext cx="398529" cy="498255"/>
          </a:xfrm>
          <a:prstGeom prst="upArrow">
            <a:avLst/>
          </a:prstGeom>
          <a:solidFill>
            <a:srgbClr val="8560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Up Arrow 25"/>
          <p:cNvSpPr/>
          <p:nvPr/>
        </p:nvSpPr>
        <p:spPr>
          <a:xfrm rot="5400000">
            <a:off x="5779694" y="4669578"/>
            <a:ext cx="338519" cy="449651"/>
          </a:xfrm>
          <a:prstGeom prst="upArrow">
            <a:avLst/>
          </a:prstGeom>
          <a:solidFill>
            <a:srgbClr val="8560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Up Arrow 26"/>
          <p:cNvSpPr/>
          <p:nvPr/>
        </p:nvSpPr>
        <p:spPr>
          <a:xfrm rot="10800000">
            <a:off x="7020272" y="4941168"/>
            <a:ext cx="491881" cy="601466"/>
          </a:xfrm>
          <a:prstGeom prst="upArrow">
            <a:avLst/>
          </a:prstGeom>
          <a:solidFill>
            <a:srgbClr val="8560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6"/>
          <p:cNvGrpSpPr/>
          <p:nvPr/>
        </p:nvGrpSpPr>
        <p:grpSpPr>
          <a:xfrm>
            <a:off x="6228184" y="5301208"/>
            <a:ext cx="1892641" cy="1331197"/>
            <a:chOff x="5780316" y="4800600"/>
            <a:chExt cx="1544900" cy="982810"/>
          </a:xfrm>
        </p:grpSpPr>
        <p:sp>
          <p:nvSpPr>
            <p:cNvPr id="28" name="Up Arrow 27"/>
            <p:cNvSpPr/>
            <p:nvPr/>
          </p:nvSpPr>
          <p:spPr>
            <a:xfrm rot="5400000">
              <a:off x="6987385" y="5445579"/>
              <a:ext cx="285934" cy="389728"/>
            </a:xfrm>
            <a:prstGeom prst="upArrow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Up Arrow 31"/>
            <p:cNvSpPr/>
            <p:nvPr/>
          </p:nvSpPr>
          <p:spPr>
            <a:xfrm rot="5400000">
              <a:off x="6986097" y="5129703"/>
              <a:ext cx="285934" cy="389728"/>
            </a:xfrm>
            <a:prstGeom prst="upArrow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Up Arrow 32"/>
            <p:cNvSpPr/>
            <p:nvPr/>
          </p:nvSpPr>
          <p:spPr>
            <a:xfrm rot="16200000">
              <a:off x="5832213" y="5358303"/>
              <a:ext cx="285934" cy="389728"/>
            </a:xfrm>
            <a:prstGeom prst="upArrow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Up Arrow 33"/>
            <p:cNvSpPr/>
            <p:nvPr/>
          </p:nvSpPr>
          <p:spPr>
            <a:xfrm rot="5400000">
              <a:off x="6986097" y="4824903"/>
              <a:ext cx="285934" cy="389728"/>
            </a:xfrm>
            <a:prstGeom prst="upArrow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Up Arrow 34"/>
            <p:cNvSpPr/>
            <p:nvPr/>
          </p:nvSpPr>
          <p:spPr>
            <a:xfrm rot="16200000">
              <a:off x="5843097" y="5053503"/>
              <a:ext cx="285934" cy="389728"/>
            </a:xfrm>
            <a:prstGeom prst="upArrow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Up Arrow 35"/>
            <p:cNvSpPr/>
            <p:nvPr/>
          </p:nvSpPr>
          <p:spPr>
            <a:xfrm rot="16200000">
              <a:off x="5843097" y="4748703"/>
              <a:ext cx="285934" cy="389728"/>
            </a:xfrm>
            <a:prstGeom prst="upArrow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en-US" dirty="0" smtClean="0"/>
              <a:t>Septic Tanks: Soak Pit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C:\Documents and Settings\lumsdes\My Documents\EWB\Presentations\Sanitation &amp; Soak Pit\soakaway-driv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895600" y="2721769"/>
            <a:ext cx="3352800" cy="20447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Septic Tanks: Soak Pit</a:t>
            </a:r>
            <a:endParaRPr lang="en-US" dirty="0"/>
          </a:p>
        </p:txBody>
      </p:sp>
      <p:pic>
        <p:nvPicPr>
          <p:cNvPr id="4" name="Picture 4" descr="MC900112892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057400"/>
            <a:ext cx="1223962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1981200" y="3505200"/>
            <a:ext cx="3124200" cy="762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33400" y="41910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Soil filters water, like a sieve</a:t>
            </a:r>
            <a:endParaRPr lang="en-US" b="1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3733800"/>
            <a:ext cx="787400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Arrow Connector 10"/>
          <p:cNvCxnSpPr>
            <a:endCxn id="10" idx="1"/>
          </p:cNvCxnSpPr>
          <p:nvPr/>
        </p:nvCxnSpPr>
        <p:spPr>
          <a:xfrm flipV="1">
            <a:off x="2209800" y="4235450"/>
            <a:ext cx="3962400" cy="132715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4800" y="54864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Microorganisms eat the dirt</a:t>
            </a:r>
            <a:endParaRPr lang="en-US" b="1" dirty="0"/>
          </a:p>
        </p:txBody>
      </p:sp>
      <p:pic>
        <p:nvPicPr>
          <p:cNvPr id="19" name="Picture 4" descr="http://www.theboldchristian.com/images/glass-of-wate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4800600"/>
            <a:ext cx="1225550" cy="15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Up Arrow 24"/>
          <p:cNvSpPr/>
          <p:nvPr/>
        </p:nvSpPr>
        <p:spPr>
          <a:xfrm rot="5400000">
            <a:off x="5402322" y="4836536"/>
            <a:ext cx="456735" cy="692593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962400" y="5257800"/>
            <a:ext cx="23622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2"/>
          <p:cNvGrpSpPr/>
          <p:nvPr/>
        </p:nvGrpSpPr>
        <p:grpSpPr>
          <a:xfrm>
            <a:off x="7862565" y="1752600"/>
            <a:ext cx="1169484" cy="1697727"/>
            <a:chOff x="7862565" y="1752600"/>
            <a:chExt cx="1169484" cy="1697727"/>
          </a:xfrm>
        </p:grpSpPr>
        <p:sp>
          <p:nvSpPr>
            <p:cNvPr id="24" name="Up Arrow 23"/>
            <p:cNvSpPr/>
            <p:nvPr/>
          </p:nvSpPr>
          <p:spPr>
            <a:xfrm rot="15744047">
              <a:off x="7980494" y="2875663"/>
              <a:ext cx="456735" cy="692593"/>
            </a:xfrm>
            <a:prstGeom prst="upArrow">
              <a:avLst/>
            </a:prstGeom>
            <a:solidFill>
              <a:srgbClr val="85605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70" name="Picture 2" descr="F:\EWB\Presentations\Soakaway\dirty water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229600" y="1752600"/>
              <a:ext cx="802449" cy="1171575"/>
            </a:xfrm>
            <a:prstGeom prst="rect">
              <a:avLst/>
            </a:prstGeom>
            <a:noFill/>
          </p:spPr>
        </p:pic>
      </p:grpSp>
      <p:sp>
        <p:nvSpPr>
          <p:cNvPr id="16" name="Up Arrow 15"/>
          <p:cNvSpPr/>
          <p:nvPr/>
        </p:nvSpPr>
        <p:spPr>
          <a:xfrm rot="5400000">
            <a:off x="5412675" y="3308405"/>
            <a:ext cx="456735" cy="697926"/>
          </a:xfrm>
          <a:prstGeom prst="upArrow">
            <a:avLst>
              <a:gd name="adj1" fmla="val 50000"/>
              <a:gd name="adj2" fmla="val 54615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/>
          <p:cNvSpPr/>
          <p:nvPr/>
        </p:nvSpPr>
        <p:spPr>
          <a:xfrm rot="5400000">
            <a:off x="5412675" y="3918005"/>
            <a:ext cx="456735" cy="697926"/>
          </a:xfrm>
          <a:prstGeom prst="upArrow">
            <a:avLst>
              <a:gd name="adj1" fmla="val 50000"/>
              <a:gd name="adj2" fmla="val 61765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Up Arrow 17"/>
          <p:cNvSpPr/>
          <p:nvPr/>
        </p:nvSpPr>
        <p:spPr>
          <a:xfrm rot="5400000">
            <a:off x="5412675" y="4375205"/>
            <a:ext cx="456735" cy="697926"/>
          </a:xfrm>
          <a:prstGeom prst="upArrow">
            <a:avLst>
              <a:gd name="adj1" fmla="val 50000"/>
              <a:gd name="adj2" fmla="val 54615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Up Arrow 19"/>
          <p:cNvSpPr/>
          <p:nvPr/>
        </p:nvSpPr>
        <p:spPr>
          <a:xfrm rot="16200000">
            <a:off x="2669476" y="3308404"/>
            <a:ext cx="456735" cy="697926"/>
          </a:xfrm>
          <a:prstGeom prst="upArrow">
            <a:avLst>
              <a:gd name="adj1" fmla="val 50000"/>
              <a:gd name="adj2" fmla="val 54615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Up Arrow 20"/>
          <p:cNvSpPr/>
          <p:nvPr/>
        </p:nvSpPr>
        <p:spPr>
          <a:xfrm rot="16200000">
            <a:off x="2669476" y="3765605"/>
            <a:ext cx="456735" cy="697926"/>
          </a:xfrm>
          <a:prstGeom prst="upArrow">
            <a:avLst>
              <a:gd name="adj1" fmla="val 50000"/>
              <a:gd name="adj2" fmla="val 54615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Up Arrow 21"/>
          <p:cNvSpPr/>
          <p:nvPr/>
        </p:nvSpPr>
        <p:spPr>
          <a:xfrm rot="16200000">
            <a:off x="2669476" y="4222805"/>
            <a:ext cx="456735" cy="697926"/>
          </a:xfrm>
          <a:prstGeom prst="upArrow">
            <a:avLst>
              <a:gd name="adj1" fmla="val 50000"/>
              <a:gd name="adj2" fmla="val 54615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Up Arrow 22"/>
          <p:cNvSpPr/>
          <p:nvPr/>
        </p:nvSpPr>
        <p:spPr>
          <a:xfrm rot="16200000">
            <a:off x="2669476" y="4756205"/>
            <a:ext cx="456735" cy="697926"/>
          </a:xfrm>
          <a:prstGeom prst="upArrow">
            <a:avLst>
              <a:gd name="adj1" fmla="val 50000"/>
              <a:gd name="adj2" fmla="val 54615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2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Septic Tanks</a:t>
            </a:r>
            <a:endParaRPr lang="en-US" dirty="0"/>
          </a:p>
        </p:txBody>
      </p:sp>
      <p:grpSp>
        <p:nvGrpSpPr>
          <p:cNvPr id="2" name="Group 9"/>
          <p:cNvGrpSpPr/>
          <p:nvPr/>
        </p:nvGrpSpPr>
        <p:grpSpPr>
          <a:xfrm>
            <a:off x="0" y="1988840"/>
            <a:ext cx="3048000" cy="3835063"/>
            <a:chOff x="0" y="1143000"/>
            <a:chExt cx="3048000" cy="3835063"/>
          </a:xfrm>
        </p:grpSpPr>
        <p:pic>
          <p:nvPicPr>
            <p:cNvPr id="68610" name="Picture 2" descr="http://www.tantuco.com/images/product-pics/product-exora-cooking-oil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1143000"/>
              <a:ext cx="3009900" cy="3009900"/>
            </a:xfrm>
            <a:prstGeom prst="rect">
              <a:avLst/>
            </a:prstGeom>
            <a:noFill/>
          </p:spPr>
        </p:pic>
        <p:sp>
          <p:nvSpPr>
            <p:cNvPr id="5" name="Rectangle 4"/>
            <p:cNvSpPr/>
            <p:nvPr/>
          </p:nvSpPr>
          <p:spPr>
            <a:xfrm>
              <a:off x="228600" y="3962400"/>
              <a:ext cx="2819400" cy="101566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2000" dirty="0" smtClean="0"/>
                <a:t>Can make the septic tank smell.  Need more often emptying</a:t>
              </a:r>
              <a:endParaRPr lang="en-US" sz="2000" dirty="0"/>
            </a:p>
          </p:txBody>
        </p:sp>
      </p:grpSp>
      <p:grpSp>
        <p:nvGrpSpPr>
          <p:cNvPr id="4" name="Group 11"/>
          <p:cNvGrpSpPr/>
          <p:nvPr/>
        </p:nvGrpSpPr>
        <p:grpSpPr>
          <a:xfrm>
            <a:off x="5029200" y="2517458"/>
            <a:ext cx="2819400" cy="4139981"/>
            <a:chOff x="5029200" y="2517458"/>
            <a:chExt cx="2819400" cy="4139981"/>
          </a:xfrm>
        </p:grpSpPr>
        <p:pic>
          <p:nvPicPr>
            <p:cNvPr id="68614" name="Picture 6" descr="http://cf.mp-cdn.net/89/c3/73efe22f3b6bfddf9ac18429016f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791200" y="2517458"/>
              <a:ext cx="1298842" cy="2587942"/>
            </a:xfrm>
            <a:prstGeom prst="rect">
              <a:avLst/>
            </a:prstGeom>
            <a:noFill/>
          </p:spPr>
        </p:pic>
        <p:sp>
          <p:nvSpPr>
            <p:cNvPr id="9" name="Rectangle 8"/>
            <p:cNvSpPr/>
            <p:nvPr/>
          </p:nvSpPr>
          <p:spPr>
            <a:xfrm>
              <a:off x="5029200" y="5334000"/>
              <a:ext cx="2819400" cy="132343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2000" dirty="0" smtClean="0"/>
                <a:t>Some chemicals will kill off the bacteria and stop the septic tank working</a:t>
              </a:r>
              <a:endParaRPr lang="en-US" sz="2000" dirty="0"/>
            </a:p>
          </p:txBody>
        </p:sp>
      </p:grpSp>
      <p:grpSp>
        <p:nvGrpSpPr>
          <p:cNvPr id="7" name="Group 10"/>
          <p:cNvGrpSpPr/>
          <p:nvPr/>
        </p:nvGrpSpPr>
        <p:grpSpPr>
          <a:xfrm>
            <a:off x="3251200" y="1295400"/>
            <a:ext cx="3911600" cy="2286000"/>
            <a:chOff x="3251200" y="1295400"/>
            <a:chExt cx="3911600" cy="2286000"/>
          </a:xfrm>
        </p:grpSpPr>
        <p:pic>
          <p:nvPicPr>
            <p:cNvPr id="68612" name="Picture 4" descr="http://upload.wikimedia.org/wikipedia/commons/f/f9/White_menbo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251200" y="2057400"/>
              <a:ext cx="2032000" cy="1524000"/>
            </a:xfrm>
            <a:prstGeom prst="rect">
              <a:avLst/>
            </a:prstGeom>
            <a:noFill/>
          </p:spPr>
        </p:pic>
        <p:sp>
          <p:nvSpPr>
            <p:cNvPr id="6" name="Rectangle 5"/>
            <p:cNvSpPr/>
            <p:nvPr/>
          </p:nvSpPr>
          <p:spPr>
            <a:xfrm>
              <a:off x="4343400" y="1295400"/>
              <a:ext cx="2819400" cy="101566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2000" dirty="0" smtClean="0"/>
                <a:t>Non biodegradable waste will block the tank</a:t>
              </a:r>
              <a:endParaRPr lang="en-US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Septic Tanks</a:t>
            </a:r>
            <a:endParaRPr lang="en-US" dirty="0"/>
          </a:p>
        </p:txBody>
      </p:sp>
      <p:pic>
        <p:nvPicPr>
          <p:cNvPr id="58370" name="Picture 2" descr="File:Septic tank not in ground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199" y="4724401"/>
            <a:ext cx="2397369" cy="1947862"/>
          </a:xfrm>
          <a:prstGeom prst="rect">
            <a:avLst/>
          </a:prstGeom>
          <a:noFill/>
        </p:spPr>
      </p:pic>
      <p:pic>
        <p:nvPicPr>
          <p:cNvPr id="58372" name="Picture 4" descr="File:Septic tank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77000" y="4724400"/>
            <a:ext cx="2422704" cy="1899047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5029200" y="3048000"/>
            <a:ext cx="3810000" cy="13234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000" dirty="0" smtClean="0"/>
              <a:t>The tank needs periodic cleaning to remove scum and built up sludge about every 3 years. </a:t>
            </a:r>
            <a:endParaRPr lang="en-US" sz="20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395536" y="5085184"/>
            <a:ext cx="3581400" cy="13234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000" dirty="0" smtClean="0"/>
              <a:t>Waste water needs to remain in tank for minimum 24 hrs to ensure it settles</a:t>
            </a:r>
            <a:endParaRPr lang="en-US" sz="20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323528" y="3429000"/>
            <a:ext cx="4572000" cy="10156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GB" sz="2000" dirty="0" smtClean="0"/>
              <a:t>Its called a Septic tank as the waste is degraded under anaerobic conditions (no oxygen)</a:t>
            </a:r>
            <a:endParaRPr lang="en-US" sz="2000" dirty="0" smtClean="0"/>
          </a:p>
        </p:txBody>
      </p:sp>
      <p:pic>
        <p:nvPicPr>
          <p:cNvPr id="37890" name="Picture 2" descr="http://www.easyvectors.com/assets/images/vectors/afbig/14e3e9bc619038154cdc67a4e9585e3d-mop-and-bucket-clip-art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96000" y="533400"/>
            <a:ext cx="1981200" cy="2426542"/>
          </a:xfrm>
          <a:prstGeom prst="rect">
            <a:avLst/>
          </a:prstGeom>
          <a:noFill/>
        </p:spPr>
      </p:pic>
      <p:grpSp>
        <p:nvGrpSpPr>
          <p:cNvPr id="2" name="Group 40"/>
          <p:cNvGrpSpPr/>
          <p:nvPr/>
        </p:nvGrpSpPr>
        <p:grpSpPr>
          <a:xfrm>
            <a:off x="1043608" y="1268760"/>
            <a:ext cx="2338385" cy="2107096"/>
            <a:chOff x="4953000" y="381000"/>
            <a:chExt cx="2338385" cy="2107096"/>
          </a:xfrm>
        </p:grpSpPr>
        <p:grpSp>
          <p:nvGrpSpPr>
            <p:cNvPr id="4" name="Group 8"/>
            <p:cNvGrpSpPr/>
            <p:nvPr/>
          </p:nvGrpSpPr>
          <p:grpSpPr>
            <a:xfrm>
              <a:off x="4953000" y="381000"/>
              <a:ext cx="2338385" cy="2107096"/>
              <a:chOff x="576267" y="3505200"/>
              <a:chExt cx="2338385" cy="2107096"/>
            </a:xfrm>
          </p:grpSpPr>
          <p:grpSp>
            <p:nvGrpSpPr>
              <p:cNvPr id="5" name="Group 27"/>
              <p:cNvGrpSpPr/>
              <p:nvPr/>
            </p:nvGrpSpPr>
            <p:grpSpPr>
              <a:xfrm>
                <a:off x="990598" y="3505200"/>
                <a:ext cx="1663290" cy="1752600"/>
                <a:chOff x="5537328" y="3962400"/>
                <a:chExt cx="1663290" cy="1752600"/>
              </a:xfrm>
            </p:grpSpPr>
            <p:sp>
              <p:nvSpPr>
                <p:cNvPr id="20" name="Oval 19"/>
                <p:cNvSpPr/>
                <p:nvPr/>
              </p:nvSpPr>
              <p:spPr>
                <a:xfrm>
                  <a:off x="5895536" y="4371536"/>
                  <a:ext cx="914400" cy="914400"/>
                </a:xfrm>
                <a:prstGeom prst="ellipse">
                  <a:avLst/>
                </a:prstGeom>
                <a:noFill/>
                <a:ln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Oval 20"/>
                <p:cNvSpPr/>
                <p:nvPr/>
              </p:nvSpPr>
              <p:spPr>
                <a:xfrm>
                  <a:off x="6248400" y="5181600"/>
                  <a:ext cx="228600" cy="228600"/>
                </a:xfrm>
                <a:prstGeom prst="ellipse">
                  <a:avLst/>
                </a:prstGeom>
                <a:solidFill>
                  <a:srgbClr val="0070C0"/>
                </a:solidFill>
                <a:ln cmpd="sng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Oval 21"/>
                <p:cNvSpPr/>
                <p:nvPr/>
              </p:nvSpPr>
              <p:spPr>
                <a:xfrm>
                  <a:off x="6248400" y="4267200"/>
                  <a:ext cx="228600" cy="228600"/>
                </a:xfrm>
                <a:prstGeom prst="ellipse">
                  <a:avLst/>
                </a:prstGeom>
                <a:solidFill>
                  <a:srgbClr val="0070C0"/>
                </a:solidFill>
                <a:ln cmpd="sng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>
                  <a:off x="5638800" y="4080804"/>
                  <a:ext cx="1447800" cy="1475936"/>
                </a:xfrm>
                <a:prstGeom prst="ellipse">
                  <a:avLst/>
                </a:prstGeom>
                <a:noFill/>
                <a:ln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>
                  <a:off x="6248400" y="3962400"/>
                  <a:ext cx="228600" cy="228600"/>
                </a:xfrm>
                <a:prstGeom prst="ellipse">
                  <a:avLst/>
                </a:prstGeom>
                <a:solidFill>
                  <a:srgbClr val="0070C0"/>
                </a:solidFill>
                <a:ln cmpd="sng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Oval 24"/>
                <p:cNvSpPr/>
                <p:nvPr/>
              </p:nvSpPr>
              <p:spPr>
                <a:xfrm>
                  <a:off x="6248400" y="5486400"/>
                  <a:ext cx="228600" cy="228600"/>
                </a:xfrm>
                <a:prstGeom prst="ellipse">
                  <a:avLst/>
                </a:prstGeom>
                <a:solidFill>
                  <a:srgbClr val="0070C0"/>
                </a:solidFill>
                <a:ln cmpd="sng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9" name="Group 36"/>
                <p:cNvGrpSpPr/>
                <p:nvPr/>
              </p:nvGrpSpPr>
              <p:grpSpPr>
                <a:xfrm rot="7783142">
                  <a:off x="5629562" y="3929623"/>
                  <a:ext cx="1478822" cy="1663290"/>
                  <a:chOff x="5712118" y="4204110"/>
                  <a:chExt cx="1478822" cy="1663290"/>
                </a:xfrm>
              </p:grpSpPr>
              <p:sp>
                <p:nvSpPr>
                  <p:cNvPr id="28" name="Oval 27"/>
                  <p:cNvSpPr/>
                  <p:nvPr/>
                </p:nvSpPr>
                <p:spPr>
                  <a:xfrm>
                    <a:off x="6194773" y="4204110"/>
                    <a:ext cx="228600" cy="228600"/>
                  </a:xfrm>
                  <a:prstGeom prst="ellipse">
                    <a:avLst/>
                  </a:prstGeom>
                  <a:solidFill>
                    <a:srgbClr val="0070C0"/>
                  </a:solidFill>
                  <a:ln cmpd="sng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" name="Oval 28"/>
                  <p:cNvSpPr/>
                  <p:nvPr/>
                </p:nvSpPr>
                <p:spPr>
                  <a:xfrm>
                    <a:off x="6400800" y="5638800"/>
                    <a:ext cx="228600" cy="228600"/>
                  </a:xfrm>
                  <a:prstGeom prst="ellipse">
                    <a:avLst/>
                  </a:prstGeom>
                  <a:solidFill>
                    <a:srgbClr val="0070C0"/>
                  </a:solidFill>
                  <a:ln cmpd="sng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" name="Oval 29"/>
                  <p:cNvSpPr/>
                  <p:nvPr/>
                </p:nvSpPr>
                <p:spPr>
                  <a:xfrm>
                    <a:off x="6962340" y="5241216"/>
                    <a:ext cx="228600" cy="228600"/>
                  </a:xfrm>
                  <a:prstGeom prst="ellipse">
                    <a:avLst/>
                  </a:prstGeom>
                  <a:solidFill>
                    <a:srgbClr val="0070C0"/>
                  </a:solidFill>
                  <a:ln cmpd="sng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1" name="Oval 30"/>
                  <p:cNvSpPr/>
                  <p:nvPr/>
                </p:nvSpPr>
                <p:spPr>
                  <a:xfrm>
                    <a:off x="5712118" y="4717077"/>
                    <a:ext cx="228600" cy="228600"/>
                  </a:xfrm>
                  <a:prstGeom prst="ellipse">
                    <a:avLst/>
                  </a:prstGeom>
                  <a:solidFill>
                    <a:srgbClr val="0070C0"/>
                  </a:solidFill>
                  <a:ln cmpd="sng"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27" name="Oval 26"/>
                <p:cNvSpPr/>
                <p:nvPr/>
              </p:nvSpPr>
              <p:spPr>
                <a:xfrm>
                  <a:off x="6172200" y="4648200"/>
                  <a:ext cx="381000" cy="381000"/>
                </a:xfrm>
                <a:prstGeom prst="ellipse">
                  <a:avLst/>
                </a:prstGeom>
                <a:solidFill>
                  <a:srgbClr val="FF0000"/>
                </a:solidFill>
                <a:ln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1" name="Straight Connector 10"/>
              <p:cNvCxnSpPr/>
              <p:nvPr/>
            </p:nvCxnSpPr>
            <p:spPr>
              <a:xfrm rot="16200000" flipH="1">
                <a:off x="2019300" y="5183256"/>
                <a:ext cx="609600" cy="228600"/>
              </a:xfrm>
              <a:prstGeom prst="line">
                <a:avLst/>
              </a:prstGeom>
              <a:ln w="825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>
                <a:off x="876300" y="5067300"/>
                <a:ext cx="609600" cy="228600"/>
              </a:xfrm>
              <a:prstGeom prst="line">
                <a:avLst/>
              </a:prstGeom>
              <a:ln w="825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0800000" flipV="1">
                <a:off x="2411896" y="5486400"/>
                <a:ext cx="255104" cy="125896"/>
              </a:xfrm>
              <a:prstGeom prst="line">
                <a:avLst/>
              </a:prstGeom>
              <a:ln w="825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838200" y="5396948"/>
                <a:ext cx="248476" cy="112644"/>
              </a:xfrm>
              <a:prstGeom prst="line">
                <a:avLst/>
              </a:prstGeom>
              <a:ln w="825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stCxn id="23" idx="6"/>
              </p:cNvCxnSpPr>
              <p:nvPr/>
            </p:nvCxnSpPr>
            <p:spPr>
              <a:xfrm>
                <a:off x="2539870" y="4361572"/>
                <a:ext cx="253026" cy="488724"/>
              </a:xfrm>
              <a:prstGeom prst="line">
                <a:avLst/>
              </a:prstGeom>
              <a:ln w="825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>
                <a:stCxn id="23" idx="2"/>
              </p:cNvCxnSpPr>
              <p:nvPr/>
            </p:nvCxnSpPr>
            <p:spPr>
              <a:xfrm rot="10800000" flipV="1">
                <a:off x="685800" y="4361572"/>
                <a:ext cx="406270" cy="488724"/>
              </a:xfrm>
              <a:prstGeom prst="line">
                <a:avLst/>
              </a:prstGeom>
              <a:ln w="825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Smiley Face 16"/>
              <p:cNvSpPr/>
              <p:nvPr/>
            </p:nvSpPr>
            <p:spPr>
              <a:xfrm>
                <a:off x="1600200" y="4114800"/>
                <a:ext cx="457200" cy="457200"/>
              </a:xfrm>
              <a:prstGeom prst="smileyFace">
                <a:avLst>
                  <a:gd name="adj" fmla="val -4653"/>
                </a:avLst>
              </a:prstGeom>
              <a:solidFill>
                <a:srgbClr val="FF0000"/>
              </a:solidFill>
              <a:ln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686052" y="4648200"/>
                <a:ext cx="228600" cy="76200"/>
              </a:xfrm>
              <a:prstGeom prst="line">
                <a:avLst/>
              </a:prstGeom>
              <a:ln w="825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576267" y="4695822"/>
                <a:ext cx="228600" cy="0"/>
              </a:xfrm>
              <a:prstGeom prst="line">
                <a:avLst/>
              </a:prstGeom>
              <a:ln w="825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2" name="Straight Connector 31"/>
            <p:cNvCxnSpPr/>
            <p:nvPr/>
          </p:nvCxnSpPr>
          <p:spPr>
            <a:xfrm rot="5400000" flipH="1" flipV="1">
              <a:off x="5219700" y="571500"/>
              <a:ext cx="1676400" cy="1600200"/>
            </a:xfrm>
            <a:prstGeom prst="line">
              <a:avLst/>
            </a:prstGeom>
            <a:ln w="603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5257800" y="762000"/>
              <a:ext cx="1905000" cy="1447800"/>
            </a:xfrm>
            <a:prstGeom prst="line">
              <a:avLst/>
            </a:prstGeom>
            <a:ln w="603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1851</TotalTime>
  <Words>209</Words>
  <Application>Microsoft Office PowerPoint</Application>
  <PresentationFormat>On-screen Show (4:3)</PresentationFormat>
  <Paragraphs>29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Extra Plumbing Information</vt:lpstr>
      <vt:lpstr>Slide 2</vt:lpstr>
      <vt:lpstr>Septic Tanks: Soak Pit</vt:lpstr>
      <vt:lpstr>Septic Tanks: Soak Pit</vt:lpstr>
      <vt:lpstr>Septic Tanks</vt:lpstr>
      <vt:lpstr>Septic Tanks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Plumping</dc:title>
  <dc:creator>Emma</dc:creator>
  <cp:lastModifiedBy>Hannah</cp:lastModifiedBy>
  <cp:revision>46</cp:revision>
  <dcterms:created xsi:type="dcterms:W3CDTF">2012-07-25T11:03:54Z</dcterms:created>
  <dcterms:modified xsi:type="dcterms:W3CDTF">2012-08-26T12:27:11Z</dcterms:modified>
</cp:coreProperties>
</file>