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9" r:id="rId4"/>
    <p:sldId id="258" r:id="rId5"/>
    <p:sldId id="260" r:id="rId6"/>
    <p:sldId id="261" r:id="rId7"/>
    <p:sldId id="262" r:id="rId8"/>
    <p:sldId id="263" r:id="rId9"/>
    <p:sldId id="264" r:id="rId10"/>
    <p:sldId id="259" r:id="rId11"/>
    <p:sldId id="265" r:id="rId12"/>
    <p:sldId id="266" r:id="rId13"/>
    <p:sldId id="267" r:id="rId14"/>
    <p:sldId id="268" r:id="rId15"/>
    <p:sldId id="271" r:id="rId16"/>
    <p:sldId id="270" r:id="rId1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32"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1218A75-6C99-4DAE-A9C1-E931C2E81E02}" type="datetimeFigureOut">
              <a:rPr lang="en-GB" smtClean="0"/>
              <a:pPr/>
              <a:t>06/02/2014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99D64B6-ADC9-492C-AA93-401C1DE8A5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218A75-6C99-4DAE-A9C1-E931C2E81E02}" type="datetimeFigureOut">
              <a:rPr lang="en-GB" smtClean="0"/>
              <a:pPr/>
              <a:t>06/02/2014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218A75-6C99-4DAE-A9C1-E931C2E81E02}" type="datetimeFigureOut">
              <a:rPr lang="en-GB" smtClean="0"/>
              <a:pPr/>
              <a:t>06/02/2014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218A75-6C99-4DAE-A9C1-E931C2E81E02}" type="datetimeFigureOut">
              <a:rPr lang="en-GB" smtClean="0"/>
              <a:pPr/>
              <a:t>06/02/2014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9D64B6-ADC9-492C-AA93-401C1DE8A526}"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1218A75-6C99-4DAE-A9C1-E931C2E81E02}" type="datetimeFigureOut">
              <a:rPr lang="en-GB" smtClean="0"/>
              <a:pPr/>
              <a:t>06/02/2014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99D64B6-ADC9-492C-AA93-401C1DE8A526}"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1218A75-6C99-4DAE-A9C1-E931C2E81E02}" type="datetimeFigureOut">
              <a:rPr lang="en-GB" smtClean="0"/>
              <a:pPr/>
              <a:t>06/02/2014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99D64B6-ADC9-492C-AA93-401C1DE8A526}"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218A75-6C99-4DAE-A9C1-E931C2E81E02}" type="datetimeFigureOut">
              <a:rPr lang="en-GB" smtClean="0"/>
              <a:pPr/>
              <a:t>06/02/2014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1218A75-6C99-4DAE-A9C1-E931C2E81E02}" type="datetimeFigureOut">
              <a:rPr lang="en-GB" smtClean="0"/>
              <a:pPr/>
              <a:t>06/02/2014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99D64B6-ADC9-492C-AA93-401C1DE8A526}"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1218A75-6C99-4DAE-A9C1-E931C2E81E02}" type="datetimeFigureOut">
              <a:rPr lang="en-GB" smtClean="0"/>
              <a:pPr/>
              <a:t>06/02/2014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1218A75-6C99-4DAE-A9C1-E931C2E81E02}" type="datetimeFigureOut">
              <a:rPr lang="en-GB" smtClean="0"/>
              <a:pPr/>
              <a:t>06/02/2014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99D64B6-ADC9-492C-AA93-401C1DE8A5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1218A75-6C99-4DAE-A9C1-E931C2E81E02}" type="datetimeFigureOut">
              <a:rPr lang="en-GB" smtClean="0"/>
              <a:pPr/>
              <a:t>06/02/2014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99D64B6-ADC9-492C-AA93-401C1DE8A526}"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218A75-6C99-4DAE-A9C1-E931C2E81E02}" type="datetimeFigureOut">
              <a:rPr lang="en-GB" smtClean="0"/>
              <a:pPr/>
              <a:t>06/02/2014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99D64B6-ADC9-492C-AA93-401C1DE8A5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smtClean="0"/>
          </a:p>
          <a:p>
            <a:endParaRPr lang="en-GB" dirty="0"/>
          </a:p>
        </p:txBody>
      </p:sp>
      <p:pic>
        <p:nvPicPr>
          <p:cNvPr id="1027" name="Picture 3" descr="C:\Users\Hannah\AppData\Local\Microsoft\Windows\Temporary Internet Files\Content.IE5\31FW49J2\MC900304311[1].wmf"/>
          <p:cNvPicPr>
            <a:picLocks noChangeAspect="1" noChangeArrowheads="1"/>
          </p:cNvPicPr>
          <p:nvPr/>
        </p:nvPicPr>
        <p:blipFill>
          <a:blip r:embed="rId2" cstate="print"/>
          <a:srcRect/>
          <a:stretch>
            <a:fillRect/>
          </a:stretch>
        </p:blipFill>
        <p:spPr bwMode="auto">
          <a:xfrm>
            <a:off x="467544" y="1700808"/>
            <a:ext cx="1496627" cy="2530592"/>
          </a:xfrm>
          <a:prstGeom prst="rect">
            <a:avLst/>
          </a:prstGeom>
          <a:noFill/>
        </p:spPr>
      </p:pic>
      <p:sp>
        <p:nvSpPr>
          <p:cNvPr id="6" name="Cloud Callout 5"/>
          <p:cNvSpPr/>
          <p:nvPr/>
        </p:nvSpPr>
        <p:spPr>
          <a:xfrm>
            <a:off x="1907704" y="260648"/>
            <a:ext cx="6552728" cy="2808312"/>
          </a:xfrm>
          <a:prstGeom prst="cloudCallout">
            <a:avLst>
              <a:gd name="adj1" fmla="val -44418"/>
              <a:gd name="adj2" fmla="val 6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effectLst>
                  <a:outerShdw blurRad="38100" dist="38100" dir="2700000" algn="tl">
                    <a:srgbClr val="000000">
                      <a:alpha val="43137"/>
                    </a:srgbClr>
                  </a:outerShdw>
                </a:effectLst>
              </a:rPr>
              <a:t>How do each part of a W.C’s work?</a:t>
            </a:r>
            <a:endParaRPr lang="en-GB" sz="4000" b="1" dirty="0">
              <a:effectLst>
                <a:outerShdw blurRad="38100" dist="38100" dir="2700000" algn="tl">
                  <a:srgbClr val="000000">
                    <a:alpha val="43137"/>
                  </a:srgbClr>
                </a:outerShdw>
              </a:effectLst>
            </a:endParaRPr>
          </a:p>
        </p:txBody>
      </p:sp>
      <p:sp>
        <p:nvSpPr>
          <p:cNvPr id="9" name="Rounded Rectangular Callout 8"/>
          <p:cNvSpPr/>
          <p:nvPr/>
        </p:nvSpPr>
        <p:spPr>
          <a:xfrm>
            <a:off x="2555776" y="3645024"/>
            <a:ext cx="3744416" cy="1296144"/>
          </a:xfrm>
          <a:prstGeom prst="wedgeRoundRectCallout">
            <a:avLst>
              <a:gd name="adj1" fmla="val 70855"/>
              <a:gd name="adj2" fmla="val -2925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smtClean="0"/>
              <a:t>Don’t worry I will explain everything to you.</a:t>
            </a:r>
            <a:endParaRPr lang="en-GB" sz="2000" dirty="0"/>
          </a:p>
        </p:txBody>
      </p:sp>
      <p:pic>
        <p:nvPicPr>
          <p:cNvPr id="10" name="Picture 9" descr="C:\Users\Hannah\AppData\Local\Microsoft\Windows\Temporary Internet Files\Content.IE5\D4V0HS8B\MC900320088[1].wmf"/>
          <p:cNvPicPr/>
          <p:nvPr/>
        </p:nvPicPr>
        <p:blipFill>
          <a:blip r:embed="rId3" cstate="print"/>
          <a:srcRect/>
          <a:stretch>
            <a:fillRect/>
          </a:stretch>
        </p:blipFill>
        <p:spPr bwMode="auto">
          <a:xfrm>
            <a:off x="7236296" y="3573016"/>
            <a:ext cx="1622201" cy="14881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3360" y="3833664"/>
            <a:ext cx="5760640" cy="3024336"/>
          </a:xfrm>
        </p:spPr>
        <p:txBody>
          <a:bodyPr>
            <a:normAutofit fontScale="77500" lnSpcReduction="20000"/>
          </a:bodyPr>
          <a:lstStyle/>
          <a:p>
            <a:pPr>
              <a:buNone/>
            </a:pPr>
            <a:r>
              <a:rPr lang="en-GB" dirty="0" smtClean="0"/>
              <a:t>This is a silent and economical method of </a:t>
            </a:r>
          </a:p>
          <a:p>
            <a:pPr>
              <a:buNone/>
            </a:pPr>
            <a:r>
              <a:rPr lang="en-GB" dirty="0" smtClean="0"/>
              <a:t>flushing a W.C. The valve when opened</a:t>
            </a:r>
          </a:p>
          <a:p>
            <a:pPr>
              <a:buNone/>
            </a:pPr>
            <a:r>
              <a:rPr lang="en-GB" dirty="0" smtClean="0"/>
              <a:t>allows a rapid flow of water into the W.C. </a:t>
            </a:r>
          </a:p>
          <a:p>
            <a:pPr>
              <a:buNone/>
            </a:pPr>
            <a:r>
              <a:rPr lang="en-GB" dirty="0" smtClean="0"/>
              <a:t>This then flushes the excreta out into the</a:t>
            </a:r>
          </a:p>
          <a:p>
            <a:pPr>
              <a:buNone/>
            </a:pPr>
            <a:r>
              <a:rPr lang="en-GB" dirty="0" smtClean="0"/>
              <a:t>soil pipe. The valve is operated by a small</a:t>
            </a:r>
          </a:p>
          <a:p>
            <a:pPr>
              <a:buNone/>
            </a:pPr>
            <a:r>
              <a:rPr lang="en-GB" dirty="0" smtClean="0"/>
              <a:t>lever handle or by a push knob.</a:t>
            </a:r>
          </a:p>
          <a:p>
            <a:pPr>
              <a:buNone/>
            </a:pPr>
            <a:endParaRPr lang="en-GB" dirty="0"/>
          </a:p>
        </p:txBody>
      </p:sp>
      <p:pic>
        <p:nvPicPr>
          <p:cNvPr id="7170" name="Picture 2" descr="C:\Users\Hannah\Desktop\Vigyam Ashram\plumbing photos\DSC_0807.JPG"/>
          <p:cNvPicPr>
            <a:picLocks noChangeAspect="1" noChangeArrowheads="1"/>
          </p:cNvPicPr>
          <p:nvPr/>
        </p:nvPicPr>
        <p:blipFill>
          <a:blip r:embed="rId2" cstate="print"/>
          <a:srcRect l="15252" r="12201"/>
          <a:stretch>
            <a:fillRect/>
          </a:stretch>
        </p:blipFill>
        <p:spPr bwMode="auto">
          <a:xfrm>
            <a:off x="179512" y="3861048"/>
            <a:ext cx="3043107" cy="2808312"/>
          </a:xfrm>
          <a:prstGeom prst="rect">
            <a:avLst/>
          </a:prstGeom>
          <a:noFill/>
        </p:spPr>
      </p:pic>
      <p:pic>
        <p:nvPicPr>
          <p:cNvPr id="5" name="Picture 4" descr="C:\Users\Hannah\Pictures\2012-07-23\IMG_3617.JPG"/>
          <p:cNvPicPr>
            <a:picLocks noChangeAspect="1" noChangeArrowheads="1"/>
          </p:cNvPicPr>
          <p:nvPr/>
        </p:nvPicPr>
        <p:blipFill>
          <a:blip r:embed="rId3" cstate="print"/>
          <a:srcRect l="2895" t="17369" r="5790"/>
          <a:stretch>
            <a:fillRect/>
          </a:stretch>
        </p:blipFill>
        <p:spPr bwMode="auto">
          <a:xfrm>
            <a:off x="251520" y="692696"/>
            <a:ext cx="2467366" cy="2976842"/>
          </a:xfrm>
          <a:prstGeom prst="rect">
            <a:avLst/>
          </a:prstGeom>
          <a:noFill/>
        </p:spPr>
      </p:pic>
      <p:sp>
        <p:nvSpPr>
          <p:cNvPr id="6" name="Rounded Rectangular Callout 5"/>
          <p:cNvSpPr/>
          <p:nvPr/>
        </p:nvSpPr>
        <p:spPr>
          <a:xfrm>
            <a:off x="4283968" y="476672"/>
            <a:ext cx="4464496" cy="2520280"/>
          </a:xfrm>
          <a:prstGeom prst="wedgeRoundRectCallout">
            <a:avLst>
              <a:gd name="adj1" fmla="val -54735"/>
              <a:gd name="adj2" fmla="val 3599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Thanks I now understand cisterns. Can you explain next what a flush valve is and how it works?</a:t>
            </a:r>
            <a:endParaRPr lang="en-GB" sz="2800" dirty="0"/>
          </a:p>
        </p:txBody>
      </p:sp>
      <p:pic>
        <p:nvPicPr>
          <p:cNvPr id="8" name="Picture 3" descr="C:\Users\Hannah\AppData\Local\Microsoft\Windows\Temporary Internet Files\Content.IE5\31FW49J2\MC900304311[1].wmf"/>
          <p:cNvPicPr>
            <a:picLocks noChangeAspect="1" noChangeArrowheads="1"/>
          </p:cNvPicPr>
          <p:nvPr/>
        </p:nvPicPr>
        <p:blipFill>
          <a:blip r:embed="rId4" cstate="print"/>
          <a:srcRect/>
          <a:stretch>
            <a:fillRect/>
          </a:stretch>
        </p:blipFill>
        <p:spPr bwMode="auto">
          <a:xfrm>
            <a:off x="2987824" y="1772816"/>
            <a:ext cx="959197" cy="1621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7170"/>
                                        </p:tgtEl>
                                        <p:attrNameLst>
                                          <p:attrName>style.visibility</p:attrName>
                                        </p:attrNameLst>
                                      </p:cBhvr>
                                      <p:to>
                                        <p:strVal val="visible"/>
                                      </p:to>
                                    </p:set>
                                    <p:anim calcmode="lin" valueType="num">
                                      <p:cBhvr>
                                        <p:cTn id="33" dur="500" fill="hold"/>
                                        <p:tgtEl>
                                          <p:spTgt spid="7170"/>
                                        </p:tgtEl>
                                        <p:attrNameLst>
                                          <p:attrName>ppt_w</p:attrName>
                                        </p:attrNameLst>
                                      </p:cBhvr>
                                      <p:tavLst>
                                        <p:tav tm="0">
                                          <p:val>
                                            <p:fltVal val="0"/>
                                          </p:val>
                                        </p:tav>
                                        <p:tav tm="100000">
                                          <p:val>
                                            <p:strVal val="#ppt_w"/>
                                          </p:val>
                                        </p:tav>
                                      </p:tavLst>
                                    </p:anim>
                                    <p:anim calcmode="lin" valueType="num">
                                      <p:cBhvr>
                                        <p:cTn id="34" dur="500" fill="hold"/>
                                        <p:tgtEl>
                                          <p:spTgt spid="7170"/>
                                        </p:tgtEl>
                                        <p:attrNameLst>
                                          <p:attrName>ppt_h</p:attrName>
                                        </p:attrNameLst>
                                      </p:cBhvr>
                                      <p:tavLst>
                                        <p:tav tm="0">
                                          <p:val>
                                            <p:fltVal val="0"/>
                                          </p:val>
                                        </p:tav>
                                        <p:tav tm="100000">
                                          <p:val>
                                            <p:strVal val="#ppt_h"/>
                                          </p:val>
                                        </p:tav>
                                      </p:tavLst>
                                    </p:anim>
                                    <p:anim calcmode="lin" valueType="num">
                                      <p:cBhvr>
                                        <p:cTn id="35" dur="500" fill="hold"/>
                                        <p:tgtEl>
                                          <p:spTgt spid="7170"/>
                                        </p:tgtEl>
                                        <p:attrNameLst>
                                          <p:attrName>style.rotation</p:attrName>
                                        </p:attrNameLst>
                                      </p:cBhvr>
                                      <p:tavLst>
                                        <p:tav tm="0">
                                          <p:val>
                                            <p:fltVal val="360"/>
                                          </p:val>
                                        </p:tav>
                                        <p:tav tm="100000">
                                          <p:val>
                                            <p:fltVal val="0"/>
                                          </p:val>
                                        </p:tav>
                                      </p:tavLst>
                                    </p:anim>
                                    <p:animEffect transition="in" filter="fade">
                                      <p:cBhvr>
                                        <p:cTn id="36" dur="500"/>
                                        <p:tgtEl>
                                          <p:spTgt spid="717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1000"/>
                                        <p:tgtEl>
                                          <p:spTgt spid="3">
                                            <p:txEl>
                                              <p:pRg st="0" end="0"/>
                                            </p:txEl>
                                          </p:spTgt>
                                        </p:tgtEl>
                                      </p:cBhvr>
                                    </p:animEffect>
                                    <p:anim calcmode="lin" valueType="num">
                                      <p:cBhvr>
                                        <p:cTn id="4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fade">
                                      <p:cBhvr>
                                        <p:cTn id="48" dur="1000"/>
                                        <p:tgtEl>
                                          <p:spTgt spid="3">
                                            <p:txEl>
                                              <p:pRg st="1" end="1"/>
                                            </p:txEl>
                                          </p:spTgt>
                                        </p:tgtEl>
                                      </p:cBhvr>
                                    </p:animEffect>
                                    <p:anim calcmode="lin" valueType="num">
                                      <p:cBhvr>
                                        <p:cTn id="4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fade">
                                      <p:cBhvr>
                                        <p:cTn id="55" dur="1000"/>
                                        <p:tgtEl>
                                          <p:spTgt spid="3">
                                            <p:txEl>
                                              <p:pRg st="2" end="2"/>
                                            </p:txEl>
                                          </p:spTgt>
                                        </p:tgtEl>
                                      </p:cBhvr>
                                    </p:animEffect>
                                    <p:anim calcmode="lin" valueType="num">
                                      <p:cBhvr>
                                        <p:cTn id="5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1000"/>
                                        <p:tgtEl>
                                          <p:spTgt spid="3">
                                            <p:txEl>
                                              <p:pRg st="3" end="3"/>
                                            </p:txEl>
                                          </p:spTgt>
                                        </p:tgtEl>
                                      </p:cBhvr>
                                    </p:animEffect>
                                    <p:anim calcmode="lin" valueType="num">
                                      <p:cBhvr>
                                        <p:cTn id="6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fade">
                                      <p:cBhvr>
                                        <p:cTn id="69" dur="1000"/>
                                        <p:tgtEl>
                                          <p:spTgt spid="3">
                                            <p:txEl>
                                              <p:pRg st="4" end="4"/>
                                            </p:txEl>
                                          </p:spTgt>
                                        </p:tgtEl>
                                      </p:cBhvr>
                                    </p:animEffect>
                                    <p:anim calcmode="lin" valueType="num">
                                      <p:cBhvr>
                                        <p:cTn id="7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Effect transition="in" filter="fade">
                                      <p:cBhvr>
                                        <p:cTn id="76" dur="1000"/>
                                        <p:tgtEl>
                                          <p:spTgt spid="3">
                                            <p:txEl>
                                              <p:pRg st="5" end="5"/>
                                            </p:txEl>
                                          </p:spTgt>
                                        </p:tgtEl>
                                      </p:cBhvr>
                                    </p:animEffect>
                                    <p:anim calcmode="lin" valueType="num">
                                      <p:cBhvr>
                                        <p:cTn id="7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29600" cy="4869160"/>
          </a:xfrm>
        </p:spPr>
        <p:txBody>
          <a:bodyPr>
            <a:normAutofit/>
          </a:bodyPr>
          <a:lstStyle/>
          <a:p>
            <a:pPr>
              <a:buNone/>
            </a:pPr>
            <a:r>
              <a:rPr lang="en-GB" dirty="0" smtClean="0"/>
              <a:t>All W.C’s must have a water trap attached.</a:t>
            </a:r>
          </a:p>
          <a:p>
            <a:pPr>
              <a:buNone/>
            </a:pPr>
            <a:endParaRPr lang="en-GB" dirty="0" smtClean="0"/>
          </a:p>
          <a:p>
            <a:pPr>
              <a:buNone/>
            </a:pPr>
            <a:r>
              <a:rPr lang="en-GB" dirty="0" smtClean="0"/>
              <a:t>Water traps are very important as they</a:t>
            </a:r>
          </a:p>
          <a:p>
            <a:pPr>
              <a:buNone/>
            </a:pPr>
            <a:r>
              <a:rPr lang="en-GB" dirty="0" smtClean="0"/>
              <a:t> stop the foul gases produced in the </a:t>
            </a:r>
          </a:p>
          <a:p>
            <a:pPr>
              <a:buNone/>
            </a:pPr>
            <a:r>
              <a:rPr lang="en-GB" dirty="0" smtClean="0"/>
              <a:t>sewer from entering the house.</a:t>
            </a:r>
          </a:p>
          <a:p>
            <a:pPr>
              <a:buNone/>
            </a:pPr>
            <a:endParaRPr lang="en-GB" dirty="0" smtClean="0"/>
          </a:p>
          <a:p>
            <a:pPr>
              <a:buNone/>
            </a:pPr>
            <a:r>
              <a:rPr lang="en-GB" dirty="0" smtClean="0"/>
              <a:t>The trap consists of a bent tube which allows the flow of liquids and floating matter to pass though whilst providing a water seal between the atmosphere and sewer gas. </a:t>
            </a:r>
            <a:endParaRPr lang="en-GB" dirty="0"/>
          </a:p>
        </p:txBody>
      </p:sp>
      <p:pic>
        <p:nvPicPr>
          <p:cNvPr id="5" name="Picture 4" descr="C:\Users\Hannah\AppData\Local\Microsoft\Windows\Temporary Internet Files\Content.IE5\D4V0HS8B\MC900320088[1].wmf"/>
          <p:cNvPicPr/>
          <p:nvPr/>
        </p:nvPicPr>
        <p:blipFill>
          <a:blip r:embed="rId2" cstate="print"/>
          <a:srcRect/>
          <a:stretch>
            <a:fillRect/>
          </a:stretch>
        </p:blipFill>
        <p:spPr bwMode="auto">
          <a:xfrm>
            <a:off x="7020272" y="188640"/>
            <a:ext cx="1622201" cy="1488141"/>
          </a:xfrm>
          <a:prstGeom prst="rect">
            <a:avLst/>
          </a:prstGeom>
          <a:noFill/>
          <a:ln w="9525">
            <a:noFill/>
            <a:miter lim="800000"/>
            <a:headEnd/>
            <a:tailEnd/>
          </a:ln>
        </p:spPr>
      </p:pic>
      <p:sp>
        <p:nvSpPr>
          <p:cNvPr id="6" name="Rounded Rectangular Callout 5"/>
          <p:cNvSpPr/>
          <p:nvPr/>
        </p:nvSpPr>
        <p:spPr>
          <a:xfrm>
            <a:off x="755576" y="260648"/>
            <a:ext cx="5832648" cy="1152128"/>
          </a:xfrm>
          <a:prstGeom prst="wedgeRoundRectCallout">
            <a:avLst>
              <a:gd name="adj1" fmla="val 57441"/>
              <a:gd name="adj2" fmla="val -2158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Another important component of the W.C is the </a:t>
            </a:r>
            <a:r>
              <a:rPr lang="en-GB" sz="2800" b="1" dirty="0" smtClean="0">
                <a:solidFill>
                  <a:schemeClr val="accent1"/>
                </a:solidFill>
                <a:effectLst>
                  <a:outerShdw blurRad="38100" dist="38100" dir="2700000" algn="tl">
                    <a:srgbClr val="000000">
                      <a:alpha val="43137"/>
                    </a:srgbClr>
                  </a:outerShdw>
                </a:effectLst>
              </a:rPr>
              <a:t>Water trap.</a:t>
            </a:r>
            <a:endParaRPr lang="en-GB" sz="2800" dirty="0"/>
          </a:p>
        </p:txBody>
      </p:sp>
      <p:pic>
        <p:nvPicPr>
          <p:cNvPr id="2053" name="Picture 5" descr="C:\Users\Hannah\AppData\Local\Microsoft\Windows\Temporary Internet Files\Content.IE5\1EXIG23Q\MC900028142[1].wmf"/>
          <p:cNvPicPr>
            <a:picLocks noChangeAspect="1" noChangeArrowheads="1"/>
          </p:cNvPicPr>
          <p:nvPr/>
        </p:nvPicPr>
        <p:blipFill>
          <a:blip r:embed="rId3" cstate="print"/>
          <a:srcRect/>
          <a:stretch>
            <a:fillRect/>
          </a:stretch>
        </p:blipFill>
        <p:spPr bwMode="auto">
          <a:xfrm>
            <a:off x="7211677" y="2780928"/>
            <a:ext cx="1499850" cy="15904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4788024" cy="6408712"/>
          </a:xfrm>
        </p:spPr>
        <p:txBody>
          <a:bodyPr>
            <a:normAutofit/>
          </a:bodyPr>
          <a:lstStyle/>
          <a:p>
            <a:r>
              <a:rPr lang="en-GB" sz="2000" dirty="0" smtClean="0"/>
              <a:t>The water seal is the depth of liquid from the </a:t>
            </a:r>
            <a:r>
              <a:rPr lang="en-GB" sz="2000" b="1" dirty="0" smtClean="0"/>
              <a:t>crown weir </a:t>
            </a:r>
            <a:r>
              <a:rPr lang="en-GB" sz="2000" dirty="0" smtClean="0"/>
              <a:t>to the </a:t>
            </a:r>
            <a:r>
              <a:rPr lang="en-GB" sz="2000" b="1" dirty="0" smtClean="0"/>
              <a:t>DIP</a:t>
            </a:r>
            <a:r>
              <a:rPr lang="en-GB" sz="2000" dirty="0" smtClean="0"/>
              <a:t>. This liquid is clean as it is replaced every time it is used by water from a cistern or flush valve etc. It always remains in the trap and is what prevents the sewage gases from entering the house.</a:t>
            </a:r>
          </a:p>
          <a:p>
            <a:pPr>
              <a:buNone/>
            </a:pPr>
            <a:endParaRPr lang="en-GB" sz="2000" dirty="0" smtClean="0"/>
          </a:p>
          <a:p>
            <a:r>
              <a:rPr lang="en-GB" sz="2000" dirty="0" smtClean="0"/>
              <a:t>The </a:t>
            </a:r>
            <a:r>
              <a:rPr lang="en-GB" sz="2000" b="1" dirty="0" smtClean="0"/>
              <a:t>crown weir </a:t>
            </a:r>
            <a:r>
              <a:rPr lang="en-GB" sz="2000" dirty="0" smtClean="0"/>
              <a:t>is the lowest point in the trap where the liquids must flow in order to leave the trap.</a:t>
            </a:r>
          </a:p>
          <a:p>
            <a:endParaRPr lang="en-GB" sz="2000" dirty="0" smtClean="0"/>
          </a:p>
          <a:p>
            <a:r>
              <a:rPr lang="en-GB" sz="2000" dirty="0" smtClean="0"/>
              <a:t>The </a:t>
            </a:r>
            <a:r>
              <a:rPr lang="en-GB" sz="2000" b="1" dirty="0" smtClean="0"/>
              <a:t>DIP</a:t>
            </a:r>
            <a:r>
              <a:rPr lang="en-GB" sz="2000" dirty="0" smtClean="0"/>
              <a:t> is the lowest point in the trap where the liquids must sink before air or gas can pass through the tap.</a:t>
            </a:r>
          </a:p>
        </p:txBody>
      </p:sp>
      <p:pic>
        <p:nvPicPr>
          <p:cNvPr id="9218" name="Picture 2" descr="C:\Users\Hannah\Desktop\Vigyam Ashram\plumbing photos\DSC_0818.JPG"/>
          <p:cNvPicPr>
            <a:picLocks noChangeAspect="1" noChangeArrowheads="1"/>
          </p:cNvPicPr>
          <p:nvPr/>
        </p:nvPicPr>
        <p:blipFill>
          <a:blip r:embed="rId2" cstate="print"/>
          <a:srcRect l="15252" r="21353"/>
          <a:stretch>
            <a:fillRect/>
          </a:stretch>
        </p:blipFill>
        <p:spPr bwMode="auto">
          <a:xfrm>
            <a:off x="4716016" y="1124744"/>
            <a:ext cx="4211960" cy="4448057"/>
          </a:xfrm>
          <a:prstGeom prst="rect">
            <a:avLst/>
          </a:prstGeom>
          <a:noFill/>
        </p:spPr>
      </p:pic>
      <p:sp>
        <p:nvSpPr>
          <p:cNvPr id="4" name="TextBox 3"/>
          <p:cNvSpPr txBox="1"/>
          <p:nvPr/>
        </p:nvSpPr>
        <p:spPr>
          <a:xfrm>
            <a:off x="4932040" y="1844824"/>
            <a:ext cx="792088" cy="646331"/>
          </a:xfrm>
          <a:prstGeom prst="rect">
            <a:avLst/>
          </a:prstGeom>
          <a:noFill/>
          <a:ln w="28575">
            <a:solidFill>
              <a:srgbClr val="92D050"/>
            </a:solidFill>
          </a:ln>
        </p:spPr>
        <p:txBody>
          <a:bodyPr wrap="square" rtlCol="0">
            <a:spAutoFit/>
          </a:bodyPr>
          <a:lstStyle/>
          <a:p>
            <a:endParaRPr lang="en-GB" dirty="0" smtClean="0"/>
          </a:p>
          <a:p>
            <a:endParaRPr lang="en-GB" dirty="0"/>
          </a:p>
        </p:txBody>
      </p:sp>
      <p:sp>
        <p:nvSpPr>
          <p:cNvPr id="6" name="TextBox 5"/>
          <p:cNvSpPr txBox="1"/>
          <p:nvPr/>
        </p:nvSpPr>
        <p:spPr>
          <a:xfrm>
            <a:off x="7092280" y="5085184"/>
            <a:ext cx="792088" cy="369332"/>
          </a:xfrm>
          <a:prstGeom prst="rect">
            <a:avLst/>
          </a:prstGeom>
          <a:noFill/>
          <a:ln w="28575">
            <a:solidFill>
              <a:schemeClr val="accent2"/>
            </a:solidFill>
          </a:ln>
        </p:spPr>
        <p:txBody>
          <a:bodyPr wrap="square" rtlCol="0">
            <a:spAutoFit/>
          </a:bodyPr>
          <a:lstStyle/>
          <a:p>
            <a:endParaRPr lang="en-GB" dirty="0" smtClean="0"/>
          </a:p>
        </p:txBody>
      </p:sp>
      <p:cxnSp>
        <p:nvCxnSpPr>
          <p:cNvPr id="9" name="Straight Arrow Connector 8"/>
          <p:cNvCxnSpPr/>
          <p:nvPr/>
        </p:nvCxnSpPr>
        <p:spPr>
          <a:xfrm>
            <a:off x="6084168" y="2996952"/>
            <a:ext cx="1656184" cy="7200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88224" y="4509120"/>
            <a:ext cx="1152128"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452320" y="3068960"/>
            <a:ext cx="792088" cy="1584176"/>
            <a:chOff x="7452320" y="3068960"/>
            <a:chExt cx="792088" cy="1584176"/>
          </a:xfrm>
        </p:grpSpPr>
        <p:sp>
          <p:nvSpPr>
            <p:cNvPr id="7" name="TextBox 6"/>
            <p:cNvSpPr txBox="1"/>
            <p:nvPr/>
          </p:nvSpPr>
          <p:spPr>
            <a:xfrm>
              <a:off x="7452320" y="3717032"/>
              <a:ext cx="792088" cy="369332"/>
            </a:xfrm>
            <a:prstGeom prst="rect">
              <a:avLst/>
            </a:prstGeom>
            <a:noFill/>
            <a:ln w="28575">
              <a:solidFill>
                <a:schemeClr val="bg1"/>
              </a:solidFill>
            </a:ln>
          </p:spPr>
          <p:txBody>
            <a:bodyPr wrap="square" rtlCol="0">
              <a:spAutoFit/>
            </a:bodyPr>
            <a:lstStyle/>
            <a:p>
              <a:endParaRPr lang="en-GB" dirty="0" smtClean="0">
                <a:solidFill>
                  <a:schemeClr val="accent2"/>
                </a:solidFill>
              </a:endParaRPr>
            </a:p>
          </p:txBody>
        </p:sp>
        <p:cxnSp>
          <p:nvCxnSpPr>
            <p:cNvPr id="16" name="Straight Arrow Connector 15"/>
            <p:cNvCxnSpPr/>
            <p:nvPr/>
          </p:nvCxnSpPr>
          <p:spPr>
            <a:xfrm flipH="1" flipV="1">
              <a:off x="7812360" y="3068960"/>
              <a:ext cx="8384" cy="65645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p:cNvCxnSpPr>
            <p:nvPr/>
          </p:nvCxnSpPr>
          <p:spPr>
            <a:xfrm flipH="1">
              <a:off x="7812360" y="4086364"/>
              <a:ext cx="36004" cy="56677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348880"/>
            <a:ext cx="8229600" cy="1368152"/>
          </a:xfrm>
        </p:spPr>
        <p:txBody>
          <a:bodyPr>
            <a:normAutofit lnSpcReduction="10000"/>
          </a:bodyPr>
          <a:lstStyle/>
          <a:p>
            <a:pPr>
              <a:buNone/>
            </a:pPr>
            <a:endParaRPr lang="en-GB" dirty="0" smtClean="0"/>
          </a:p>
          <a:p>
            <a:pPr>
              <a:buNone/>
            </a:pPr>
            <a:r>
              <a:rPr lang="en-GB" b="1" dirty="0" smtClean="0">
                <a:solidFill>
                  <a:schemeClr val="accent1"/>
                </a:solidFill>
                <a:effectLst>
                  <a:outerShdw blurRad="38100" dist="38100" dir="2700000" algn="tl">
                    <a:srgbClr val="000000">
                      <a:alpha val="43137"/>
                    </a:srgbClr>
                  </a:outerShdw>
                </a:effectLst>
              </a:rPr>
              <a:t>P-Traps:</a:t>
            </a:r>
            <a:r>
              <a:rPr lang="en-GB" b="1" dirty="0">
                <a:solidFill>
                  <a:schemeClr val="accent1"/>
                </a:solidFill>
                <a:effectLst>
                  <a:outerShdw blurRad="38100" dist="38100" dir="2700000" algn="tl">
                    <a:srgbClr val="000000">
                      <a:alpha val="43137"/>
                    </a:srgbClr>
                  </a:outerShdw>
                </a:effectLst>
              </a:rPr>
              <a:t> </a:t>
            </a:r>
            <a:r>
              <a:rPr lang="en-GB" b="1" dirty="0" smtClean="0">
                <a:solidFill>
                  <a:schemeClr val="accent1"/>
                </a:solidFill>
                <a:effectLst>
                  <a:outerShdw blurRad="38100" dist="38100" dir="2700000" algn="tl">
                    <a:srgbClr val="000000">
                      <a:alpha val="43137"/>
                    </a:srgbClr>
                  </a:outerShdw>
                </a:effectLst>
              </a:rPr>
              <a:t> </a:t>
            </a:r>
            <a:r>
              <a:rPr lang="en-GB" dirty="0" smtClean="0"/>
              <a:t>its inlet is vertical and its outlet is at an angle of 95 degrees.</a:t>
            </a:r>
          </a:p>
          <a:p>
            <a:pPr>
              <a:buNone/>
            </a:pPr>
            <a:endParaRPr lang="en-GB" dirty="0" smtClean="0"/>
          </a:p>
          <a:p>
            <a:pPr>
              <a:buNone/>
            </a:pPr>
            <a:endParaRPr lang="en-GB" dirty="0" smtClean="0"/>
          </a:p>
          <a:p>
            <a:pPr>
              <a:buNone/>
            </a:pPr>
            <a:endParaRPr lang="en-GB" dirty="0" smtClean="0"/>
          </a:p>
        </p:txBody>
      </p:sp>
      <p:pic>
        <p:nvPicPr>
          <p:cNvPr id="4" name="Picture 3" descr="C:\Users\Hannah\AppData\Local\Microsoft\Windows\Temporary Internet Files\Content.IE5\D4V0HS8B\MC900320088[1].wmf"/>
          <p:cNvPicPr/>
          <p:nvPr/>
        </p:nvPicPr>
        <p:blipFill>
          <a:blip r:embed="rId2" cstate="print"/>
          <a:srcRect/>
          <a:stretch>
            <a:fillRect/>
          </a:stretch>
        </p:blipFill>
        <p:spPr bwMode="auto">
          <a:xfrm>
            <a:off x="7020272" y="548680"/>
            <a:ext cx="1622201" cy="1488141"/>
          </a:xfrm>
          <a:prstGeom prst="rect">
            <a:avLst/>
          </a:prstGeom>
          <a:noFill/>
          <a:ln w="9525">
            <a:noFill/>
            <a:miter lim="800000"/>
            <a:headEnd/>
            <a:tailEnd/>
          </a:ln>
        </p:spPr>
      </p:pic>
      <p:sp>
        <p:nvSpPr>
          <p:cNvPr id="5" name="Rounded Rectangular Callout 4"/>
          <p:cNvSpPr/>
          <p:nvPr/>
        </p:nvSpPr>
        <p:spPr>
          <a:xfrm>
            <a:off x="539552" y="548680"/>
            <a:ext cx="5832648" cy="1872208"/>
          </a:xfrm>
          <a:prstGeom prst="wedgeRoundRectCallout">
            <a:avLst>
              <a:gd name="adj1" fmla="val 57441"/>
              <a:gd name="adj2" fmla="val -2158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There are 3 types of trap: </a:t>
            </a:r>
          </a:p>
          <a:p>
            <a:r>
              <a:rPr lang="en-GB" sz="2800" b="1" dirty="0" smtClean="0">
                <a:solidFill>
                  <a:schemeClr val="accent1"/>
                </a:solidFill>
              </a:rPr>
              <a:t>P-Traps</a:t>
            </a:r>
            <a:r>
              <a:rPr lang="en-GB" sz="2800" dirty="0" smtClean="0"/>
              <a:t>, </a:t>
            </a:r>
            <a:r>
              <a:rPr lang="en-GB" sz="2800" b="1" dirty="0" smtClean="0">
                <a:solidFill>
                  <a:schemeClr val="accent1"/>
                </a:solidFill>
              </a:rPr>
              <a:t>S-Traps</a:t>
            </a:r>
            <a:r>
              <a:rPr lang="en-GB" sz="2800" dirty="0" smtClean="0"/>
              <a:t> and </a:t>
            </a:r>
            <a:r>
              <a:rPr lang="en-GB" sz="2800" b="1" dirty="0" smtClean="0">
                <a:solidFill>
                  <a:schemeClr val="accent1"/>
                </a:solidFill>
              </a:rPr>
              <a:t>Q-Traps</a:t>
            </a:r>
            <a:r>
              <a:rPr lang="en-GB" sz="2800" dirty="0" smtClean="0"/>
              <a:t>. The names are according to their inlet and outlet pipes.</a:t>
            </a:r>
          </a:p>
        </p:txBody>
      </p:sp>
      <p:pic>
        <p:nvPicPr>
          <p:cNvPr id="2050" name="Picture 2" descr="C:\Users\Hannah\Desktop\Vigyam Ashram\plumbing photos\DSC_2129 - Copy (2).JPG"/>
          <p:cNvPicPr>
            <a:picLocks noChangeAspect="1" noChangeArrowheads="1"/>
          </p:cNvPicPr>
          <p:nvPr/>
        </p:nvPicPr>
        <p:blipFill>
          <a:blip r:embed="rId3" cstate="print"/>
          <a:srcRect/>
          <a:stretch>
            <a:fillRect/>
          </a:stretch>
        </p:blipFill>
        <p:spPr bwMode="auto">
          <a:xfrm>
            <a:off x="2915816" y="3717032"/>
            <a:ext cx="3912051" cy="28820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slide(fromBottom)">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fill="hold"/>
                                        <p:tgtEl>
                                          <p:spTgt spid="2050"/>
                                        </p:tgtEl>
                                        <p:attrNameLst>
                                          <p:attrName>ppt_w</p:attrName>
                                        </p:attrNameLst>
                                      </p:cBhvr>
                                      <p:tavLst>
                                        <p:tav tm="0">
                                          <p:val>
                                            <p:fltVal val="0"/>
                                          </p:val>
                                        </p:tav>
                                        <p:tav tm="100000">
                                          <p:val>
                                            <p:strVal val="#ppt_w"/>
                                          </p:val>
                                        </p:tav>
                                      </p:tavLst>
                                    </p:anim>
                                    <p:anim calcmode="lin" valueType="num">
                                      <p:cBhvr>
                                        <p:cTn id="31" dur="500" fill="hold"/>
                                        <p:tgtEl>
                                          <p:spTgt spid="2050"/>
                                        </p:tgtEl>
                                        <p:attrNameLst>
                                          <p:attrName>ppt_h</p:attrName>
                                        </p:attrNameLst>
                                      </p:cBhvr>
                                      <p:tavLst>
                                        <p:tav tm="0">
                                          <p:val>
                                            <p:fltVal val="0"/>
                                          </p:val>
                                        </p:tav>
                                        <p:tav tm="100000">
                                          <p:val>
                                            <p:strVal val="#ppt_h"/>
                                          </p:val>
                                        </p:tav>
                                      </p:tavLst>
                                    </p:anim>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3408"/>
            <a:ext cx="8229600" cy="4797152"/>
          </a:xfrm>
        </p:spPr>
        <p:txBody>
          <a:bodyPr>
            <a:normAutofit/>
          </a:bodyPr>
          <a:lstStyle/>
          <a:p>
            <a:pPr>
              <a:buNone/>
            </a:pPr>
            <a:endParaRPr lang="en-GB" dirty="0" smtClean="0"/>
          </a:p>
          <a:p>
            <a:pPr>
              <a:buNone/>
            </a:pPr>
            <a:r>
              <a:rPr lang="en-GB" b="1" dirty="0" smtClean="0">
                <a:solidFill>
                  <a:schemeClr val="accent1"/>
                </a:solidFill>
                <a:effectLst>
                  <a:outerShdw blurRad="38100" dist="38100" dir="2700000" algn="tl">
                    <a:srgbClr val="000000">
                      <a:alpha val="43137"/>
                    </a:srgbClr>
                  </a:outerShdw>
                </a:effectLst>
              </a:rPr>
              <a:t>S-Trap: </a:t>
            </a:r>
            <a:r>
              <a:rPr lang="en-GB" dirty="0" smtClean="0"/>
              <a:t>both its inlet and outlet are vertical</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solidFill>
                <a:schemeClr val="accent1"/>
              </a:solidFill>
            </a:endParaRPr>
          </a:p>
          <a:p>
            <a:pPr>
              <a:buNone/>
            </a:pPr>
            <a:endParaRPr lang="en-GB" b="1" dirty="0" smtClean="0">
              <a:solidFill>
                <a:schemeClr val="accent1"/>
              </a:solidFill>
              <a:effectLst>
                <a:outerShdw blurRad="38100" dist="38100" dir="2700000" algn="tl">
                  <a:srgbClr val="000000">
                    <a:alpha val="43137"/>
                  </a:srgbClr>
                </a:outerShdw>
              </a:effectLst>
            </a:endParaRPr>
          </a:p>
          <a:p>
            <a:pPr>
              <a:buNone/>
            </a:pPr>
            <a:r>
              <a:rPr lang="en-GB" b="1" dirty="0" smtClean="0">
                <a:solidFill>
                  <a:schemeClr val="accent1"/>
                </a:solidFill>
                <a:effectLst>
                  <a:outerShdw blurRad="38100" dist="38100" dir="2700000" algn="tl">
                    <a:srgbClr val="000000">
                      <a:alpha val="43137"/>
                    </a:srgbClr>
                  </a:outerShdw>
                </a:effectLst>
              </a:rPr>
              <a:t>Q-Trap: </a:t>
            </a:r>
            <a:r>
              <a:rPr lang="en-GB" dirty="0" smtClean="0"/>
              <a:t>its inlet is vertical and its outlet is steeper than95 degrees but not quite vertical.</a:t>
            </a:r>
          </a:p>
        </p:txBody>
      </p:sp>
      <p:pic>
        <p:nvPicPr>
          <p:cNvPr id="1027" name="Picture 3" descr="C:\Users\Hannah\Desktop\Vigyam Ashram\plumbing photos\DSC_2130 - Copy.JPG"/>
          <p:cNvPicPr>
            <a:picLocks noChangeAspect="1" noChangeArrowheads="1"/>
          </p:cNvPicPr>
          <p:nvPr/>
        </p:nvPicPr>
        <p:blipFill>
          <a:blip r:embed="rId2" cstate="print"/>
          <a:srcRect t="9440" r="5363" b="5600"/>
          <a:stretch>
            <a:fillRect/>
          </a:stretch>
        </p:blipFill>
        <p:spPr bwMode="auto">
          <a:xfrm>
            <a:off x="2411760" y="836712"/>
            <a:ext cx="3744416" cy="2364895"/>
          </a:xfrm>
          <a:prstGeom prst="rect">
            <a:avLst/>
          </a:prstGeom>
          <a:noFill/>
        </p:spPr>
      </p:pic>
      <p:pic>
        <p:nvPicPr>
          <p:cNvPr id="1028" name="Picture 4" descr="C:\Users\Hannah\Desktop\Vigyam Ashram\plumbing photos\DSC_2129 - Copy.JPG"/>
          <p:cNvPicPr>
            <a:picLocks noChangeAspect="1" noChangeArrowheads="1"/>
          </p:cNvPicPr>
          <p:nvPr/>
        </p:nvPicPr>
        <p:blipFill>
          <a:blip r:embed="rId3" cstate="print"/>
          <a:srcRect/>
          <a:stretch>
            <a:fillRect/>
          </a:stretch>
        </p:blipFill>
        <p:spPr bwMode="auto">
          <a:xfrm>
            <a:off x="2555776" y="4365104"/>
            <a:ext cx="3600400" cy="23157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slide(fromBottom)">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500" fill="hold"/>
                                        <p:tgtEl>
                                          <p:spTgt spid="1028"/>
                                        </p:tgtEl>
                                        <p:attrNameLst>
                                          <p:attrName>ppt_w</p:attrName>
                                        </p:attrNameLst>
                                      </p:cBhvr>
                                      <p:tavLst>
                                        <p:tav tm="0">
                                          <p:val>
                                            <p:fltVal val="0"/>
                                          </p:val>
                                        </p:tav>
                                        <p:tav tm="100000">
                                          <p:val>
                                            <p:strVal val="#ppt_w"/>
                                          </p:val>
                                        </p:tav>
                                      </p:tavLst>
                                    </p:anim>
                                    <p:anim calcmode="lin" valueType="num">
                                      <p:cBhvr>
                                        <p:cTn id="25" dur="500" fill="hold"/>
                                        <p:tgtEl>
                                          <p:spTgt spid="1028"/>
                                        </p:tgtEl>
                                        <p:attrNameLst>
                                          <p:attrName>ppt_h</p:attrName>
                                        </p:attrNameLst>
                                      </p:cBhvr>
                                      <p:tavLst>
                                        <p:tav tm="0">
                                          <p:val>
                                            <p:fltVal val="0"/>
                                          </p:val>
                                        </p:tav>
                                        <p:tav tm="100000">
                                          <p:val>
                                            <p:strVal val="#ppt_h"/>
                                          </p:val>
                                        </p:tav>
                                      </p:tavLst>
                                    </p:anim>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nnah\Desktop\Vigyam Ashram\plumbing photos\DSC_0820.JPG"/>
          <p:cNvPicPr>
            <a:picLocks noChangeAspect="1" noChangeArrowheads="1"/>
          </p:cNvPicPr>
          <p:nvPr/>
        </p:nvPicPr>
        <p:blipFill>
          <a:blip r:embed="rId2" cstate="print"/>
          <a:srcRect/>
          <a:stretch>
            <a:fillRect/>
          </a:stretch>
        </p:blipFill>
        <p:spPr bwMode="auto">
          <a:xfrm>
            <a:off x="477569" y="404664"/>
            <a:ext cx="8281832" cy="55446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nnah\AppData\Local\Microsoft\Windows\Temporary Internet Files\Content.IE5\31FW49J2\MC900304311[1].wmf"/>
          <p:cNvPicPr>
            <a:picLocks noChangeAspect="1" noChangeArrowheads="1"/>
          </p:cNvPicPr>
          <p:nvPr/>
        </p:nvPicPr>
        <p:blipFill>
          <a:blip r:embed="rId2" cstate="print"/>
          <a:srcRect/>
          <a:stretch>
            <a:fillRect/>
          </a:stretch>
        </p:blipFill>
        <p:spPr bwMode="auto">
          <a:xfrm>
            <a:off x="755576" y="3861048"/>
            <a:ext cx="959197" cy="1621872"/>
          </a:xfrm>
          <a:prstGeom prst="rect">
            <a:avLst/>
          </a:prstGeom>
          <a:noFill/>
        </p:spPr>
      </p:pic>
      <p:pic>
        <p:nvPicPr>
          <p:cNvPr id="4098" name="Picture 2" descr="C:\Users\Hannah\Desktop\smile.jpg"/>
          <p:cNvPicPr>
            <a:picLocks noChangeAspect="1" noChangeArrowheads="1"/>
          </p:cNvPicPr>
          <p:nvPr/>
        </p:nvPicPr>
        <p:blipFill>
          <a:blip r:embed="rId3" cstate="print"/>
          <a:srcRect r="60631" b="6531"/>
          <a:stretch>
            <a:fillRect/>
          </a:stretch>
        </p:blipFill>
        <p:spPr bwMode="auto">
          <a:xfrm>
            <a:off x="755576" y="3861048"/>
            <a:ext cx="1008112" cy="1800200"/>
          </a:xfrm>
          <a:prstGeom prst="rect">
            <a:avLst/>
          </a:prstGeom>
          <a:noFill/>
        </p:spPr>
      </p:pic>
      <p:pic>
        <p:nvPicPr>
          <p:cNvPr id="4" name="Picture 3" descr="C:\Users\Hannah\AppData\Local\Microsoft\Windows\Temporary Internet Files\Content.IE5\D4V0HS8B\MC900320088[1].wmf"/>
          <p:cNvPicPr/>
          <p:nvPr/>
        </p:nvPicPr>
        <p:blipFill>
          <a:blip r:embed="rId4" cstate="print"/>
          <a:srcRect/>
          <a:stretch>
            <a:fillRect/>
          </a:stretch>
        </p:blipFill>
        <p:spPr bwMode="auto">
          <a:xfrm>
            <a:off x="7164288" y="404664"/>
            <a:ext cx="1622201" cy="1488141"/>
          </a:xfrm>
          <a:prstGeom prst="rect">
            <a:avLst/>
          </a:prstGeom>
          <a:noFill/>
          <a:ln w="9525">
            <a:noFill/>
            <a:miter lim="800000"/>
            <a:headEnd/>
            <a:tailEnd/>
          </a:ln>
        </p:spPr>
      </p:pic>
      <p:sp>
        <p:nvSpPr>
          <p:cNvPr id="5" name="Rounded Rectangular Callout 4"/>
          <p:cNvSpPr/>
          <p:nvPr/>
        </p:nvSpPr>
        <p:spPr>
          <a:xfrm>
            <a:off x="467544" y="476672"/>
            <a:ext cx="5832648" cy="1872208"/>
          </a:xfrm>
          <a:prstGeom prst="wedgeRoundRectCallout">
            <a:avLst>
              <a:gd name="adj1" fmla="val 57441"/>
              <a:gd name="adj2" fmla="val -2158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So that is all of the main parts of a W.C explained, did it make sense?</a:t>
            </a:r>
          </a:p>
        </p:txBody>
      </p:sp>
      <p:sp>
        <p:nvSpPr>
          <p:cNvPr id="7" name="Rounded Rectangular Callout 6"/>
          <p:cNvSpPr/>
          <p:nvPr/>
        </p:nvSpPr>
        <p:spPr>
          <a:xfrm>
            <a:off x="2267744" y="2636912"/>
            <a:ext cx="5832648" cy="2160240"/>
          </a:xfrm>
          <a:prstGeom prst="wedgeRoundRectCallout">
            <a:avLst>
              <a:gd name="adj1" fmla="val -56278"/>
              <a:gd name="adj2" fmla="val 7099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smtClean="0"/>
              <a:t>Wow that wasn’t as hard as I thought it might be! Yes I understand how all the parts work now thank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500" fill="hold"/>
                                        <p:tgtEl>
                                          <p:spTgt spid="4098"/>
                                        </p:tgtEl>
                                        <p:attrNameLst>
                                          <p:attrName>ppt_w</p:attrName>
                                        </p:attrNameLst>
                                      </p:cBhvr>
                                      <p:tavLst>
                                        <p:tav tm="0">
                                          <p:val>
                                            <p:fltVal val="0"/>
                                          </p:val>
                                        </p:tav>
                                        <p:tav tm="100000">
                                          <p:val>
                                            <p:strVal val="#ppt_w"/>
                                          </p:val>
                                        </p:tav>
                                      </p:tavLst>
                                    </p:anim>
                                    <p:anim calcmode="lin" valueType="num">
                                      <p:cBhvr>
                                        <p:cTn id="26" dur="500" fill="hold"/>
                                        <p:tgtEl>
                                          <p:spTgt spid="4098"/>
                                        </p:tgtEl>
                                        <p:attrNameLst>
                                          <p:attrName>ppt_h</p:attrName>
                                        </p:attrNameLst>
                                      </p:cBhvr>
                                      <p:tavLst>
                                        <p:tav tm="0">
                                          <p:val>
                                            <p:fltVal val="0"/>
                                          </p:val>
                                        </p:tav>
                                        <p:tav tm="100000">
                                          <p:val>
                                            <p:strVal val="#ppt_h"/>
                                          </p:val>
                                        </p:tav>
                                      </p:tavLst>
                                    </p:anim>
                                    <p:animEffect transition="in" filter="fade">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21600000">
                                      <p:cBhvr>
                                        <p:cTn id="35"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23728" y="4725144"/>
            <a:ext cx="4104456" cy="369332"/>
          </a:xfrm>
          <a:prstGeom prst="rect">
            <a:avLst/>
          </a:prstGeom>
          <a:noFill/>
        </p:spPr>
        <p:txBody>
          <a:bodyPr wrap="square" rtlCol="0">
            <a:spAutoFit/>
          </a:bodyPr>
          <a:lstStyle/>
          <a:p>
            <a:r>
              <a:rPr lang="en-GB" dirty="0" smtClean="0"/>
              <a:t>Insert diagram to illustrate this</a:t>
            </a:r>
            <a:endParaRPr lang="en-GB" dirty="0"/>
          </a:p>
        </p:txBody>
      </p:sp>
      <p:pic>
        <p:nvPicPr>
          <p:cNvPr id="4" name="Picture 3" descr="C:\Users\Hannah\AppData\Local\Microsoft\Windows\Temporary Internet Files\Content.IE5\D4V0HS8B\MC900320088[1].wmf"/>
          <p:cNvPicPr/>
          <p:nvPr/>
        </p:nvPicPr>
        <p:blipFill>
          <a:blip r:embed="rId2" cstate="print"/>
          <a:srcRect/>
          <a:stretch>
            <a:fillRect/>
          </a:stretch>
        </p:blipFill>
        <p:spPr bwMode="auto">
          <a:xfrm>
            <a:off x="6876256" y="3573016"/>
            <a:ext cx="1622201" cy="1488141"/>
          </a:xfrm>
          <a:prstGeom prst="rect">
            <a:avLst/>
          </a:prstGeom>
          <a:noFill/>
          <a:ln w="9525">
            <a:noFill/>
            <a:miter lim="800000"/>
            <a:headEnd/>
            <a:tailEnd/>
          </a:ln>
        </p:spPr>
      </p:pic>
      <p:sp>
        <p:nvSpPr>
          <p:cNvPr id="5" name="Rounded Rectangular Callout 4"/>
          <p:cNvSpPr/>
          <p:nvPr/>
        </p:nvSpPr>
        <p:spPr>
          <a:xfrm>
            <a:off x="395536" y="476672"/>
            <a:ext cx="5184576" cy="3024336"/>
          </a:xfrm>
          <a:prstGeom prst="wedgeRoundRectCallout">
            <a:avLst>
              <a:gd name="adj1" fmla="val 78145"/>
              <a:gd name="adj2" fmla="val 5708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smtClean="0"/>
              <a:t>All W.C’s contain of a pan where human waste is excreted , this waste is then carried away through a soil pipe with the help of water. </a:t>
            </a:r>
            <a:endParaRPr lang="en-GB"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5602" y="2996952"/>
            <a:ext cx="2558206" cy="3632824"/>
            <a:chOff x="285602" y="2996952"/>
            <a:chExt cx="2558206" cy="3632824"/>
          </a:xfrm>
        </p:grpSpPr>
        <p:pic>
          <p:nvPicPr>
            <p:cNvPr id="4" name="Picture 2" descr="C:\Users\Hannah\Desktop\Vigyam Ashram\plumbing photos\DSC_0793.JPG"/>
            <p:cNvPicPr>
              <a:picLocks noChangeAspect="1" noChangeArrowheads="1"/>
            </p:cNvPicPr>
            <p:nvPr/>
          </p:nvPicPr>
          <p:blipFill>
            <a:blip r:embed="rId2" cstate="print"/>
            <a:srcRect l="27453" r="24403" b="9113"/>
            <a:stretch>
              <a:fillRect/>
            </a:stretch>
          </p:blipFill>
          <p:spPr bwMode="auto">
            <a:xfrm>
              <a:off x="285602" y="3645024"/>
              <a:ext cx="2361570" cy="2984752"/>
            </a:xfrm>
            <a:prstGeom prst="rect">
              <a:avLst/>
            </a:prstGeom>
            <a:noFill/>
          </p:spPr>
        </p:pic>
        <p:sp>
          <p:nvSpPr>
            <p:cNvPr id="7" name="TextBox 6"/>
            <p:cNvSpPr txBox="1"/>
            <p:nvPr/>
          </p:nvSpPr>
          <p:spPr>
            <a:xfrm>
              <a:off x="1619672" y="2996952"/>
              <a:ext cx="1224136" cy="369332"/>
            </a:xfrm>
            <a:prstGeom prst="rect">
              <a:avLst/>
            </a:prstGeom>
            <a:noFill/>
            <a:ln>
              <a:solidFill>
                <a:schemeClr val="accent3"/>
              </a:solidFill>
            </a:ln>
          </p:spPr>
          <p:txBody>
            <a:bodyPr wrap="square" rtlCol="0">
              <a:spAutoFit/>
            </a:bodyPr>
            <a:lstStyle/>
            <a:p>
              <a:r>
                <a:rPr lang="en-GB" dirty="0" smtClean="0"/>
                <a:t>Cistern</a:t>
              </a:r>
              <a:endParaRPr lang="en-GB" dirty="0"/>
            </a:p>
          </p:txBody>
        </p:sp>
        <p:sp>
          <p:nvSpPr>
            <p:cNvPr id="9" name="Freeform 8"/>
            <p:cNvSpPr/>
            <p:nvPr/>
          </p:nvSpPr>
          <p:spPr>
            <a:xfrm>
              <a:off x="1474999" y="3142445"/>
              <a:ext cx="199255" cy="1285586"/>
            </a:xfrm>
            <a:custGeom>
              <a:avLst/>
              <a:gdLst>
                <a:gd name="connsiteX0" fmla="*/ 96224 w 199255"/>
                <a:gd name="connsiteY0" fmla="*/ 0 h 1285586"/>
                <a:gd name="connsiteX1" fmla="*/ 57587 w 199255"/>
                <a:gd name="connsiteY1" fmla="*/ 128789 h 1285586"/>
                <a:gd name="connsiteX2" fmla="*/ 57587 w 199255"/>
                <a:gd name="connsiteY2" fmla="*/ 669701 h 1285586"/>
                <a:gd name="connsiteX3" fmla="*/ 83345 w 199255"/>
                <a:gd name="connsiteY3" fmla="*/ 850006 h 1285586"/>
                <a:gd name="connsiteX4" fmla="*/ 109102 w 199255"/>
                <a:gd name="connsiteY4" fmla="*/ 940158 h 1285586"/>
                <a:gd name="connsiteX5" fmla="*/ 121981 w 199255"/>
                <a:gd name="connsiteY5" fmla="*/ 1043189 h 1285586"/>
                <a:gd name="connsiteX6" fmla="*/ 134860 w 199255"/>
                <a:gd name="connsiteY6" fmla="*/ 1094704 h 1285586"/>
                <a:gd name="connsiteX7" fmla="*/ 160618 w 199255"/>
                <a:gd name="connsiteY7" fmla="*/ 1171978 h 1285586"/>
                <a:gd name="connsiteX8" fmla="*/ 147739 w 199255"/>
                <a:gd name="connsiteY8" fmla="*/ 1223493 h 1285586"/>
                <a:gd name="connsiteX9" fmla="*/ 96224 w 199255"/>
                <a:gd name="connsiteY9" fmla="*/ 1146220 h 1285586"/>
                <a:gd name="connsiteX10" fmla="*/ 18950 w 199255"/>
                <a:gd name="connsiteY10" fmla="*/ 1094704 h 1285586"/>
                <a:gd name="connsiteX11" fmla="*/ 6071 w 199255"/>
                <a:gd name="connsiteY11" fmla="*/ 1056068 h 1285586"/>
                <a:gd name="connsiteX12" fmla="*/ 44708 w 199255"/>
                <a:gd name="connsiteY12" fmla="*/ 1043189 h 1285586"/>
                <a:gd name="connsiteX13" fmla="*/ 96224 w 199255"/>
                <a:gd name="connsiteY13" fmla="*/ 1030310 h 1285586"/>
                <a:gd name="connsiteX14" fmla="*/ 160618 w 199255"/>
                <a:gd name="connsiteY14" fmla="*/ 953037 h 1285586"/>
                <a:gd name="connsiteX15" fmla="*/ 199255 w 199255"/>
                <a:gd name="connsiteY15" fmla="*/ 940158 h 1285586"/>
                <a:gd name="connsiteX16" fmla="*/ 186376 w 199255"/>
                <a:gd name="connsiteY16" fmla="*/ 1107583 h 1285586"/>
                <a:gd name="connsiteX17" fmla="*/ 173497 w 199255"/>
                <a:gd name="connsiteY17" fmla="*/ 1159099 h 1285586"/>
                <a:gd name="connsiteX18" fmla="*/ 160618 w 199255"/>
                <a:gd name="connsiteY18" fmla="*/ 1223493 h 128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255" h="1285586">
                  <a:moveTo>
                    <a:pt x="96224" y="0"/>
                  </a:moveTo>
                  <a:cubicBezTo>
                    <a:pt x="64869" y="94065"/>
                    <a:pt x="77051" y="50933"/>
                    <a:pt x="57587" y="128789"/>
                  </a:cubicBezTo>
                  <a:cubicBezTo>
                    <a:pt x="31765" y="361182"/>
                    <a:pt x="33653" y="294739"/>
                    <a:pt x="57587" y="669701"/>
                  </a:cubicBezTo>
                  <a:cubicBezTo>
                    <a:pt x="61454" y="730290"/>
                    <a:pt x="64146" y="792410"/>
                    <a:pt x="83345" y="850006"/>
                  </a:cubicBezTo>
                  <a:cubicBezTo>
                    <a:pt x="93555" y="880635"/>
                    <a:pt x="103710" y="907807"/>
                    <a:pt x="109102" y="940158"/>
                  </a:cubicBezTo>
                  <a:cubicBezTo>
                    <a:pt x="114792" y="974298"/>
                    <a:pt x="116291" y="1009049"/>
                    <a:pt x="121981" y="1043189"/>
                  </a:cubicBezTo>
                  <a:cubicBezTo>
                    <a:pt x="124891" y="1060648"/>
                    <a:pt x="129774" y="1077750"/>
                    <a:pt x="134860" y="1094704"/>
                  </a:cubicBezTo>
                  <a:cubicBezTo>
                    <a:pt x="142662" y="1120710"/>
                    <a:pt x="160618" y="1171978"/>
                    <a:pt x="160618" y="1171978"/>
                  </a:cubicBezTo>
                  <a:cubicBezTo>
                    <a:pt x="156325" y="1189150"/>
                    <a:pt x="164173" y="1230067"/>
                    <a:pt x="147739" y="1223493"/>
                  </a:cubicBezTo>
                  <a:cubicBezTo>
                    <a:pt x="118996" y="1211996"/>
                    <a:pt x="121982" y="1163392"/>
                    <a:pt x="96224" y="1146220"/>
                  </a:cubicBezTo>
                  <a:lnTo>
                    <a:pt x="18950" y="1094704"/>
                  </a:lnTo>
                  <a:cubicBezTo>
                    <a:pt x="14657" y="1081825"/>
                    <a:pt x="0" y="1068210"/>
                    <a:pt x="6071" y="1056068"/>
                  </a:cubicBezTo>
                  <a:cubicBezTo>
                    <a:pt x="12142" y="1043926"/>
                    <a:pt x="31655" y="1046919"/>
                    <a:pt x="44708" y="1043189"/>
                  </a:cubicBezTo>
                  <a:cubicBezTo>
                    <a:pt x="61727" y="1038326"/>
                    <a:pt x="79052" y="1034603"/>
                    <a:pt x="96224" y="1030310"/>
                  </a:cubicBezTo>
                  <a:cubicBezTo>
                    <a:pt x="115231" y="1001798"/>
                    <a:pt x="130866" y="972871"/>
                    <a:pt x="160618" y="953037"/>
                  </a:cubicBezTo>
                  <a:cubicBezTo>
                    <a:pt x="171914" y="945507"/>
                    <a:pt x="186376" y="944451"/>
                    <a:pt x="199255" y="940158"/>
                  </a:cubicBezTo>
                  <a:cubicBezTo>
                    <a:pt x="194962" y="995966"/>
                    <a:pt x="192916" y="1051993"/>
                    <a:pt x="186376" y="1107583"/>
                  </a:cubicBezTo>
                  <a:cubicBezTo>
                    <a:pt x="184308" y="1125162"/>
                    <a:pt x="176663" y="1141684"/>
                    <a:pt x="173497" y="1159099"/>
                  </a:cubicBezTo>
                  <a:cubicBezTo>
                    <a:pt x="159404" y="1236611"/>
                    <a:pt x="160618" y="1285586"/>
                    <a:pt x="160618" y="1223493"/>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3" name="Group 12"/>
          <p:cNvGrpSpPr/>
          <p:nvPr/>
        </p:nvGrpSpPr>
        <p:grpSpPr>
          <a:xfrm>
            <a:off x="3347864" y="3645024"/>
            <a:ext cx="2880320" cy="2976842"/>
            <a:chOff x="3347864" y="3645024"/>
            <a:chExt cx="2880320" cy="2976842"/>
          </a:xfrm>
        </p:grpSpPr>
        <p:pic>
          <p:nvPicPr>
            <p:cNvPr id="5" name="Picture 4" descr="C:\Users\Hannah\Pictures\2012-07-23\IMG_3617.JPG"/>
            <p:cNvPicPr>
              <a:picLocks noChangeAspect="1" noChangeArrowheads="1"/>
            </p:cNvPicPr>
            <p:nvPr/>
          </p:nvPicPr>
          <p:blipFill>
            <a:blip r:embed="rId3" cstate="print"/>
            <a:srcRect l="2895" t="17369" r="5790"/>
            <a:stretch>
              <a:fillRect/>
            </a:stretch>
          </p:blipFill>
          <p:spPr bwMode="auto">
            <a:xfrm>
              <a:off x="3347864" y="3645024"/>
              <a:ext cx="2467366" cy="2976842"/>
            </a:xfrm>
            <a:prstGeom prst="rect">
              <a:avLst/>
            </a:prstGeom>
            <a:noFill/>
          </p:spPr>
        </p:pic>
        <p:sp>
          <p:nvSpPr>
            <p:cNvPr id="10" name="TextBox 9"/>
            <p:cNvSpPr txBox="1"/>
            <p:nvPr/>
          </p:nvSpPr>
          <p:spPr>
            <a:xfrm>
              <a:off x="4860032" y="4581128"/>
              <a:ext cx="1368152" cy="646331"/>
            </a:xfrm>
            <a:prstGeom prst="rect">
              <a:avLst/>
            </a:prstGeom>
            <a:solidFill>
              <a:schemeClr val="bg1"/>
            </a:solidFill>
            <a:ln>
              <a:solidFill>
                <a:srgbClr val="FF0000"/>
              </a:solidFill>
            </a:ln>
          </p:spPr>
          <p:txBody>
            <a:bodyPr wrap="square" rtlCol="0">
              <a:spAutoFit/>
            </a:bodyPr>
            <a:lstStyle/>
            <a:p>
              <a:r>
                <a:rPr lang="en-GB" dirty="0" smtClean="0"/>
                <a:t>Flush valve</a:t>
              </a:r>
              <a:endParaRPr lang="en-GB" dirty="0"/>
            </a:p>
          </p:txBody>
        </p:sp>
      </p:grpSp>
      <p:grpSp>
        <p:nvGrpSpPr>
          <p:cNvPr id="14" name="Group 13"/>
          <p:cNvGrpSpPr/>
          <p:nvPr/>
        </p:nvGrpSpPr>
        <p:grpSpPr>
          <a:xfrm>
            <a:off x="6444207" y="3573017"/>
            <a:ext cx="2520281" cy="3043114"/>
            <a:chOff x="6444207" y="3573017"/>
            <a:chExt cx="2520281" cy="3043114"/>
          </a:xfrm>
        </p:grpSpPr>
        <p:pic>
          <p:nvPicPr>
            <p:cNvPr id="6" name="Picture 5" descr="C:\Users\Hannah\Desktop\Vigyam Ashram\plumbing photos\DSC_0822.JPG"/>
            <p:cNvPicPr>
              <a:picLocks noChangeAspect="1" noChangeArrowheads="1"/>
            </p:cNvPicPr>
            <p:nvPr/>
          </p:nvPicPr>
          <p:blipFill>
            <a:blip r:embed="rId4" cstate="print"/>
            <a:srcRect l="6101" r="9151" b="13670"/>
            <a:stretch>
              <a:fillRect/>
            </a:stretch>
          </p:blipFill>
          <p:spPr bwMode="auto">
            <a:xfrm rot="5400000">
              <a:off x="5960333" y="4056891"/>
              <a:ext cx="3043114" cy="2075365"/>
            </a:xfrm>
            <a:prstGeom prst="rect">
              <a:avLst/>
            </a:prstGeom>
            <a:noFill/>
          </p:spPr>
        </p:pic>
        <p:sp>
          <p:nvSpPr>
            <p:cNvPr id="11" name="TextBox 10"/>
            <p:cNvSpPr txBox="1"/>
            <p:nvPr/>
          </p:nvSpPr>
          <p:spPr>
            <a:xfrm>
              <a:off x="7668344" y="4653136"/>
              <a:ext cx="1296144" cy="369332"/>
            </a:xfrm>
            <a:prstGeom prst="rect">
              <a:avLst/>
            </a:prstGeom>
            <a:solidFill>
              <a:schemeClr val="bg1"/>
            </a:solidFill>
            <a:ln>
              <a:solidFill>
                <a:srgbClr val="FF0000"/>
              </a:solidFill>
            </a:ln>
          </p:spPr>
          <p:txBody>
            <a:bodyPr wrap="square" rtlCol="0">
              <a:spAutoFit/>
            </a:bodyPr>
            <a:lstStyle/>
            <a:p>
              <a:r>
                <a:rPr lang="en-GB" dirty="0" smtClean="0"/>
                <a:t>manually</a:t>
              </a:r>
              <a:endParaRPr lang="en-GB" dirty="0"/>
            </a:p>
          </p:txBody>
        </p:sp>
      </p:grpSp>
      <p:sp>
        <p:nvSpPr>
          <p:cNvPr id="15" name="Rounded Rectangular Callout 14"/>
          <p:cNvSpPr/>
          <p:nvPr/>
        </p:nvSpPr>
        <p:spPr>
          <a:xfrm>
            <a:off x="395536" y="476672"/>
            <a:ext cx="5184576" cy="2232248"/>
          </a:xfrm>
          <a:prstGeom prst="wedgeRoundRectCallout">
            <a:avLst>
              <a:gd name="adj1" fmla="val 74171"/>
              <a:gd name="adj2" fmla="val -1914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buNone/>
            </a:pPr>
            <a:r>
              <a:rPr lang="en-GB" sz="2800" dirty="0" smtClean="0"/>
              <a:t>This water comes either from </a:t>
            </a:r>
            <a:r>
              <a:rPr lang="en-GB" sz="2800" dirty="0" smtClean="0">
                <a:solidFill>
                  <a:schemeClr val="tx1"/>
                </a:solidFill>
              </a:rPr>
              <a:t>a cistern, a flush valve or from manually </a:t>
            </a:r>
            <a:r>
              <a:rPr lang="en-GB" sz="2800" dirty="0" smtClean="0"/>
              <a:t>putting water into the pan.</a:t>
            </a:r>
          </a:p>
        </p:txBody>
      </p:sp>
      <p:pic>
        <p:nvPicPr>
          <p:cNvPr id="17" name="Picture 16" descr="C:\Users\Hannah\AppData\Local\Microsoft\Windows\Temporary Internet Files\Content.IE5\D4V0HS8B\MC900320088[1].wmf"/>
          <p:cNvPicPr/>
          <p:nvPr/>
        </p:nvPicPr>
        <p:blipFill>
          <a:blip r:embed="rId5" cstate="print"/>
          <a:srcRect/>
          <a:stretch>
            <a:fillRect/>
          </a:stretch>
        </p:blipFill>
        <p:spPr bwMode="auto">
          <a:xfrm>
            <a:off x="6804248" y="620688"/>
            <a:ext cx="1622201" cy="14881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360"/>
                                          </p:val>
                                        </p:tav>
                                        <p:tav tm="100000">
                                          <p:val>
                                            <p:fltVal val="0"/>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 calcmode="lin" valueType="num">
                                      <p:cBhvr>
                                        <p:cTn id="29" dur="500" fill="hold"/>
                                        <p:tgtEl>
                                          <p:spTgt spid="14"/>
                                        </p:tgtEl>
                                        <p:attrNameLst>
                                          <p:attrName>style.rotation</p:attrName>
                                        </p:attrNameLst>
                                      </p:cBhvr>
                                      <p:tavLst>
                                        <p:tav tm="0">
                                          <p:val>
                                            <p:fltVal val="360"/>
                                          </p:val>
                                        </p:tav>
                                        <p:tav tm="100000">
                                          <p:val>
                                            <p:fltVal val="0"/>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229600" cy="4525963"/>
          </a:xfrm>
        </p:spPr>
        <p:txBody>
          <a:bodyPr/>
          <a:lstStyle/>
          <a:p>
            <a:r>
              <a:rPr lang="en-GB" sz="2000" dirty="0" smtClean="0"/>
              <a:t>A cistern is used for flushing a W.C.</a:t>
            </a:r>
          </a:p>
          <a:p>
            <a:endParaRPr lang="en-GB" sz="2000" dirty="0" smtClean="0"/>
          </a:p>
          <a:p>
            <a:r>
              <a:rPr lang="en-GB" sz="2000" dirty="0" smtClean="0"/>
              <a:t>There are 2 types </a:t>
            </a:r>
            <a:r>
              <a:rPr lang="en-GB" sz="2000" b="1" dirty="0" smtClean="0"/>
              <a:t>HLC</a:t>
            </a:r>
            <a:r>
              <a:rPr lang="en-GB" sz="2000" dirty="0" smtClean="0"/>
              <a:t> (</a:t>
            </a:r>
            <a:r>
              <a:rPr lang="en-GB" sz="2000" dirty="0"/>
              <a:t>h</a:t>
            </a:r>
            <a:r>
              <a:rPr lang="en-GB" sz="2000" dirty="0" smtClean="0"/>
              <a:t>igh </a:t>
            </a:r>
            <a:r>
              <a:rPr lang="en-GB" sz="2000" dirty="0"/>
              <a:t>l</a:t>
            </a:r>
            <a:r>
              <a:rPr lang="en-GB" sz="2000" dirty="0" smtClean="0"/>
              <a:t>evel cisterns)</a:t>
            </a:r>
          </a:p>
          <a:p>
            <a:pPr lvl="1">
              <a:buNone/>
            </a:pPr>
            <a:r>
              <a:rPr lang="en-GB" sz="2000" dirty="0" smtClean="0"/>
              <a:t>And </a:t>
            </a:r>
            <a:r>
              <a:rPr lang="en-GB" sz="2000" b="1" dirty="0" smtClean="0"/>
              <a:t>LLC </a:t>
            </a:r>
            <a:r>
              <a:rPr lang="en-GB" sz="2000" dirty="0" smtClean="0"/>
              <a:t>(low level cisterns)</a:t>
            </a:r>
          </a:p>
          <a:p>
            <a:pPr lvl="1">
              <a:buNone/>
            </a:pPr>
            <a:endParaRPr lang="en-GB" sz="2000" dirty="0" smtClean="0"/>
          </a:p>
          <a:p>
            <a:r>
              <a:rPr lang="en-GB" sz="2000" b="1" dirty="0" smtClean="0"/>
              <a:t>HLC</a:t>
            </a:r>
            <a:r>
              <a:rPr lang="en-GB" sz="2000" dirty="0" smtClean="0"/>
              <a:t> have a capacity of 10.5-14 litres. They have a rapid flushing action so less water is needed to move the excreta along the soil pipe.</a:t>
            </a:r>
          </a:p>
          <a:p>
            <a:endParaRPr lang="en-GB" sz="2000" dirty="0" smtClean="0"/>
          </a:p>
          <a:p>
            <a:r>
              <a:rPr lang="en-GB" sz="2000" b="1" dirty="0" smtClean="0"/>
              <a:t>LLC</a:t>
            </a:r>
            <a:r>
              <a:rPr lang="en-GB" sz="2000" dirty="0" smtClean="0"/>
              <a:t> have a capacity of 10 litres. They are usually made from plastic and are fitted immediately above the back of the W.C pan, this reduces the flush pipe length and makes then easy to fit.</a:t>
            </a:r>
          </a:p>
          <a:p>
            <a:pPr lvl="1">
              <a:buNone/>
            </a:pPr>
            <a:endParaRPr lang="en-GB" dirty="0"/>
          </a:p>
        </p:txBody>
      </p:sp>
      <p:pic>
        <p:nvPicPr>
          <p:cNvPr id="4" name="Picture 2" descr="C:\Users\Hannah\Desktop\Vigyam Ashram\plumbing photos\DSC_0793.JPG"/>
          <p:cNvPicPr>
            <a:picLocks noChangeAspect="1" noChangeArrowheads="1"/>
          </p:cNvPicPr>
          <p:nvPr/>
        </p:nvPicPr>
        <p:blipFill>
          <a:blip r:embed="rId2" cstate="print"/>
          <a:srcRect l="27453" r="24403" b="9113"/>
          <a:stretch>
            <a:fillRect/>
          </a:stretch>
        </p:blipFill>
        <p:spPr bwMode="auto">
          <a:xfrm>
            <a:off x="6804248" y="332656"/>
            <a:ext cx="2145546" cy="2711723"/>
          </a:xfrm>
          <a:prstGeom prst="rect">
            <a:avLst/>
          </a:prstGeom>
          <a:noFill/>
        </p:spPr>
      </p:pic>
      <p:sp>
        <p:nvSpPr>
          <p:cNvPr id="5" name="Right Arrow 4"/>
          <p:cNvSpPr/>
          <p:nvPr/>
        </p:nvSpPr>
        <p:spPr>
          <a:xfrm>
            <a:off x="6084168" y="548680"/>
            <a:ext cx="1512168" cy="576064"/>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descr="C:\Users\Hannah\AppData\Local\Microsoft\Windows\Temporary Internet Files\Content.IE5\31FW49J2\MC900304311[1].wmf"/>
          <p:cNvPicPr>
            <a:picLocks noChangeAspect="1" noChangeArrowheads="1"/>
          </p:cNvPicPr>
          <p:nvPr/>
        </p:nvPicPr>
        <p:blipFill>
          <a:blip r:embed="rId3" cstate="print"/>
          <a:srcRect/>
          <a:stretch>
            <a:fillRect/>
          </a:stretch>
        </p:blipFill>
        <p:spPr bwMode="auto">
          <a:xfrm>
            <a:off x="323528" y="0"/>
            <a:ext cx="959197" cy="1621872"/>
          </a:xfrm>
          <a:prstGeom prst="rect">
            <a:avLst/>
          </a:prstGeom>
          <a:noFill/>
        </p:spPr>
      </p:pic>
      <p:sp>
        <p:nvSpPr>
          <p:cNvPr id="7" name="Rounded Rectangular Callout 6"/>
          <p:cNvSpPr/>
          <p:nvPr/>
        </p:nvSpPr>
        <p:spPr>
          <a:xfrm>
            <a:off x="1763688" y="404664"/>
            <a:ext cx="3960440" cy="936104"/>
          </a:xfrm>
          <a:prstGeom prst="wedgeRoundRectCallout">
            <a:avLst>
              <a:gd name="adj1" fmla="val -59970"/>
              <a:gd name="adj2" fmla="val 1535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smtClean="0"/>
              <a:t>But what is a cistern?</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3816424" cy="5256584"/>
          </a:xfrm>
        </p:spPr>
        <p:txBody>
          <a:bodyPr>
            <a:normAutofit fontScale="92500" lnSpcReduction="20000"/>
          </a:bodyPr>
          <a:lstStyle/>
          <a:p>
            <a:endParaRPr lang="en-GB" sz="2400" b="1" dirty="0" smtClean="0"/>
          </a:p>
          <a:p>
            <a:endParaRPr lang="en-GB" sz="2400" b="1" dirty="0" smtClean="0"/>
          </a:p>
          <a:p>
            <a:r>
              <a:rPr lang="en-GB" sz="2200" dirty="0" smtClean="0"/>
              <a:t>in these cisterns water can be flushed by pulling a chain. The chain lifts the dome, when the dome falls rapidly it traps and forces the water up and over the siphon.</a:t>
            </a:r>
          </a:p>
          <a:p>
            <a:endParaRPr lang="en-GB" sz="2200" dirty="0" smtClean="0"/>
          </a:p>
          <a:p>
            <a:r>
              <a:rPr lang="en-GB" sz="2200" dirty="0" smtClean="0"/>
              <a:t>The siphon reaction empties the tank until air is admitted under the dome.</a:t>
            </a:r>
          </a:p>
          <a:p>
            <a:endParaRPr lang="en-GB" sz="2200" dirty="0" smtClean="0"/>
          </a:p>
          <a:p>
            <a:r>
              <a:rPr lang="en-GB" sz="2200" dirty="0" smtClean="0"/>
              <a:t>when the chain is pulled again this process is repeated.</a:t>
            </a:r>
          </a:p>
          <a:p>
            <a:pPr>
              <a:buNone/>
            </a:pPr>
            <a:endParaRPr lang="en-GB" sz="2400" dirty="0"/>
          </a:p>
          <a:p>
            <a:pPr>
              <a:buNone/>
            </a:pPr>
            <a:endParaRPr lang="en-GB" sz="2400" dirty="0" smtClean="0"/>
          </a:p>
        </p:txBody>
      </p:sp>
      <p:pic>
        <p:nvPicPr>
          <p:cNvPr id="2051" name="Picture 3" descr="C:\Users\Hannah\Desktop\Vigyam Ashram\plumbing photos\DSC_0800.JPG"/>
          <p:cNvPicPr>
            <a:picLocks noChangeAspect="1" noChangeArrowheads="1"/>
          </p:cNvPicPr>
          <p:nvPr/>
        </p:nvPicPr>
        <p:blipFill>
          <a:blip r:embed="rId2" cstate="print"/>
          <a:srcRect/>
          <a:stretch>
            <a:fillRect/>
          </a:stretch>
        </p:blipFill>
        <p:spPr bwMode="auto">
          <a:xfrm>
            <a:off x="4211960" y="2132856"/>
            <a:ext cx="4503691" cy="3015183"/>
          </a:xfrm>
          <a:prstGeom prst="rect">
            <a:avLst/>
          </a:prstGeom>
          <a:noFill/>
        </p:spPr>
      </p:pic>
      <p:sp>
        <p:nvSpPr>
          <p:cNvPr id="6" name="TextBox 5"/>
          <p:cNvSpPr txBox="1"/>
          <p:nvPr/>
        </p:nvSpPr>
        <p:spPr>
          <a:xfrm>
            <a:off x="395536" y="260648"/>
            <a:ext cx="8352928" cy="400110"/>
          </a:xfrm>
          <a:prstGeom prst="rect">
            <a:avLst/>
          </a:prstGeom>
          <a:noFill/>
        </p:spPr>
        <p:txBody>
          <a:bodyPr wrap="square" rtlCol="0">
            <a:spAutoFit/>
          </a:bodyPr>
          <a:lstStyle/>
          <a:p>
            <a:pPr lvl="1" algn="ctr"/>
            <a:r>
              <a:rPr lang="en-GB" sz="2000" b="1" dirty="0" smtClean="0"/>
              <a:t>.</a:t>
            </a:r>
          </a:p>
        </p:txBody>
      </p:sp>
      <p:sp>
        <p:nvSpPr>
          <p:cNvPr id="5" name="Rounded Rectangular Callout 4"/>
          <p:cNvSpPr/>
          <p:nvPr/>
        </p:nvSpPr>
        <p:spPr>
          <a:xfrm>
            <a:off x="251520" y="188640"/>
            <a:ext cx="5184576" cy="1440160"/>
          </a:xfrm>
          <a:prstGeom prst="wedgeRoundRectCallout">
            <a:avLst>
              <a:gd name="adj1" fmla="val 74171"/>
              <a:gd name="adj2" fmla="val -1914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lvl="1"/>
            <a:r>
              <a:rPr lang="en-GB" sz="2000" dirty="0" smtClean="0"/>
              <a:t>The most common style of cistern is the </a:t>
            </a:r>
          </a:p>
          <a:p>
            <a:pPr lvl="1"/>
            <a:r>
              <a:rPr lang="en-GB" sz="5400" b="1" dirty="0" smtClean="0">
                <a:solidFill>
                  <a:schemeClr val="bg2">
                    <a:lumMod val="50000"/>
                  </a:schemeClr>
                </a:solidFill>
                <a:effectLst>
                  <a:outerShdw blurRad="38100" dist="38100" dir="2700000" algn="tl">
                    <a:srgbClr val="000000">
                      <a:alpha val="43137"/>
                    </a:srgbClr>
                  </a:outerShdw>
                </a:effectLst>
              </a:rPr>
              <a:t>dome style</a:t>
            </a:r>
            <a:endParaRPr lang="en-GB" sz="2000" b="1" dirty="0" smtClean="0">
              <a:solidFill>
                <a:schemeClr val="bg2">
                  <a:lumMod val="50000"/>
                </a:schemeClr>
              </a:solidFill>
            </a:endParaRPr>
          </a:p>
        </p:txBody>
      </p:sp>
      <p:pic>
        <p:nvPicPr>
          <p:cNvPr id="7" name="Picture 6" descr="C:\Users\Hannah\AppData\Local\Microsoft\Windows\Temporary Internet Files\Content.IE5\D4V0HS8B\MC900320088[1].wmf"/>
          <p:cNvPicPr/>
          <p:nvPr/>
        </p:nvPicPr>
        <p:blipFill>
          <a:blip r:embed="rId3" cstate="print"/>
          <a:srcRect/>
          <a:stretch>
            <a:fillRect/>
          </a:stretch>
        </p:blipFill>
        <p:spPr bwMode="auto">
          <a:xfrm>
            <a:off x="7020272" y="188640"/>
            <a:ext cx="1622201" cy="14881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p:cTn id="18" dur="1000" fill="hold"/>
                                        <p:tgtEl>
                                          <p:spTgt spid="2051"/>
                                        </p:tgtEl>
                                        <p:attrNameLst>
                                          <p:attrName>ppt_w</p:attrName>
                                        </p:attrNameLst>
                                      </p:cBhvr>
                                      <p:tavLst>
                                        <p:tav tm="0">
                                          <p:val>
                                            <p:fltVal val="0"/>
                                          </p:val>
                                        </p:tav>
                                        <p:tav tm="100000">
                                          <p:val>
                                            <p:strVal val="#ppt_w"/>
                                          </p:val>
                                        </p:tav>
                                      </p:tavLst>
                                    </p:anim>
                                    <p:anim calcmode="lin" valueType="num">
                                      <p:cBhvr>
                                        <p:cTn id="19" dur="1000" fill="hold"/>
                                        <p:tgtEl>
                                          <p:spTgt spid="2051"/>
                                        </p:tgtEl>
                                        <p:attrNameLst>
                                          <p:attrName>ppt_h</p:attrName>
                                        </p:attrNameLst>
                                      </p:cBhvr>
                                      <p:tavLst>
                                        <p:tav tm="0">
                                          <p:val>
                                            <p:fltVal val="0"/>
                                          </p:val>
                                        </p:tav>
                                        <p:tav tm="100000">
                                          <p:val>
                                            <p:strVal val="#ppt_h"/>
                                          </p:val>
                                        </p:tav>
                                      </p:tavLst>
                                    </p:anim>
                                    <p:anim calcmode="lin" valueType="num">
                                      <p:cBhvr>
                                        <p:cTn id="20"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389120"/>
          </a:xfrm>
        </p:spPr>
        <p:txBody>
          <a:bodyPr>
            <a:normAutofit/>
          </a:bodyPr>
          <a:lstStyle/>
          <a:p>
            <a:r>
              <a:rPr lang="en-GB" dirty="0" smtClean="0"/>
              <a:t>There are also automatic cisterns. These are used in public urinals or hotels etc.</a:t>
            </a:r>
          </a:p>
        </p:txBody>
      </p:sp>
      <p:pic>
        <p:nvPicPr>
          <p:cNvPr id="3074" name="Picture 2" descr="C:\Users\Hannah\Desktop\Vigyam Ashram\plumbing photos\DSC_0801.JPG"/>
          <p:cNvPicPr>
            <a:picLocks noChangeAspect="1" noChangeArrowheads="1"/>
          </p:cNvPicPr>
          <p:nvPr/>
        </p:nvPicPr>
        <p:blipFill>
          <a:blip r:embed="rId2" cstate="print"/>
          <a:srcRect l="9151" r="12201"/>
          <a:stretch>
            <a:fillRect/>
          </a:stretch>
        </p:blipFill>
        <p:spPr bwMode="auto">
          <a:xfrm>
            <a:off x="2411760" y="2348880"/>
            <a:ext cx="4480928" cy="38144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132856"/>
            <a:ext cx="8229600" cy="792088"/>
          </a:xfrm>
        </p:spPr>
        <p:txBody>
          <a:bodyPr>
            <a:normAutofit fontScale="92500" lnSpcReduction="10000"/>
          </a:bodyPr>
          <a:lstStyle/>
          <a:p>
            <a:pPr>
              <a:buNone/>
            </a:pPr>
            <a:r>
              <a:rPr lang="en-GB" dirty="0" smtClean="0"/>
              <a:t>There are </a:t>
            </a:r>
            <a:r>
              <a:rPr lang="en-GB" b="1" u="sng" dirty="0" smtClean="0"/>
              <a:t>3</a:t>
            </a:r>
            <a:r>
              <a:rPr lang="en-GB" dirty="0" smtClean="0"/>
              <a:t> types of joint that can be used to do this:</a:t>
            </a:r>
          </a:p>
          <a:p>
            <a:pPr>
              <a:buNone/>
            </a:pPr>
            <a:endParaRPr lang="en-GB" dirty="0" smtClean="0"/>
          </a:p>
        </p:txBody>
      </p:sp>
      <p:sp>
        <p:nvSpPr>
          <p:cNvPr id="5" name="TextBox 4"/>
          <p:cNvSpPr txBox="1"/>
          <p:nvPr/>
        </p:nvSpPr>
        <p:spPr>
          <a:xfrm>
            <a:off x="179512" y="2924944"/>
            <a:ext cx="4320480" cy="3662541"/>
          </a:xfrm>
          <a:prstGeom prst="rect">
            <a:avLst/>
          </a:prstGeom>
          <a:noFill/>
        </p:spPr>
        <p:txBody>
          <a:bodyPr wrap="square" rtlCol="0">
            <a:spAutoFit/>
          </a:bodyPr>
          <a:lstStyle/>
          <a:p>
            <a:pPr marL="514350" indent="-514350">
              <a:buFont typeface="+mj-lt"/>
              <a:buAutoNum type="arabicPeriod"/>
            </a:pPr>
            <a:r>
              <a:rPr lang="en-GB" sz="3200" b="1" dirty="0" smtClean="0">
                <a:solidFill>
                  <a:schemeClr val="bg2">
                    <a:lumMod val="50000"/>
                  </a:schemeClr>
                </a:solidFill>
              </a:rPr>
              <a:t>Wrapped Joint</a:t>
            </a:r>
          </a:p>
          <a:p>
            <a:pPr marL="857250" lvl="1" indent="-514350" algn="just"/>
            <a:r>
              <a:rPr lang="en-GB" dirty="0" smtClean="0"/>
              <a:t>Here the end of the flush pipe</a:t>
            </a:r>
          </a:p>
          <a:p>
            <a:pPr marL="857250" lvl="1" indent="-514350" algn="just"/>
            <a:r>
              <a:rPr lang="en-GB" dirty="0" smtClean="0"/>
              <a:t>is opened out to fit the socket</a:t>
            </a:r>
          </a:p>
          <a:p>
            <a:pPr marL="857250" lvl="1" indent="-514350" algn="just"/>
            <a:r>
              <a:rPr lang="en-GB" dirty="0" smtClean="0"/>
              <a:t>into which it is inserted. The</a:t>
            </a:r>
          </a:p>
          <a:p>
            <a:pPr marL="857250" lvl="1" indent="-514350" algn="just"/>
            <a:r>
              <a:rPr lang="en-GB" dirty="0" smtClean="0"/>
              <a:t>space between the pipe and</a:t>
            </a:r>
          </a:p>
          <a:p>
            <a:pPr marL="857250" lvl="1" indent="-514350" algn="just"/>
            <a:r>
              <a:rPr lang="en-GB" dirty="0" smtClean="0"/>
              <a:t>socket is packed with red lead</a:t>
            </a:r>
          </a:p>
          <a:p>
            <a:pPr marL="857250" lvl="1" indent="-514350" algn="just"/>
            <a:r>
              <a:rPr lang="en-GB" dirty="0" smtClean="0"/>
              <a:t>Putty. The pipe is then tightly </a:t>
            </a:r>
          </a:p>
          <a:p>
            <a:pPr marL="857250" lvl="1" indent="-514350" algn="just"/>
            <a:r>
              <a:rPr lang="en-GB" dirty="0" smtClean="0"/>
              <a:t>wrapped with canvas soaked</a:t>
            </a:r>
          </a:p>
          <a:p>
            <a:pPr marL="857250" lvl="1" indent="-514350" algn="just"/>
            <a:r>
              <a:rPr lang="en-GB" dirty="0" smtClean="0"/>
              <a:t>in paint and then bound </a:t>
            </a:r>
          </a:p>
          <a:p>
            <a:pPr marL="857250" lvl="1" indent="-514350" algn="just"/>
            <a:r>
              <a:rPr lang="en-GB" dirty="0" smtClean="0"/>
              <a:t>in position with copper wire.</a:t>
            </a:r>
          </a:p>
          <a:p>
            <a:pPr marL="514350" indent="-514350">
              <a:buFont typeface="+mj-lt"/>
              <a:buAutoNum type="arabicPeriod"/>
            </a:pPr>
            <a:endParaRPr lang="en-GB" sz="2000" b="1" dirty="0" smtClean="0">
              <a:solidFill>
                <a:schemeClr val="accent2">
                  <a:lumMod val="60000"/>
                  <a:lumOff val="40000"/>
                </a:schemeClr>
              </a:solidFill>
            </a:endParaRPr>
          </a:p>
          <a:p>
            <a:pPr algn="just"/>
            <a:endParaRPr lang="en-GB" dirty="0"/>
          </a:p>
        </p:txBody>
      </p:sp>
      <p:pic>
        <p:nvPicPr>
          <p:cNvPr id="4098" name="Picture 2" descr="C:\Users\Hannah\Desktop\Vigyam Ashram\plumbing photos\DSC_0804.JPG"/>
          <p:cNvPicPr>
            <a:picLocks noChangeAspect="1" noChangeArrowheads="1"/>
          </p:cNvPicPr>
          <p:nvPr/>
        </p:nvPicPr>
        <p:blipFill>
          <a:blip r:embed="rId2" cstate="print"/>
          <a:srcRect/>
          <a:stretch>
            <a:fillRect/>
          </a:stretch>
        </p:blipFill>
        <p:spPr bwMode="auto">
          <a:xfrm>
            <a:off x="4572000" y="3212976"/>
            <a:ext cx="4320480" cy="2892525"/>
          </a:xfrm>
          <a:prstGeom prst="rect">
            <a:avLst/>
          </a:prstGeom>
          <a:noFill/>
        </p:spPr>
      </p:pic>
      <p:pic>
        <p:nvPicPr>
          <p:cNvPr id="6" name="Picture 3" descr="C:\Users\Hannah\AppData\Local\Microsoft\Windows\Temporary Internet Files\Content.IE5\31FW49J2\MC900304311[1].wmf"/>
          <p:cNvPicPr>
            <a:picLocks noChangeAspect="1" noChangeArrowheads="1"/>
          </p:cNvPicPr>
          <p:nvPr/>
        </p:nvPicPr>
        <p:blipFill>
          <a:blip r:embed="rId3" cstate="print"/>
          <a:srcRect/>
          <a:stretch>
            <a:fillRect/>
          </a:stretch>
        </p:blipFill>
        <p:spPr bwMode="auto">
          <a:xfrm>
            <a:off x="323528" y="0"/>
            <a:ext cx="959197" cy="1621872"/>
          </a:xfrm>
          <a:prstGeom prst="rect">
            <a:avLst/>
          </a:prstGeom>
          <a:noFill/>
        </p:spPr>
      </p:pic>
      <p:sp>
        <p:nvSpPr>
          <p:cNvPr id="7" name="Rounded Rectangular Callout 6"/>
          <p:cNvSpPr/>
          <p:nvPr/>
        </p:nvSpPr>
        <p:spPr>
          <a:xfrm>
            <a:off x="1763688" y="404664"/>
            <a:ext cx="6912768" cy="936104"/>
          </a:xfrm>
          <a:prstGeom prst="wedgeRoundRectCallout">
            <a:avLst>
              <a:gd name="adj1" fmla="val -54735"/>
              <a:gd name="adj2" fmla="val 3599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smtClean="0"/>
              <a:t>How would I connect a cistern to my W.C?</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p:cTn id="29" dur="500" fill="hold"/>
                                        <p:tgtEl>
                                          <p:spTgt spid="4098"/>
                                        </p:tgtEl>
                                        <p:attrNameLst>
                                          <p:attrName>ppt_w</p:attrName>
                                        </p:attrNameLst>
                                      </p:cBhvr>
                                      <p:tavLst>
                                        <p:tav tm="0">
                                          <p:val>
                                            <p:fltVal val="0"/>
                                          </p:val>
                                        </p:tav>
                                        <p:tav tm="100000">
                                          <p:val>
                                            <p:strVal val="#ppt_w"/>
                                          </p:val>
                                        </p:tav>
                                      </p:tavLst>
                                    </p:anim>
                                    <p:anim calcmode="lin" valueType="num">
                                      <p:cBhvr>
                                        <p:cTn id="30" dur="500" fill="hold"/>
                                        <p:tgtEl>
                                          <p:spTgt spid="4098"/>
                                        </p:tgtEl>
                                        <p:attrNameLst>
                                          <p:attrName>ppt_h</p:attrName>
                                        </p:attrNameLst>
                                      </p:cBhvr>
                                      <p:tavLst>
                                        <p:tav tm="0">
                                          <p:val>
                                            <p:fltVal val="0"/>
                                          </p:val>
                                        </p:tav>
                                        <p:tav tm="100000">
                                          <p:val>
                                            <p:strVal val="#ppt_h"/>
                                          </p:val>
                                        </p:tav>
                                      </p:tavLst>
                                    </p:anim>
                                    <p:anim calcmode="lin" valueType="num">
                                      <p:cBhvr>
                                        <p:cTn id="31" dur="500" fill="hold"/>
                                        <p:tgtEl>
                                          <p:spTgt spid="4098"/>
                                        </p:tgtEl>
                                        <p:attrNameLst>
                                          <p:attrName>style.rotation</p:attrName>
                                        </p:attrNameLst>
                                      </p:cBhvr>
                                      <p:tavLst>
                                        <p:tav tm="0">
                                          <p:val>
                                            <p:fltVal val="360"/>
                                          </p:val>
                                        </p:tav>
                                        <p:tav tm="100000">
                                          <p:val>
                                            <p:fltVal val="0"/>
                                          </p:val>
                                        </p:tav>
                                      </p:tavLst>
                                    </p:anim>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4608512" cy="2088232"/>
          </a:xfrm>
        </p:spPr>
        <p:txBody>
          <a:bodyPr>
            <a:normAutofit fontScale="92500" lnSpcReduction="10000"/>
          </a:bodyPr>
          <a:lstStyle/>
          <a:p>
            <a:pPr marL="514350" indent="-514350">
              <a:buNone/>
            </a:pPr>
            <a:r>
              <a:rPr lang="en-GB" sz="3200" b="1" dirty="0" smtClean="0">
                <a:solidFill>
                  <a:schemeClr val="bg2">
                    <a:lumMod val="50000"/>
                  </a:schemeClr>
                </a:solidFill>
              </a:rPr>
              <a:t>2. Rubber collar joint</a:t>
            </a:r>
          </a:p>
          <a:p>
            <a:pPr marL="914400" lvl="1" indent="-514350">
              <a:buNone/>
            </a:pPr>
            <a:r>
              <a:rPr lang="en-GB" dirty="0" smtClean="0"/>
              <a:t>Here the rubber tube seals the space between the pipe </a:t>
            </a:r>
          </a:p>
          <a:p>
            <a:pPr marL="914400" lvl="1" indent="-514350">
              <a:buNone/>
            </a:pPr>
            <a:r>
              <a:rPr lang="en-GB" dirty="0" smtClean="0"/>
              <a:t>and the socket. This joint is water tight and slightly </a:t>
            </a:r>
          </a:p>
          <a:p>
            <a:pPr marL="914400" lvl="1" indent="-514350">
              <a:buNone/>
            </a:pPr>
            <a:r>
              <a:rPr lang="en-GB" dirty="0" smtClean="0"/>
              <a:t>flexible.</a:t>
            </a:r>
          </a:p>
          <a:p>
            <a:pPr marL="514350" indent="-514350">
              <a:buNone/>
            </a:pPr>
            <a:endParaRPr lang="en-GB" sz="3200" b="1" dirty="0" smtClean="0">
              <a:solidFill>
                <a:schemeClr val="accent2">
                  <a:lumMod val="60000"/>
                  <a:lumOff val="40000"/>
                </a:schemeClr>
              </a:solidFill>
            </a:endParaRPr>
          </a:p>
          <a:p>
            <a:pPr marL="914400" lvl="1" indent="-514350">
              <a:buNone/>
            </a:pPr>
            <a:endParaRPr lang="en-GB" dirty="0"/>
          </a:p>
        </p:txBody>
      </p:sp>
      <p:pic>
        <p:nvPicPr>
          <p:cNvPr id="5122" name="Picture 2" descr="C:\Users\Hannah\Desktop\Vigyam Ashram\plumbing photos\DSC_0805.JPG"/>
          <p:cNvPicPr>
            <a:picLocks noChangeAspect="1" noChangeArrowheads="1"/>
          </p:cNvPicPr>
          <p:nvPr/>
        </p:nvPicPr>
        <p:blipFill>
          <a:blip r:embed="rId2" cstate="print"/>
          <a:srcRect l="6101" t="9113" r="12201"/>
          <a:stretch>
            <a:fillRect/>
          </a:stretch>
        </p:blipFill>
        <p:spPr bwMode="auto">
          <a:xfrm>
            <a:off x="3347864" y="2708920"/>
            <a:ext cx="4963106" cy="36964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360"/>
                                          </p:val>
                                        </p:tav>
                                        <p:tav tm="100000">
                                          <p:val>
                                            <p:fltVal val="0"/>
                                          </p:val>
                                        </p:tav>
                                      </p:tavLst>
                                    </p:anim>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4032448" cy="4389120"/>
          </a:xfrm>
        </p:spPr>
        <p:txBody>
          <a:bodyPr>
            <a:normAutofit lnSpcReduction="10000"/>
          </a:bodyPr>
          <a:lstStyle/>
          <a:p>
            <a:pPr>
              <a:buNone/>
            </a:pPr>
            <a:r>
              <a:rPr lang="en-GB" b="1" dirty="0" smtClean="0">
                <a:solidFill>
                  <a:schemeClr val="bg2">
                    <a:lumMod val="50000"/>
                  </a:schemeClr>
                </a:solidFill>
              </a:rPr>
              <a:t>3. Clamp and collar joint.</a:t>
            </a:r>
          </a:p>
          <a:p>
            <a:pPr lvl="1">
              <a:buNone/>
            </a:pPr>
            <a:r>
              <a:rPr lang="en-GB" dirty="0" smtClean="0"/>
              <a:t>Here a rubber ring is used</a:t>
            </a:r>
          </a:p>
          <a:p>
            <a:pPr lvl="1">
              <a:buNone/>
            </a:pPr>
            <a:r>
              <a:rPr lang="en-GB" dirty="0" smtClean="0"/>
              <a:t>to seal the space between </a:t>
            </a:r>
          </a:p>
          <a:p>
            <a:pPr lvl="1">
              <a:buNone/>
            </a:pPr>
            <a:r>
              <a:rPr lang="en-GB" dirty="0" smtClean="0"/>
              <a:t>the pipe and socket. This</a:t>
            </a:r>
          </a:p>
          <a:p>
            <a:pPr lvl="1">
              <a:buNone/>
            </a:pPr>
            <a:r>
              <a:rPr lang="en-GB" dirty="0" smtClean="0"/>
              <a:t>makes the joint water</a:t>
            </a:r>
          </a:p>
          <a:p>
            <a:pPr lvl="1">
              <a:buNone/>
            </a:pPr>
            <a:r>
              <a:rPr lang="en-GB" dirty="0" smtClean="0"/>
              <a:t>tight and is held in place</a:t>
            </a:r>
          </a:p>
          <a:p>
            <a:pPr lvl="1">
              <a:buNone/>
            </a:pPr>
            <a:r>
              <a:rPr lang="en-GB" dirty="0" smtClean="0"/>
              <a:t>by a clamp and bolts.</a:t>
            </a:r>
            <a:endParaRPr lang="en-GB" dirty="0"/>
          </a:p>
        </p:txBody>
      </p:sp>
      <p:pic>
        <p:nvPicPr>
          <p:cNvPr id="6147" name="Picture 3" descr="C:\Users\Hannah\Desktop\Vigyam Ashram\plumbing photos\DSC_0806.JPG"/>
          <p:cNvPicPr>
            <a:picLocks noChangeAspect="1" noChangeArrowheads="1"/>
          </p:cNvPicPr>
          <p:nvPr/>
        </p:nvPicPr>
        <p:blipFill>
          <a:blip r:embed="rId2" cstate="print"/>
          <a:srcRect t="13670" r="6101"/>
          <a:stretch>
            <a:fillRect/>
          </a:stretch>
        </p:blipFill>
        <p:spPr bwMode="auto">
          <a:xfrm>
            <a:off x="4572000" y="1988840"/>
            <a:ext cx="4342765" cy="267306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4077</TotalTime>
  <Words>766</Words>
  <Application>Microsoft Office PowerPoint</Application>
  <PresentationFormat>On-screen Show (4:3)</PresentationFormat>
  <Paragraphs>87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W.C’s work?</dc:title>
  <dc:creator>Hannah</dc:creator>
  <cp:lastModifiedBy>Omkar</cp:lastModifiedBy>
  <cp:revision>10</cp:revision>
  <dcterms:created xsi:type="dcterms:W3CDTF">2012-08-02T14:39:04Z</dcterms:created>
  <dcterms:modified xsi:type="dcterms:W3CDTF">2014-02-06T11:47:21Z</dcterms:modified>
</cp:coreProperties>
</file>