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65" r:id="rId3"/>
    <p:sldId id="270" r:id="rId4"/>
    <p:sldId id="277" r:id="rId5"/>
    <p:sldId id="258" r:id="rId6"/>
    <p:sldId id="259" r:id="rId7"/>
    <p:sldId id="278" r:id="rId8"/>
    <p:sldId id="263" r:id="rId9"/>
    <p:sldId id="267" r:id="rId10"/>
    <p:sldId id="268" r:id="rId11"/>
    <p:sldId id="269" r:id="rId12"/>
    <p:sldId id="279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9" autoAdjust="0"/>
    <p:restoredTop sz="68974" autoAdjust="0"/>
  </p:normalViewPr>
  <p:slideViewPr>
    <p:cSldViewPr>
      <p:cViewPr varScale="1">
        <p:scale>
          <a:sx n="45" d="100"/>
          <a:sy n="45" d="100"/>
        </p:scale>
        <p:origin x="-18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4F404-3065-4613-8419-07020716A7BB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EE75-DBEF-4E30-AC3F-D70D5E9A5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00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B54D0-7049-4595-9E33-5C14979E6B1E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EE75-DBEF-4E30-AC3F-D70D5E9A55E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EE75-DBEF-4E30-AC3F-D70D5E9A55E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dirty="0" smtClean="0"/>
              <a:t>Rubbish=unwanted or undesired material</a:t>
            </a:r>
          </a:p>
          <a:p>
            <a:endParaRPr lang="en-US" sz="100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B54D0-7049-4595-9E33-5C14979E6B1E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3D9403-53F8-4CA9-A3E3-CDF25ED58842}" type="datetimeFigureOut">
              <a:rPr lang="en-GB" smtClean="0"/>
              <a:pPr/>
              <a:t>09/07/2014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4572000" cy="4032448"/>
          </a:xfrm>
        </p:spPr>
        <p:txBody>
          <a:bodyPr/>
          <a:lstStyle/>
          <a:p>
            <a:pPr algn="ctr"/>
            <a:r>
              <a:rPr lang="en-GB" dirty="0" smtClean="0"/>
              <a:t>Introduction to Plumbing</a:t>
            </a:r>
            <a:endParaRPr lang="en-GB" dirty="0"/>
          </a:p>
        </p:txBody>
      </p:sp>
      <p:pic>
        <p:nvPicPr>
          <p:cNvPr id="14338" name="Picture 2" descr="https://fbcdn-sphotos-a.akamaihd.net/hphotos-ak-snc7/s720x720/306313_10151306845224746_144016820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8152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NC1J1\DSC_0582.JPG"/>
          <p:cNvPicPr>
            <a:picLocks noChangeAspect="1" noChangeArrowheads="1"/>
          </p:cNvPicPr>
          <p:nvPr/>
        </p:nvPicPr>
        <p:blipFill>
          <a:blip r:embed="rId2" cstate="screen">
            <a:lum bright="30000" contrast="30000"/>
          </a:blip>
          <a:srcRect/>
          <a:stretch>
            <a:fillRect/>
          </a:stretch>
        </p:blipFill>
        <p:spPr bwMode="auto">
          <a:xfrm>
            <a:off x="0" y="368406"/>
            <a:ext cx="9144000" cy="61211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32240" y="38610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47971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= 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NC1J1\DSC_0580.JPG"/>
          <p:cNvPicPr>
            <a:picLocks noChangeAspect="1" noChangeArrowheads="1"/>
          </p:cNvPicPr>
          <p:nvPr/>
        </p:nvPicPr>
        <p:blipFill>
          <a:blip r:embed="rId2" cstate="screen">
            <a:lum bright="30000" contrast="40000"/>
          </a:blip>
          <a:srcRect l="6688" t="37060" r="8263"/>
          <a:stretch>
            <a:fillRect/>
          </a:stretch>
        </p:blipFill>
        <p:spPr bwMode="auto">
          <a:xfrm>
            <a:off x="1" y="1268760"/>
            <a:ext cx="9085036" cy="45007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6" y="49411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= 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r>
              <a:rPr lang="en-GB" dirty="0" smtClean="0"/>
              <a:t>How do you secure the pipes?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How do you get water to flow from one place to another?</a:t>
            </a:r>
          </a:p>
          <a:p>
            <a:pPr lvl="1"/>
            <a:endParaRPr lang="en-GB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99592" y="3068960"/>
            <a:ext cx="409278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.....................................................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267744" y="1268760"/>
            <a:ext cx="19543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</a:t>
            </a:r>
            <a:endParaRPr lang="en-GB" dirty="0"/>
          </a:p>
        </p:txBody>
      </p:sp>
      <p:pic>
        <p:nvPicPr>
          <p:cNvPr id="4" name="Picture 3" descr="G:\DCIM\100NC1J1\DSC_0471.JPG"/>
          <p:cNvPicPr>
            <a:picLocks noChangeAspect="1" noChangeArrowheads="1"/>
          </p:cNvPicPr>
          <p:nvPr/>
        </p:nvPicPr>
        <p:blipFill>
          <a:blip r:embed="rId2" cstate="print"/>
          <a:srcRect l="48163" t="29950" r="32922" b="43620"/>
          <a:stretch>
            <a:fillRect/>
          </a:stretch>
        </p:blipFill>
        <p:spPr bwMode="auto">
          <a:xfrm rot="5400000">
            <a:off x="6042357" y="590491"/>
            <a:ext cx="1296142" cy="121252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4788024" y="4365104"/>
            <a:ext cx="3872805" cy="2158499"/>
            <a:chOff x="4788024" y="4365104"/>
            <a:chExt cx="3872805" cy="2158499"/>
          </a:xfrm>
        </p:grpSpPr>
        <p:pic>
          <p:nvPicPr>
            <p:cNvPr id="6" name="Picture 4" descr="G:\DCIM\100NC1J1\DSC_0754.JPG"/>
            <p:cNvPicPr>
              <a:picLocks noChangeAspect="1" noChangeArrowheads="1"/>
            </p:cNvPicPr>
            <p:nvPr/>
          </p:nvPicPr>
          <p:blipFill>
            <a:blip r:embed="rId3" cstate="print"/>
            <a:srcRect l="7899" t="6590" b="22669"/>
            <a:stretch>
              <a:fillRect/>
            </a:stretch>
          </p:blipFill>
          <p:spPr bwMode="auto">
            <a:xfrm>
              <a:off x="4788024" y="4365104"/>
              <a:ext cx="3872805" cy="1991486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860032" y="5877272"/>
              <a:ext cx="3744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Water NOT flowing down as water can not go above gradient line.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7544" y="4437112"/>
            <a:ext cx="4084751" cy="2016224"/>
            <a:chOff x="467544" y="4437112"/>
            <a:chExt cx="4084751" cy="2016224"/>
          </a:xfrm>
        </p:grpSpPr>
        <p:grpSp>
          <p:nvGrpSpPr>
            <p:cNvPr id="9" name="Group 10"/>
            <p:cNvGrpSpPr/>
            <p:nvPr/>
          </p:nvGrpSpPr>
          <p:grpSpPr>
            <a:xfrm>
              <a:off x="467544" y="4437112"/>
              <a:ext cx="4084751" cy="2016224"/>
              <a:chOff x="539552" y="4437112"/>
              <a:chExt cx="4084751" cy="2016224"/>
            </a:xfrm>
          </p:grpSpPr>
          <p:pic>
            <p:nvPicPr>
              <p:cNvPr id="11" name="Picture 3" descr="G:\DCIM\100NC1J1\DSC_0753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289" t="9889" b="21757"/>
              <a:stretch>
                <a:fillRect/>
              </a:stretch>
            </p:blipFill>
            <p:spPr bwMode="auto">
              <a:xfrm>
                <a:off x="539552" y="4437112"/>
                <a:ext cx="4084751" cy="2016224"/>
              </a:xfrm>
              <a:prstGeom prst="rect">
                <a:avLst/>
              </a:prstGeo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259632" y="5877272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Water flowing down</a:t>
                </a:r>
                <a:endParaRPr lang="en-GB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 rot="1857358">
              <a:off x="1391154" y="5203014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GRADIENT</a:t>
              </a:r>
              <a:endParaRPr lang="en-GB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27784" y="1412776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Glue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31409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 smtClean="0"/>
              <a:t>Ensure GRADIENT of pipe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292080" y="3356992"/>
            <a:ext cx="34563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843808" y="5949280"/>
            <a:ext cx="35283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149080"/>
            <a:ext cx="34198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211960" y="1700808"/>
            <a:ext cx="46805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.............................................................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1772816"/>
            <a:ext cx="28083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</a:t>
            </a:r>
            <a:endParaRPr lang="en-GB" dirty="0"/>
          </a:p>
        </p:txBody>
      </p:sp>
      <p:pic>
        <p:nvPicPr>
          <p:cNvPr id="6" name="Picture 5" descr="http://rlv.zcache.com/colourful_cartoon_germs_bumper_sticker-p128396365988627252trl0_400.jpg"/>
          <p:cNvPicPr>
            <a:picLocks noChangeAspect="1" noChangeArrowheads="1"/>
          </p:cNvPicPr>
          <p:nvPr/>
        </p:nvPicPr>
        <p:blipFill>
          <a:blip r:embed="rId3" cstate="print"/>
          <a:srcRect l="19627" t="36884" r="57693" b="38547"/>
          <a:stretch>
            <a:fillRect/>
          </a:stretch>
        </p:blipFill>
        <p:spPr bwMode="auto">
          <a:xfrm>
            <a:off x="6948265" y="2420888"/>
            <a:ext cx="1081484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2" y="1772816"/>
            <a:ext cx="468027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>
                <a:latin typeface="+mn-lt"/>
              </a:rPr>
              <a:t>Prevents transmission of disease</a:t>
            </a:r>
          </a:p>
          <a:p>
            <a:pPr algn="ctr">
              <a:defRPr/>
            </a:pPr>
            <a:endParaRPr lang="en-GB" dirty="0"/>
          </a:p>
        </p:txBody>
      </p:sp>
      <p:pic>
        <p:nvPicPr>
          <p:cNvPr id="7" name="Picture 5" descr="http://rlv.zcache.com/colourful_cartoon_germs_bumper_sticker-p128396365988627252trl0_400.jpg"/>
          <p:cNvPicPr>
            <a:picLocks noChangeAspect="1" noChangeArrowheads="1"/>
          </p:cNvPicPr>
          <p:nvPr/>
        </p:nvPicPr>
        <p:blipFill>
          <a:blip r:embed="rId3" cstate="print"/>
          <a:srcRect l="40636" t="36884" r="38574" b="38547"/>
          <a:stretch>
            <a:fillRect/>
          </a:stretch>
        </p:blipFill>
        <p:spPr bwMode="auto">
          <a:xfrm>
            <a:off x="4067944" y="2420888"/>
            <a:ext cx="99020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rlv.zcache.com/colourful_cartoon_germs_bumper_sticker-p128396365988627252trl0_400.jpg"/>
          <p:cNvPicPr>
            <a:picLocks noChangeAspect="1" noChangeArrowheads="1"/>
          </p:cNvPicPr>
          <p:nvPr/>
        </p:nvPicPr>
        <p:blipFill>
          <a:blip r:embed="rId3" cstate="print"/>
          <a:srcRect l="2837" t="36884" r="76814" b="38547"/>
          <a:stretch>
            <a:fillRect/>
          </a:stretch>
        </p:blipFill>
        <p:spPr bwMode="auto">
          <a:xfrm>
            <a:off x="5436096" y="2420888"/>
            <a:ext cx="970359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1844824"/>
            <a:ext cx="3733800" cy="796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dirty="0">
                <a:latin typeface="+mn-lt"/>
              </a:rPr>
              <a:t>Good hygiene</a:t>
            </a:r>
          </a:p>
          <a:p>
            <a:pPr algn="ctr">
              <a:defRPr/>
            </a:pPr>
            <a:endParaRPr lang="en-GB" dirty="0"/>
          </a:p>
        </p:txBody>
      </p:sp>
      <p:pic>
        <p:nvPicPr>
          <p:cNvPr id="14" name="Picture 6" descr="http://www.chellochemicals.co.uk/homedir/images/CartoonWashingHands_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92896"/>
            <a:ext cx="1600747" cy="15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771800" y="6058069"/>
            <a:ext cx="3528392" cy="799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 smtClean="0">
                <a:latin typeface="+mn-lt"/>
              </a:rPr>
              <a:t>Removal of Dirty </a:t>
            </a:r>
            <a:r>
              <a:rPr lang="en-GB" sz="2200" dirty="0" smtClean="0"/>
              <a:t>Water</a:t>
            </a:r>
            <a:endParaRPr lang="en-GB" sz="2200" dirty="0">
              <a:latin typeface="+mn-lt"/>
            </a:endParaRPr>
          </a:p>
          <a:p>
            <a:pPr algn="ctr">
              <a:defRPr/>
            </a:pPr>
            <a:endParaRPr lang="en-GB" dirty="0"/>
          </a:p>
        </p:txBody>
      </p:sp>
      <p:pic>
        <p:nvPicPr>
          <p:cNvPr id="2050" name="Picture 2" descr="F:\EWB\Presentations\Soakaway\stagnant-water.jpg"/>
          <p:cNvPicPr>
            <a:picLocks noChangeAspect="1" noChangeArrowheads="1"/>
          </p:cNvPicPr>
          <p:nvPr/>
        </p:nvPicPr>
        <p:blipFill>
          <a:blip r:embed="rId5" cstate="print"/>
          <a:srcRect r="8922"/>
          <a:stretch>
            <a:fillRect/>
          </a:stretch>
        </p:blipFill>
        <p:spPr bwMode="auto">
          <a:xfrm>
            <a:off x="3419872" y="3861047"/>
            <a:ext cx="1728192" cy="19442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221088"/>
            <a:ext cx="3491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>
                <a:latin typeface="+mn-lt"/>
              </a:rPr>
              <a:t>Human waste removal</a:t>
            </a:r>
          </a:p>
          <a:p>
            <a:pPr algn="ctr">
              <a:defRPr/>
            </a:pPr>
            <a:endParaRPr lang="en-GB" dirty="0"/>
          </a:p>
        </p:txBody>
      </p:sp>
      <p:pic>
        <p:nvPicPr>
          <p:cNvPr id="21" name="Picture 4" descr="G:\DCIM\100NC1J1\DSC_0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948338" y="4428926"/>
            <a:ext cx="2564905" cy="171718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148064" y="3501008"/>
            <a:ext cx="3599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 smtClean="0"/>
              <a:t>Easier access to water</a:t>
            </a:r>
            <a:endParaRPr lang="en-GB" sz="2200" dirty="0">
              <a:latin typeface="+mn-lt"/>
            </a:endParaRPr>
          </a:p>
          <a:p>
            <a:pPr algn="ctr">
              <a:defRPr/>
            </a:pPr>
            <a:endParaRPr lang="en-GB" dirty="0"/>
          </a:p>
        </p:txBody>
      </p:sp>
      <p:pic>
        <p:nvPicPr>
          <p:cNvPr id="23" name="Picture 1" descr="G:\DCIM\100NC1J1\DSC_04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941168"/>
            <a:ext cx="2511857" cy="1681667"/>
          </a:xfrm>
          <a:prstGeom prst="rect">
            <a:avLst/>
          </a:prstGeom>
          <a:noFill/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And finally: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467544" y="1268760"/>
            <a:ext cx="4318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Why is Plumbing important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  <p:bldP spid="25" grpId="0" animBg="1"/>
      <p:bldP spid="5" grpId="0"/>
      <p:bldP spid="13" grpId="0"/>
      <p:bldP spid="18" grpId="0"/>
      <p:bldP spid="9" grpId="0"/>
      <p:bldP spid="22" grpId="0"/>
      <p:bldP spid="30" grpId="0"/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4499992" cy="4525963"/>
          </a:xfrm>
        </p:spPr>
        <p:txBody>
          <a:bodyPr>
            <a:normAutofit/>
          </a:bodyPr>
          <a:lstStyle/>
          <a:p>
            <a:r>
              <a:rPr lang="en-GB" i="1" dirty="0" smtClean="0"/>
              <a:t>Plumbing refers to the laying and repairing of pipes and fixtures for the distribution of water or gas in a building, and for the disposal of sewage.</a:t>
            </a:r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339752" y="-18275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http://www.nswai.com/aboutnswai.php</a:t>
            </a:r>
          </a:p>
          <a:p>
            <a:endParaRPr lang="en-US" dirty="0" smtClean="0"/>
          </a:p>
          <a:p>
            <a:r>
              <a:rPr lang="en-US" dirty="0" smtClean="0"/>
              <a:t>http://indiasanitationportal.org/sites/default/files/SLWM_20-08-07.pdf</a:t>
            </a:r>
            <a:endParaRPr lang="en-US" dirty="0"/>
          </a:p>
        </p:txBody>
      </p:sp>
      <p:pic>
        <p:nvPicPr>
          <p:cNvPr id="10242" name="Picture 2" descr="G:\DCIM\100NC1J1\DSC_0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53686" y="1067685"/>
            <a:ext cx="6936621" cy="4644009"/>
          </a:xfrm>
          <a:prstGeom prst="rect">
            <a:avLst/>
          </a:prstGeom>
          <a:noFill/>
        </p:spPr>
      </p:pic>
      <p:pic>
        <p:nvPicPr>
          <p:cNvPr id="1026" name="Picture 1" descr="C:\Users\Hannah\AppData\Local\Microsoft\Windows\Temporary Internet Files\Content.IE5\D4V0HS8B\MC9003200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1838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467544" y="260648"/>
            <a:ext cx="3240360" cy="1656184"/>
          </a:xfrm>
          <a:prstGeom prst="wedgeRoundRectCallout">
            <a:avLst>
              <a:gd name="adj1" fmla="val 77363"/>
              <a:gd name="adj2" fmla="val -2713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Here is the definition of plumbing</a:t>
            </a:r>
            <a:endParaRPr lang="en-GB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292080" y="3356992"/>
            <a:ext cx="34563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843808" y="5949280"/>
            <a:ext cx="35283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149080"/>
            <a:ext cx="34198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211960" y="1700808"/>
            <a:ext cx="46805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.............................................................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1772816"/>
            <a:ext cx="28083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</a:t>
            </a:r>
            <a:endParaRPr lang="en-GB" dirty="0"/>
          </a:p>
        </p:txBody>
      </p:sp>
      <p:pic>
        <p:nvPicPr>
          <p:cNvPr id="6" name="Picture 5" descr="http://rlv.zcache.com/colourful_cartoon_germs_bumper_sticker-p128396365988627252trl0_400.jpg"/>
          <p:cNvPicPr>
            <a:picLocks noChangeAspect="1" noChangeArrowheads="1"/>
          </p:cNvPicPr>
          <p:nvPr/>
        </p:nvPicPr>
        <p:blipFill>
          <a:blip r:embed="rId3" cstate="print"/>
          <a:srcRect l="19627" t="36884" r="57693" b="38547"/>
          <a:stretch>
            <a:fillRect/>
          </a:stretch>
        </p:blipFill>
        <p:spPr bwMode="auto">
          <a:xfrm>
            <a:off x="6948265" y="2420888"/>
            <a:ext cx="1081484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2" y="1772816"/>
            <a:ext cx="468027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>
                <a:latin typeface="+mn-lt"/>
              </a:rPr>
              <a:t>Prevents transmission of disease</a:t>
            </a:r>
          </a:p>
          <a:p>
            <a:pPr algn="ctr">
              <a:defRPr/>
            </a:pPr>
            <a:endParaRPr lang="en-GB" dirty="0"/>
          </a:p>
        </p:txBody>
      </p:sp>
      <p:pic>
        <p:nvPicPr>
          <p:cNvPr id="7" name="Picture 5" descr="http://rlv.zcache.com/colourful_cartoon_germs_bumper_sticker-p128396365988627252trl0_400.jpg"/>
          <p:cNvPicPr>
            <a:picLocks noChangeAspect="1" noChangeArrowheads="1"/>
          </p:cNvPicPr>
          <p:nvPr/>
        </p:nvPicPr>
        <p:blipFill>
          <a:blip r:embed="rId3" cstate="print"/>
          <a:srcRect l="40636" t="36884" r="38574" b="38547"/>
          <a:stretch>
            <a:fillRect/>
          </a:stretch>
        </p:blipFill>
        <p:spPr bwMode="auto">
          <a:xfrm>
            <a:off x="4067944" y="2420888"/>
            <a:ext cx="99020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rlv.zcache.com/colourful_cartoon_germs_bumper_sticker-p128396365988627252trl0_400.jpg"/>
          <p:cNvPicPr>
            <a:picLocks noChangeAspect="1" noChangeArrowheads="1"/>
          </p:cNvPicPr>
          <p:nvPr/>
        </p:nvPicPr>
        <p:blipFill>
          <a:blip r:embed="rId3" cstate="print"/>
          <a:srcRect l="2837" t="36884" r="76814" b="38547"/>
          <a:stretch>
            <a:fillRect/>
          </a:stretch>
        </p:blipFill>
        <p:spPr bwMode="auto">
          <a:xfrm>
            <a:off x="5436096" y="2420888"/>
            <a:ext cx="970359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1844824"/>
            <a:ext cx="3733800" cy="796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dirty="0">
                <a:latin typeface="+mn-lt"/>
              </a:rPr>
              <a:t>Good hygiene</a:t>
            </a:r>
          </a:p>
          <a:p>
            <a:pPr algn="ctr">
              <a:defRPr/>
            </a:pPr>
            <a:endParaRPr lang="en-GB" dirty="0"/>
          </a:p>
        </p:txBody>
      </p:sp>
      <p:pic>
        <p:nvPicPr>
          <p:cNvPr id="14" name="Picture 6" descr="http://www.chellochemicals.co.uk/homedir/images/CartoonWashingHands_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92896"/>
            <a:ext cx="1600747" cy="15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771800" y="6058069"/>
            <a:ext cx="3528392" cy="799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 smtClean="0">
                <a:latin typeface="+mn-lt"/>
              </a:rPr>
              <a:t>Removal of Dirty </a:t>
            </a:r>
            <a:r>
              <a:rPr lang="en-GB" sz="2200" dirty="0" smtClean="0"/>
              <a:t>Water</a:t>
            </a:r>
            <a:endParaRPr lang="en-GB" sz="2200" dirty="0">
              <a:latin typeface="+mn-lt"/>
            </a:endParaRPr>
          </a:p>
          <a:p>
            <a:pPr algn="ctr">
              <a:defRPr/>
            </a:pPr>
            <a:endParaRPr lang="en-GB" dirty="0"/>
          </a:p>
        </p:txBody>
      </p:sp>
      <p:pic>
        <p:nvPicPr>
          <p:cNvPr id="2050" name="Picture 2" descr="F:\EWB\Presentations\Soakaway\stagnant-water.jpg"/>
          <p:cNvPicPr>
            <a:picLocks noChangeAspect="1" noChangeArrowheads="1"/>
          </p:cNvPicPr>
          <p:nvPr/>
        </p:nvPicPr>
        <p:blipFill>
          <a:blip r:embed="rId5" cstate="print"/>
          <a:srcRect r="8922"/>
          <a:stretch>
            <a:fillRect/>
          </a:stretch>
        </p:blipFill>
        <p:spPr bwMode="auto">
          <a:xfrm>
            <a:off x="3419872" y="3861047"/>
            <a:ext cx="1728192" cy="19442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221088"/>
            <a:ext cx="3491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>
                <a:latin typeface="+mn-lt"/>
              </a:rPr>
              <a:t>Human waste removal</a:t>
            </a:r>
          </a:p>
          <a:p>
            <a:pPr algn="ctr">
              <a:defRPr/>
            </a:pPr>
            <a:endParaRPr lang="en-GB" dirty="0"/>
          </a:p>
        </p:txBody>
      </p:sp>
      <p:pic>
        <p:nvPicPr>
          <p:cNvPr id="21" name="Picture 4" descr="G:\DCIM\100NC1J1\DSC_0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948338" y="4428926"/>
            <a:ext cx="2564905" cy="171718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148064" y="3501008"/>
            <a:ext cx="3599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 smtClean="0"/>
              <a:t>Easier access to water</a:t>
            </a:r>
            <a:endParaRPr lang="en-GB" sz="2200" dirty="0">
              <a:latin typeface="+mn-lt"/>
            </a:endParaRPr>
          </a:p>
          <a:p>
            <a:pPr algn="ctr">
              <a:defRPr/>
            </a:pPr>
            <a:endParaRPr lang="en-GB" dirty="0"/>
          </a:p>
        </p:txBody>
      </p:sp>
      <p:pic>
        <p:nvPicPr>
          <p:cNvPr id="23" name="Picture 1" descr="G:\DCIM\100NC1J1\DSC_04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941168"/>
            <a:ext cx="2511857" cy="1681667"/>
          </a:xfrm>
          <a:prstGeom prst="rect">
            <a:avLst/>
          </a:prstGeom>
          <a:noFill/>
        </p:spPr>
      </p:pic>
      <p:pic>
        <p:nvPicPr>
          <p:cNvPr id="19" name="Picture 1" descr="C:\Users\Hannah\AppData\Local\Microsoft\Windows\Temporary Internet Files\Content.IE5\D4V0HS8B\MC90032008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0"/>
            <a:ext cx="1838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ular Callout 23"/>
          <p:cNvSpPr/>
          <p:nvPr/>
        </p:nvSpPr>
        <p:spPr>
          <a:xfrm>
            <a:off x="683568" y="260648"/>
            <a:ext cx="3240360" cy="1296144"/>
          </a:xfrm>
          <a:prstGeom prst="wedgeRoundRectCallout">
            <a:avLst>
              <a:gd name="adj1" fmla="val 103922"/>
              <a:gd name="adj2" fmla="val -2605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Can you think of the reasons why we need plumbing?</a:t>
            </a:r>
            <a:endParaRPr lang="en-GB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  <p:bldP spid="25" grpId="0" animBg="1"/>
      <p:bldP spid="5" grpId="0"/>
      <p:bldP spid="13" grpId="0"/>
      <p:bldP spid="18" grpId="0"/>
      <p:bldP spid="9" grpId="0"/>
      <p:bldP spid="22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A suitable plan for where discharge pipes will go</a:t>
            </a:r>
          </a:p>
          <a:p>
            <a:endParaRPr lang="en-GB" dirty="0" smtClean="0"/>
          </a:p>
          <a:p>
            <a:r>
              <a:rPr lang="en-GB" dirty="0" smtClean="0"/>
              <a:t>Planning of pipe layout prior to plumbing</a:t>
            </a:r>
          </a:p>
          <a:p>
            <a:endParaRPr lang="en-GB" dirty="0" smtClean="0"/>
          </a:p>
          <a:p>
            <a:r>
              <a:rPr lang="en-GB" dirty="0" smtClean="0"/>
              <a:t>A suitable supply of water</a:t>
            </a:r>
          </a:p>
          <a:p>
            <a:endParaRPr lang="en-GB" dirty="0" smtClean="0"/>
          </a:p>
          <a:p>
            <a:r>
              <a:rPr lang="en-GB" dirty="0" smtClean="0"/>
              <a:t>External pipes are Parallel to building</a:t>
            </a:r>
          </a:p>
          <a:p>
            <a:endParaRPr lang="en-GB" dirty="0" smtClean="0"/>
          </a:p>
          <a:p>
            <a:r>
              <a:rPr lang="en-GB" dirty="0" smtClean="0"/>
              <a:t>Secure </a:t>
            </a:r>
            <a:r>
              <a:rPr lang="en-GB" dirty="0" smtClean="0"/>
              <a:t>pipes using glue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3" descr="G:\DCIM\100NC1J1\DSC_0471.JPG"/>
          <p:cNvPicPr>
            <a:picLocks noChangeAspect="1" noChangeArrowheads="1"/>
          </p:cNvPicPr>
          <p:nvPr/>
        </p:nvPicPr>
        <p:blipFill>
          <a:blip r:embed="rId3" cstate="print"/>
          <a:srcRect l="48163" t="29950" r="32922" b="43620"/>
          <a:stretch>
            <a:fillRect/>
          </a:stretch>
        </p:blipFill>
        <p:spPr bwMode="auto">
          <a:xfrm rot="5400000">
            <a:off x="5610309" y="5199003"/>
            <a:ext cx="1296142" cy="1212520"/>
          </a:xfrm>
          <a:prstGeom prst="rect">
            <a:avLst/>
          </a:prstGeom>
          <a:noFill/>
        </p:spPr>
      </p:pic>
      <p:pic>
        <p:nvPicPr>
          <p:cNvPr id="7" name="Picture 6" descr="http://www.chellochemicals.co.uk/homedir/images/CartoonWashingHands_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186544"/>
            <a:ext cx="1403648" cy="135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Hannah\AppData\Local\Microsoft\Windows\Temporary Internet Files\Content.IE5\D4V0HS8B\MC90032008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0"/>
            <a:ext cx="1838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683568" y="260648"/>
            <a:ext cx="3240360" cy="1296144"/>
          </a:xfrm>
          <a:prstGeom prst="wedgeRoundRectCallout">
            <a:avLst>
              <a:gd name="adj1" fmla="val 103922"/>
              <a:gd name="adj2" fmla="val -2605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The important things we must consider when plumbing are:</a:t>
            </a:r>
            <a:endParaRPr lang="en-GB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storage tank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does the water come from?</a:t>
            </a:r>
            <a:endParaRPr lang="en-GB" dirty="0"/>
          </a:p>
        </p:txBody>
      </p:sp>
      <p:pic>
        <p:nvPicPr>
          <p:cNvPr id="9217" name="Picture 1" descr="G:\DCIM\100NC1J1\DSC_0751.JPG"/>
          <p:cNvPicPr>
            <a:picLocks noChangeAspect="1" noChangeArrowheads="1"/>
          </p:cNvPicPr>
          <p:nvPr/>
        </p:nvPicPr>
        <p:blipFill>
          <a:blip r:embed="rId3" cstate="print"/>
          <a:srcRect l="11486" t="7352" r="13037" b="19123"/>
          <a:stretch>
            <a:fillRect/>
          </a:stretch>
        </p:blipFill>
        <p:spPr bwMode="auto">
          <a:xfrm>
            <a:off x="4067944" y="2276872"/>
            <a:ext cx="4195666" cy="2736304"/>
          </a:xfrm>
          <a:prstGeom prst="rect">
            <a:avLst/>
          </a:prstGeom>
          <a:noFill/>
        </p:spPr>
      </p:pic>
      <p:pic>
        <p:nvPicPr>
          <p:cNvPr id="9221" name="Picture 5" descr="G:\DCIM\100NC1J1\DSC_0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4943" y="3347585"/>
            <a:ext cx="3428998" cy="2295685"/>
          </a:xfrm>
          <a:prstGeom prst="rect">
            <a:avLst/>
          </a:prstGeom>
          <a:noFill/>
        </p:spPr>
      </p:pic>
      <p:pic>
        <p:nvPicPr>
          <p:cNvPr id="9220" name="Picture 4" descr="G:\DCIM\100NC1J1\DSC_0754.JPG"/>
          <p:cNvPicPr>
            <a:picLocks noChangeAspect="1" noChangeArrowheads="1"/>
          </p:cNvPicPr>
          <p:nvPr/>
        </p:nvPicPr>
        <p:blipFill>
          <a:blip r:embed="rId5" cstate="print"/>
          <a:srcRect l="7899" t="6590" b="22669"/>
          <a:stretch>
            <a:fillRect/>
          </a:stretch>
        </p:blipFill>
        <p:spPr bwMode="auto">
          <a:xfrm>
            <a:off x="4932040" y="1628800"/>
            <a:ext cx="3872805" cy="26929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5" name="Group 14"/>
          <p:cNvGrpSpPr/>
          <p:nvPr/>
        </p:nvGrpSpPr>
        <p:grpSpPr>
          <a:xfrm>
            <a:off x="323528" y="4221088"/>
            <a:ext cx="4084751" cy="2016224"/>
            <a:chOff x="467544" y="4437112"/>
            <a:chExt cx="4084751" cy="2016224"/>
          </a:xfrm>
        </p:grpSpPr>
        <p:pic>
          <p:nvPicPr>
            <p:cNvPr id="9219" name="Picture 3" descr="G:\DCIM\100NC1J1\DSC_0753.JPG"/>
            <p:cNvPicPr>
              <a:picLocks noChangeAspect="1" noChangeArrowheads="1"/>
            </p:cNvPicPr>
            <p:nvPr/>
          </p:nvPicPr>
          <p:blipFill>
            <a:blip r:embed="rId6" cstate="print"/>
            <a:srcRect l="7289" t="9889" b="21757"/>
            <a:stretch>
              <a:fillRect/>
            </a:stretch>
          </p:blipFill>
          <p:spPr bwMode="auto">
            <a:xfrm>
              <a:off x="467544" y="4437112"/>
              <a:ext cx="4084751" cy="20162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TextBox 12"/>
            <p:cNvSpPr txBox="1"/>
            <p:nvPr/>
          </p:nvSpPr>
          <p:spPr>
            <a:xfrm rot="1857358">
              <a:off x="1446956" y="5044534"/>
              <a:ext cx="204757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 smtClean="0"/>
                <a:t>GRADIENT</a:t>
              </a:r>
              <a:endParaRPr lang="en-GB" dirty="0"/>
            </a:p>
          </p:txBody>
        </p:sp>
      </p:grpSp>
      <p:pic>
        <p:nvPicPr>
          <p:cNvPr id="14" name="Picture 1" descr="C:\Users\Hannah\AppData\Local\Microsoft\Windows\Temporary Internet Files\Content.IE5\D4V0HS8B\MC90032008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564904"/>
            <a:ext cx="1838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ular Callout 15"/>
          <p:cNvSpPr/>
          <p:nvPr/>
        </p:nvSpPr>
        <p:spPr>
          <a:xfrm>
            <a:off x="323528" y="1844824"/>
            <a:ext cx="2268760" cy="2016224"/>
          </a:xfrm>
          <a:prstGeom prst="wedgeRoundRectCallout">
            <a:avLst>
              <a:gd name="adj1" fmla="val 68568"/>
              <a:gd name="adj2" fmla="val -915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Here water is flowing down</a:t>
            </a:r>
            <a:endParaRPr lang="en-GB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220072" y="4581128"/>
            <a:ext cx="3600400" cy="2016224"/>
          </a:xfrm>
          <a:prstGeom prst="wedgeRoundRectCallout">
            <a:avLst>
              <a:gd name="adj1" fmla="val -66948"/>
              <a:gd name="adj2" fmla="val -6340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latin typeface="Arial Rounded MT Bold" pitchFamily="34" charset="0"/>
              </a:rPr>
              <a:t>But here water is NOT flowing down as water can not go above gradient line.</a:t>
            </a:r>
            <a:endParaRPr lang="en-GB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the water go?</a:t>
            </a:r>
            <a:endParaRPr lang="en-GB" dirty="0"/>
          </a:p>
        </p:txBody>
      </p:sp>
      <p:grpSp>
        <p:nvGrpSpPr>
          <p:cNvPr id="4" name="Group 11"/>
          <p:cNvGrpSpPr/>
          <p:nvPr/>
        </p:nvGrpSpPr>
        <p:grpSpPr>
          <a:xfrm>
            <a:off x="899592" y="1412776"/>
            <a:ext cx="7200800" cy="4894430"/>
            <a:chOff x="5308879" y="1143000"/>
            <a:chExt cx="3454121" cy="2571061"/>
          </a:xfrm>
        </p:grpSpPr>
        <p:sp>
          <p:nvSpPr>
            <p:cNvPr id="5" name="TextBox 4"/>
            <p:cNvSpPr txBox="1"/>
            <p:nvPr/>
          </p:nvSpPr>
          <p:spPr>
            <a:xfrm>
              <a:off x="6248400" y="3429000"/>
              <a:ext cx="897470" cy="2850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Septic Tank</a:t>
              </a:r>
              <a:endParaRPr lang="en-US" sz="2200" dirty="0"/>
            </a:p>
          </p:txBody>
        </p:sp>
        <p:pic>
          <p:nvPicPr>
            <p:cNvPr id="6" name="Picture 6" descr="http://2.bp.blogspot.com/_Bu-2HJqN5IY/S-ZUxcTYzbI/AAAAAAAAAEE/CUpYhi3cIyU/s1600/septic%2520tank%2520%26%2520soakawa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8879" y="1143000"/>
              <a:ext cx="3454121" cy="21828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641379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If the tank is not nearby: pipes need to get bigger in diameter as more houses are pumped into the discharge pipe.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the water go?</a:t>
            </a:r>
            <a:endParaRPr lang="en-GB" dirty="0"/>
          </a:p>
        </p:txBody>
      </p:sp>
      <p:pic>
        <p:nvPicPr>
          <p:cNvPr id="27650" name="Picture 2" descr="G:\DCIM\100NC1J1\DSC_0756.JPG"/>
          <p:cNvPicPr>
            <a:picLocks noChangeAspect="1" noChangeArrowheads="1"/>
          </p:cNvPicPr>
          <p:nvPr/>
        </p:nvPicPr>
        <p:blipFill>
          <a:blip r:embed="rId2" cstate="print"/>
          <a:srcRect l="15221" t="6590" r="14611" b="6610"/>
          <a:stretch>
            <a:fillRect/>
          </a:stretch>
        </p:blipFill>
        <p:spPr bwMode="auto">
          <a:xfrm>
            <a:off x="2267744" y="2924944"/>
            <a:ext cx="4187975" cy="346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83360" y="1484784"/>
            <a:ext cx="5760640" cy="4176464"/>
            <a:chOff x="-222393" y="1556792"/>
            <a:chExt cx="5837122" cy="4464496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5532" t="26060" r="52963" b="19761"/>
            <a:stretch>
              <a:fillRect/>
            </a:stretch>
          </p:blipFill>
          <p:spPr bwMode="auto">
            <a:xfrm>
              <a:off x="-222393" y="1556792"/>
              <a:ext cx="5837122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907704" y="1988840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rgbClr val="FFC000"/>
                  </a:solidFill>
                </a:rPr>
                <a:t>1</a:t>
              </a:r>
              <a:endParaRPr lang="en-GB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5776" y="2852936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rgbClr val="FFC000"/>
                  </a:solidFill>
                </a:rPr>
                <a:t>2</a:t>
              </a:r>
              <a:endParaRPr lang="en-GB" sz="36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47664" y="5805264"/>
            <a:ext cx="691276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Answer: Distance 1 and distance 2 must be the same</a:t>
            </a:r>
          </a:p>
        </p:txBody>
      </p:sp>
      <p:pic>
        <p:nvPicPr>
          <p:cNvPr id="11" name="Picture 1" descr="C:\Users\Hannah\AppData\Local\Microsoft\Windows\Temporary Internet Files\Content.IE5\D4V0HS8B\MC9003200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1631464" cy="148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ular Callout 11"/>
          <p:cNvSpPr/>
          <p:nvPr/>
        </p:nvSpPr>
        <p:spPr>
          <a:xfrm>
            <a:off x="251520" y="692696"/>
            <a:ext cx="2448272" cy="4896544"/>
          </a:xfrm>
          <a:prstGeom prst="wedgeRoundRectCallout">
            <a:avLst>
              <a:gd name="adj1" fmla="val 106649"/>
              <a:gd name="adj2" fmla="val -4284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/>
              <a:t>It is important that the main discharge pipe is parallel to the building. Pipes 1 &amp; 2 should be at right angles to both the main discharge pipe and the building. But  should distance 1 and distance 2 be the same?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NC1J1\DSC_0584.JPG"/>
          <p:cNvPicPr>
            <a:picLocks noChangeAspect="1" noChangeArrowheads="1"/>
          </p:cNvPicPr>
          <p:nvPr/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0" y="368406"/>
            <a:ext cx="9144000" cy="61211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8064" y="609329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Answer = B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2122</TotalTime>
  <Words>340</Words>
  <Application>Microsoft Office PowerPoint</Application>
  <PresentationFormat>On-screen Show (4:3)</PresentationFormat>
  <Paragraphs>92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Introduction to Plumbing</vt:lpstr>
      <vt:lpstr>Slide 2</vt:lpstr>
      <vt:lpstr>Slide 3</vt:lpstr>
      <vt:lpstr>Slide 4</vt:lpstr>
      <vt:lpstr>Where does the water come from?</vt:lpstr>
      <vt:lpstr>Where does the water go?</vt:lpstr>
      <vt:lpstr>Where does the water go?</vt:lpstr>
      <vt:lpstr>Slide 8</vt:lpstr>
      <vt:lpstr>Slide 9</vt:lpstr>
      <vt:lpstr>Slide 10</vt:lpstr>
      <vt:lpstr>Slide 11</vt:lpstr>
      <vt:lpstr>Slide 12</vt:lpstr>
      <vt:lpstr>And finally: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Plumping</dc:title>
  <dc:creator>Emma</dc:creator>
  <cp:lastModifiedBy>Mandar</cp:lastModifiedBy>
  <cp:revision>37</cp:revision>
  <dcterms:created xsi:type="dcterms:W3CDTF">2012-07-25T11:03:54Z</dcterms:created>
  <dcterms:modified xsi:type="dcterms:W3CDTF">2014-07-09T07:51:57Z</dcterms:modified>
</cp:coreProperties>
</file>