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7" r:id="rId2"/>
    <p:sldId id="284" r:id="rId3"/>
    <p:sldId id="319" r:id="rId4"/>
    <p:sldId id="333" r:id="rId5"/>
    <p:sldId id="332" r:id="rId6"/>
    <p:sldId id="331" r:id="rId7"/>
    <p:sldId id="330" r:id="rId8"/>
    <p:sldId id="329" r:id="rId9"/>
    <p:sldId id="328" r:id="rId10"/>
    <p:sldId id="327" r:id="rId11"/>
    <p:sldId id="326" r:id="rId12"/>
    <p:sldId id="325" r:id="rId13"/>
    <p:sldId id="324" r:id="rId14"/>
    <p:sldId id="323" r:id="rId15"/>
    <p:sldId id="322" r:id="rId16"/>
    <p:sldId id="334" r:id="rId17"/>
    <p:sldId id="312" r:id="rId18"/>
    <p:sldId id="31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09" autoAdjust="0"/>
    <p:restoredTop sz="94660"/>
  </p:normalViewPr>
  <p:slideViewPr>
    <p:cSldViewPr>
      <p:cViewPr>
        <p:scale>
          <a:sx n="80" d="100"/>
          <a:sy n="80" d="100"/>
        </p:scale>
        <p:origin x="-1074" y="-210"/>
      </p:cViewPr>
      <p:guideLst>
        <p:guide orient="horz" pos="19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C2E19-DB0D-4C72-9C01-B4B624D6D624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7DF-C9CA-4505-8740-CCC752726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140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7" name="Google Shape;3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78550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iy.vigyanashram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hyperlink" Target="http://www.vigyanashram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subTitle" idx="1"/>
          </p:nvPr>
        </p:nvSpPr>
        <p:spPr>
          <a:xfrm>
            <a:off x="2362201" y="6050039"/>
            <a:ext cx="6705600" cy="6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22" tIns="40989" rIns="82022" bIns="40989" anchor="ctr" anchorCtr="0">
            <a:noAutofit/>
          </a:bodyPr>
          <a:lstStyle/>
          <a:p>
            <a:pPr marL="410291" indent="-304299">
              <a:spcBef>
                <a:spcPts val="628"/>
              </a:spcBef>
              <a:buSzPts val="1560"/>
            </a:pPr>
            <a:r>
              <a:rPr lang="mr" sz="2200" dirty="0"/>
              <a:t>DIY Lab, Vigyan Ashram </a:t>
            </a:r>
            <a:r>
              <a:rPr lang="mr" sz="3200" b="1" dirty="0">
                <a:solidFill>
                  <a:srgbClr val="B85B22"/>
                </a:solidFill>
              </a:rPr>
              <a:t>I </a:t>
            </a:r>
            <a:r>
              <a:rPr lang="mr" sz="2200" dirty="0"/>
              <a:t>www.vigyanashram.com</a:t>
            </a:r>
            <a:endParaRPr dirty="0"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753315" y="5061988"/>
            <a:ext cx="1647485" cy="824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863492" y="4982018"/>
            <a:ext cx="1747108" cy="105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 descr="C:\Users\Vigyan Ashram\Downloads\IMG_20201013_115326_1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-11065338" y="-15082272"/>
            <a:ext cx="1662545" cy="121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228600" y="1600200"/>
            <a:ext cx="8570920" cy="16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82045" tIns="41011" rIns="82045" bIns="41011" anchor="t" anchorCtr="0">
            <a:noAutofit/>
          </a:bodyPr>
          <a:lstStyle/>
          <a:p>
            <a:pPr algn="ctr"/>
            <a:r>
              <a:rPr lang="mr-IN" sz="4800" b="1" dirty="0" smtClean="0">
                <a:solidFill>
                  <a:schemeClr val="accent2">
                    <a:lumMod val="50000"/>
                  </a:schemeClr>
                </a:solidFill>
                <a:latin typeface="Utsaah" pitchFamily="34" charset="0"/>
                <a:ea typeface="Utsaah"/>
                <a:cs typeface="Utsaah" pitchFamily="34" charset="0"/>
                <a:sym typeface="Utsaah"/>
              </a:rPr>
              <a:t>चला खाद्य पदार्थांमधील भेसळ ओळखू. </a:t>
            </a:r>
            <a:endParaRPr lang="mr-IN" sz="4800" b="1" dirty="0">
              <a:solidFill>
                <a:schemeClr val="accent2">
                  <a:lumMod val="50000"/>
                </a:schemeClr>
              </a:solidFill>
              <a:latin typeface="Utsaah" pitchFamily="34" charset="0"/>
              <a:ea typeface="Utsaah"/>
              <a:cs typeface="Utsaah" pitchFamily="34" charset="0"/>
              <a:sym typeface="Utsaah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288397" y="5041116"/>
            <a:ext cx="4416545" cy="82454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82045" tIns="41011" rIns="82045" bIns="41011" anchor="ctr" anchorCtr="0">
            <a:noAutofit/>
          </a:bodyPr>
          <a:lstStyle/>
          <a:p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mr" sz="25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युवा अभियंते बनण्यासाठी!</a:t>
            </a:r>
            <a:endParaRPr sz="1400" dirty="0"/>
          </a:p>
          <a:p>
            <a:r>
              <a:rPr lang="mr" sz="25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To Become Young Engineer Program</a:t>
            </a:r>
            <a:endParaRPr sz="25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algn="ctr"/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EA7B10-F4A5-4680-BEDA-3757AFF3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90600"/>
          </a:xfrm>
        </p:spPr>
        <p:txBody>
          <a:bodyPr>
            <a:noAutofit/>
          </a:bodyPr>
          <a:lstStyle/>
          <a:p>
            <a:pPr marL="457200" lvl="0" indent="-368300" algn="ctr">
              <a:spcBef>
                <a:spcPts val="0"/>
              </a:spcBef>
            </a:pPr>
            <a:r>
              <a:rPr lang="mr-IN" sz="2800" b="1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खोबरेल तेलामध्ये इतर तेलाची भेसळ ओळखणे.</a:t>
            </a:r>
            <a:endParaRPr lang="mr-IN" sz="2800" b="1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292478-9DC7-4C45-B246-AC7AF3633C4A}"/>
              </a:ext>
            </a:extLst>
          </p:cNvPr>
          <p:cNvSpPr txBox="1"/>
          <p:nvPr/>
        </p:nvSpPr>
        <p:spPr>
          <a:xfrm>
            <a:off x="533400" y="1595021"/>
            <a:ext cx="757885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0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चाचणी : - </a:t>
            </a: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एका पारदर्शक काचेच्या ग्लासमध्ये खोबरेल तेल घेऊन ३० मिनिटे फ्रीजमध्ये ठेवा. (फ्रीजरमध्ये ठेऊ नका.)   </a:t>
            </a:r>
          </a:p>
          <a:p>
            <a:pPr marL="457200" lvl="0" indent="-342900">
              <a:spcBef>
                <a:spcPts val="560"/>
              </a:spcBef>
              <a:buSzPts val="1800"/>
            </a:pP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</a:p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0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निरीक्षण : - </a:t>
            </a: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३० मिनिटांनंतर खोबरेल तेल गोठून जाईल. </a:t>
            </a:r>
            <a:r>
              <a:rPr lang="mr-IN" sz="2000" dirty="0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जर खोबरेल तेला मध्ये इतर तेलाची भेसळ असल्यास त्याचा वेगळा थर जमा होतो. </a:t>
            </a:r>
            <a:endParaRPr lang="mr-IN" sz="2000" dirty="0">
              <a:latin typeface="Nirmala UI" pitchFamily="34" charset="0"/>
              <a:ea typeface="Arial"/>
              <a:cs typeface="Nirmala UI" pitchFamily="34" charset="0"/>
              <a:sym typeface="Arial"/>
            </a:endParaRPr>
          </a:p>
        </p:txBody>
      </p:sp>
      <p:sp>
        <p:nvSpPr>
          <p:cNvPr id="5" name="object 76"/>
          <p:cNvSpPr/>
          <p:nvPr/>
        </p:nvSpPr>
        <p:spPr>
          <a:xfrm>
            <a:off x="1066800" y="3733800"/>
            <a:ext cx="2667909" cy="2265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8"/>
          <p:cNvSpPr/>
          <p:nvPr/>
        </p:nvSpPr>
        <p:spPr>
          <a:xfrm>
            <a:off x="5105400" y="3733800"/>
            <a:ext cx="2667909" cy="2265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143000" y="6172200"/>
            <a:ext cx="2590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Pure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6248400"/>
            <a:ext cx="2590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Adulterated milk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6248400"/>
            <a:ext cx="2590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Adulterated milk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6248400"/>
            <a:ext cx="2590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Adulterated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913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EA7B10-F4A5-4680-BEDA-3757AFF3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6550152" cy="990600"/>
          </a:xfrm>
        </p:spPr>
        <p:txBody>
          <a:bodyPr>
            <a:noAutofit/>
          </a:bodyPr>
          <a:lstStyle/>
          <a:p>
            <a:pPr marL="457200" lvl="0" indent="-368300" algn="ctr">
              <a:spcBef>
                <a:spcPts val="0"/>
              </a:spcBef>
            </a:pPr>
            <a:r>
              <a:rPr lang="mr-IN" sz="2800" b="1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ग्रीन पीज/गोठविलेले मटार/ओले वाटाणे मधील कृत्रिम रंगाची भेसळ ओळखणे. </a:t>
            </a:r>
            <a:endParaRPr lang="mr-IN" sz="2800" b="1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292478-9DC7-4C45-B246-AC7AF3633C4A}"/>
              </a:ext>
            </a:extLst>
          </p:cNvPr>
          <p:cNvSpPr txBox="1"/>
          <p:nvPr/>
        </p:nvSpPr>
        <p:spPr>
          <a:xfrm>
            <a:off x="609600" y="1828800"/>
            <a:ext cx="757885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0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चाचणी : - </a:t>
            </a: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एका काचेच्या पारदर्शक ग्लासमध्ये थोडे ग्रीन पीज घ्या. त्यात पाणी टाकून मिश्रण एकत्र करा. हे मिश्रण अर्धा तासासाठी स्थिर होऊ द्या. </a:t>
            </a:r>
          </a:p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endParaRPr lang="mr-IN" sz="2000" dirty="0" smtClean="0">
              <a:latin typeface="Nirmala UI" pitchFamily="34" charset="0"/>
              <a:ea typeface="Utsaah"/>
              <a:cs typeface="Nirmala UI" pitchFamily="34" charset="0"/>
              <a:sym typeface="Utsaah"/>
            </a:endParaRPr>
          </a:p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0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निरीक्षण : - </a:t>
            </a: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पाण्याचा रंग हिरवा झाल्यास असे ग्रीन पीज भेसळयुक्त समजतात.</a:t>
            </a:r>
            <a:endParaRPr lang="mr-IN" sz="2000" dirty="0">
              <a:latin typeface="Nirmala UI" pitchFamily="34" charset="0"/>
              <a:ea typeface="Arial"/>
              <a:cs typeface="Nirmala UI" pitchFamily="34" charset="0"/>
              <a:sym typeface="Arial"/>
            </a:endParaRPr>
          </a:p>
        </p:txBody>
      </p:sp>
      <p:sp>
        <p:nvSpPr>
          <p:cNvPr id="5" name="object 135"/>
          <p:cNvSpPr/>
          <p:nvPr/>
        </p:nvSpPr>
        <p:spPr>
          <a:xfrm>
            <a:off x="1447800" y="4267200"/>
            <a:ext cx="2667913" cy="1717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4"/>
          <p:cNvSpPr/>
          <p:nvPr/>
        </p:nvSpPr>
        <p:spPr>
          <a:xfrm>
            <a:off x="4876800" y="4267200"/>
            <a:ext cx="2667909" cy="171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447800" y="6172200"/>
            <a:ext cx="2590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Pure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6172200"/>
            <a:ext cx="2590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Adulterated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913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EA7B10-F4A5-4680-BEDA-3757AFF3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6397752" cy="990600"/>
          </a:xfrm>
        </p:spPr>
        <p:txBody>
          <a:bodyPr>
            <a:noAutofit/>
          </a:bodyPr>
          <a:lstStyle/>
          <a:p>
            <a:pPr marL="457200" lvl="0" indent="-368300" algn="ctr">
              <a:spcBef>
                <a:spcPts val="0"/>
              </a:spcBef>
            </a:pPr>
            <a:r>
              <a:rPr lang="mr-IN" sz="2800" b="1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आयोडीनयुक्त मिठात सफेद खडूच्या पावडरची भेसळ ओळखणे. </a:t>
            </a:r>
            <a:endParaRPr lang="mr-IN" sz="2800" b="1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292478-9DC7-4C45-B246-AC7AF3633C4A}"/>
              </a:ext>
            </a:extLst>
          </p:cNvPr>
          <p:cNvSpPr txBox="1"/>
          <p:nvPr/>
        </p:nvSpPr>
        <p:spPr>
          <a:xfrm>
            <a:off x="533400" y="1595021"/>
            <a:ext cx="7578852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0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चाचणी : - </a:t>
            </a: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एका पाण्याच्या ग्लासात १/४ चमचा मीठ टाकून ढवळा. </a:t>
            </a:r>
          </a:p>
          <a:p>
            <a:pPr marL="457200" lvl="0" indent="-342900">
              <a:spcBef>
                <a:spcPts val="560"/>
              </a:spcBef>
              <a:buSzPts val="1800"/>
            </a:pPr>
            <a:endParaRPr lang="mr-IN" sz="2000" dirty="0" smtClean="0">
              <a:latin typeface="Nirmala UI" pitchFamily="34" charset="0"/>
              <a:ea typeface="Utsaah"/>
              <a:cs typeface="Nirmala UI" pitchFamily="34" charset="0"/>
              <a:sym typeface="Utsaah"/>
            </a:endParaRPr>
          </a:p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0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निरीक्षण : - </a:t>
            </a: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शुध्द मीठ पूर्णपणे पाण्यात विरघळते आणि स्पष्ट द्रावण दिसते. मीठामधील अन्टिकेकिंग अजंटमुळे द्रावण साधारण गढूळ दिसते.</a:t>
            </a:r>
          </a:p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मिठात भेसळ असल्यास द्रावण खडूच्या सफेद पावडरीमुळे गढूळ दिसते.      </a:t>
            </a:r>
            <a:r>
              <a:rPr lang="mr-IN" sz="24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.</a:t>
            </a:r>
            <a:endParaRPr lang="mr-IN" sz="2400" dirty="0">
              <a:latin typeface="Nirmala UI" pitchFamily="34" charset="0"/>
              <a:ea typeface="Arial"/>
              <a:cs typeface="Nirmala UI" pitchFamily="34" charset="0"/>
              <a:sym typeface="Arial"/>
            </a:endParaRPr>
          </a:p>
        </p:txBody>
      </p:sp>
      <p:sp>
        <p:nvSpPr>
          <p:cNvPr id="5" name="object 136"/>
          <p:cNvSpPr/>
          <p:nvPr/>
        </p:nvSpPr>
        <p:spPr>
          <a:xfrm>
            <a:off x="1066800" y="3657600"/>
            <a:ext cx="2667913" cy="1717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5"/>
          <p:cNvSpPr/>
          <p:nvPr/>
        </p:nvSpPr>
        <p:spPr>
          <a:xfrm>
            <a:off x="4572000" y="3657600"/>
            <a:ext cx="2667909" cy="171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143000" y="5715000"/>
            <a:ext cx="2590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Pure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5715000"/>
            <a:ext cx="2590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Adulterated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9137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EA7B10-F4A5-4680-BEDA-3757AFF3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6248400" cy="990600"/>
          </a:xfrm>
        </p:spPr>
        <p:txBody>
          <a:bodyPr>
            <a:noAutofit/>
          </a:bodyPr>
          <a:lstStyle/>
          <a:p>
            <a:pPr marL="457200" lvl="0" indent="-368300" algn="ctr">
              <a:spcBef>
                <a:spcPts val="0"/>
              </a:spcBef>
            </a:pPr>
            <a:r>
              <a:rPr lang="mr-IN" sz="2800" b="1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साधे मीठ आणि आयोडीनयुक्त मीठा मधील फरक ? </a:t>
            </a:r>
            <a:endParaRPr lang="mr-IN" sz="2800" b="1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292478-9DC7-4C45-B246-AC7AF3633C4A}"/>
              </a:ext>
            </a:extLst>
          </p:cNvPr>
          <p:cNvSpPr txBox="1"/>
          <p:nvPr/>
        </p:nvSpPr>
        <p:spPr>
          <a:xfrm>
            <a:off x="533400" y="1595021"/>
            <a:ext cx="7578852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4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चाचणी : - </a:t>
            </a:r>
            <a:r>
              <a:rPr lang="mr-IN" sz="24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बटाटा सुरीने मधोमध कापा. त्यावर मीठ टाकून थोडावेळ निरीक्षण करून त्यावर २ थेंब लिंबाचा रस टाका. </a:t>
            </a:r>
          </a:p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endParaRPr lang="mr-IN" sz="2400" dirty="0" smtClean="0">
              <a:latin typeface="Nirmala UI" pitchFamily="34" charset="0"/>
              <a:ea typeface="Utsaah"/>
              <a:cs typeface="Nirmala UI" pitchFamily="34" charset="0"/>
              <a:sym typeface="Utsaah"/>
            </a:endParaRPr>
          </a:p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4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निरीक्षण : - </a:t>
            </a:r>
            <a:r>
              <a:rPr lang="mr-IN" sz="24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मीठ आयोडीनयुक्त असल्यास त्यावर निळा रंग तयार होतो.</a:t>
            </a:r>
          </a:p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400" dirty="0" smtClean="0">
                <a:latin typeface="Calibri"/>
                <a:ea typeface="Calibri"/>
                <a:cs typeface="Calibri"/>
                <a:sym typeface="Calibri"/>
              </a:rPr>
              <a:t>साधे मीठ असल्यास कोणताच रंग तयार होत नाही. </a:t>
            </a:r>
            <a:endParaRPr lang="mr-IN"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object 93"/>
          <p:cNvSpPr/>
          <p:nvPr/>
        </p:nvSpPr>
        <p:spPr>
          <a:xfrm>
            <a:off x="914400" y="4267200"/>
            <a:ext cx="2667913" cy="1717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2"/>
          <p:cNvSpPr/>
          <p:nvPr/>
        </p:nvSpPr>
        <p:spPr>
          <a:xfrm>
            <a:off x="4724400" y="4191000"/>
            <a:ext cx="2667909" cy="171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14400" y="6096000"/>
            <a:ext cx="2590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Iodised salt</a:t>
            </a:r>
            <a:r>
              <a:rPr lang="mr-IN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6096000"/>
            <a:ext cx="2590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Common salt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913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EA7B10-F4A5-4680-BEDA-3757AFF3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6629400" cy="990600"/>
          </a:xfrm>
        </p:spPr>
        <p:txBody>
          <a:bodyPr>
            <a:noAutofit/>
          </a:bodyPr>
          <a:lstStyle/>
          <a:p>
            <a:pPr marL="457200" lvl="0" indent="-368300" algn="ctr">
              <a:spcBef>
                <a:spcPts val="0"/>
              </a:spcBef>
            </a:pPr>
            <a:r>
              <a:rPr lang="mr-IN" sz="2800" b="1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सफरचंदा वरील</a:t>
            </a:r>
            <a:r>
              <a:rPr lang="en-IN" sz="2800" b="1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 wax </a:t>
            </a:r>
            <a:r>
              <a:rPr lang="mr-IN" sz="2800" b="1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पोलीशिंग ओळखणे ? </a:t>
            </a:r>
            <a:endParaRPr lang="mr-IN" sz="2800" b="1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292478-9DC7-4C45-B246-AC7AF3633C4A}"/>
              </a:ext>
            </a:extLst>
          </p:cNvPr>
          <p:cNvSpPr txBox="1"/>
          <p:nvPr/>
        </p:nvSpPr>
        <p:spPr>
          <a:xfrm>
            <a:off x="533400" y="1595021"/>
            <a:ext cx="757885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4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चाचणी : - </a:t>
            </a:r>
            <a:r>
              <a:rPr lang="mr-IN" sz="24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सुरीच्या सहाय्याने सफरचंदावर काप घ्या.  </a:t>
            </a:r>
          </a:p>
          <a:p>
            <a:pPr marL="457200" lvl="0" indent="-342900">
              <a:spcBef>
                <a:spcPts val="560"/>
              </a:spcBef>
              <a:buSzPts val="1800"/>
            </a:pPr>
            <a:r>
              <a:rPr lang="mr-IN" sz="24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</a:p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4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निरीक्षण : - </a:t>
            </a:r>
            <a:r>
              <a:rPr lang="mr-IN" sz="24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जर सफरचंदाला </a:t>
            </a:r>
            <a:r>
              <a:rPr lang="en-IN" sz="24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wax </a:t>
            </a:r>
            <a:r>
              <a:rPr lang="mr-IN" sz="24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पोलीशिंग असेल तर सुरीच्याजवळ </a:t>
            </a:r>
            <a:r>
              <a:rPr lang="en-IN" sz="24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wax </a:t>
            </a:r>
            <a:r>
              <a:rPr lang="mr-IN" sz="24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जमा झालेले दिसेल. </a:t>
            </a:r>
          </a:p>
        </p:txBody>
      </p:sp>
      <p:sp>
        <p:nvSpPr>
          <p:cNvPr id="5" name="object 113"/>
          <p:cNvSpPr/>
          <p:nvPr/>
        </p:nvSpPr>
        <p:spPr>
          <a:xfrm>
            <a:off x="1219200" y="3581400"/>
            <a:ext cx="28194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2"/>
          <p:cNvSpPr/>
          <p:nvPr/>
        </p:nvSpPr>
        <p:spPr>
          <a:xfrm>
            <a:off x="5181600" y="3581400"/>
            <a:ext cx="28956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295400" y="5638800"/>
            <a:ext cx="2590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Pure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5638800"/>
            <a:ext cx="2590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Wax polished</a:t>
            </a:r>
            <a:r>
              <a:rPr lang="mr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913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EA7B10-F4A5-4680-BEDA-3757AFF3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6553200" cy="990600"/>
          </a:xfrm>
        </p:spPr>
        <p:txBody>
          <a:bodyPr>
            <a:noAutofit/>
          </a:bodyPr>
          <a:lstStyle/>
          <a:p>
            <a:pPr marL="457200" lvl="0" indent="-368300" algn="ctr">
              <a:spcBef>
                <a:spcPts val="0"/>
              </a:spcBef>
            </a:pPr>
            <a:r>
              <a:rPr lang="mr-IN" sz="2800" b="1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कॉफी मधील काळी मिरी ची भेसळ ओळखणे. </a:t>
            </a:r>
            <a:endParaRPr lang="mr-IN" sz="2800" b="1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292478-9DC7-4C45-B246-AC7AF3633C4A}"/>
              </a:ext>
            </a:extLst>
          </p:cNvPr>
          <p:cNvSpPr txBox="1"/>
          <p:nvPr/>
        </p:nvSpPr>
        <p:spPr>
          <a:xfrm>
            <a:off x="533400" y="1595021"/>
            <a:ext cx="757885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4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चाचणी : -</a:t>
            </a:r>
            <a:r>
              <a:rPr lang="mr-IN" sz="24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एका काचेचे पारदर्शक ग्लास पाण्याने भरून घेऊन त्यात एक चमचा कॉफी पावडर टाका. </a:t>
            </a:r>
          </a:p>
          <a:p>
            <a:pPr marL="457200" lvl="0" indent="-342900">
              <a:spcBef>
                <a:spcPts val="560"/>
              </a:spcBef>
              <a:buSzPts val="1800"/>
            </a:pPr>
            <a:r>
              <a:rPr lang="mr-IN" sz="24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</a:p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4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निरीक्षण : - </a:t>
            </a:r>
            <a:r>
              <a:rPr lang="mr-IN" sz="24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कॉफी पावडर पाण्यावर तरंगते. तर काळी मिरी पाण्यात बुडते/तळाशी जमा होते.  </a:t>
            </a:r>
          </a:p>
        </p:txBody>
      </p:sp>
      <p:sp>
        <p:nvSpPr>
          <p:cNvPr id="5" name="object 57"/>
          <p:cNvSpPr/>
          <p:nvPr/>
        </p:nvSpPr>
        <p:spPr>
          <a:xfrm>
            <a:off x="1219200" y="3962400"/>
            <a:ext cx="2667913" cy="1717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6"/>
          <p:cNvSpPr/>
          <p:nvPr/>
        </p:nvSpPr>
        <p:spPr>
          <a:xfrm>
            <a:off x="5029200" y="3962400"/>
            <a:ext cx="2667909" cy="171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295400" y="5867400"/>
            <a:ext cx="2590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Pure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867400"/>
            <a:ext cx="2590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Adulterated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913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EA7B10-F4A5-4680-BEDA-3757AFF3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6400800" cy="990600"/>
          </a:xfrm>
        </p:spPr>
        <p:txBody>
          <a:bodyPr>
            <a:noAutofit/>
          </a:bodyPr>
          <a:lstStyle/>
          <a:p>
            <a:pPr marL="457200" lvl="0" indent="-368300" algn="ctr">
              <a:spcBef>
                <a:spcPts val="0"/>
              </a:spcBef>
            </a:pPr>
            <a:r>
              <a:rPr lang="mr-IN" sz="2800" b="1" dirty="0" smtClean="0">
                <a:latin typeface="Utsaah" pitchFamily="34" charset="0"/>
                <a:cs typeface="Utsaah" pitchFamily="34" charset="0"/>
              </a:rPr>
              <a:t>प्रकल्प</a:t>
            </a:r>
            <a:r>
              <a:rPr lang="mr-IN" sz="2800" dirty="0" smtClean="0">
                <a:latin typeface="Utsaah" pitchFamily="34" charset="0"/>
                <a:cs typeface="Utsaah" pitchFamily="34" charset="0"/>
              </a:rPr>
              <a:t> - </a:t>
            </a:r>
            <a:r>
              <a:rPr lang="mr-IN" sz="2800" b="1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भेसळ ओळखण्यासाठी घरीच प्रयोगशाळा तयार करू. </a:t>
            </a:r>
            <a:endParaRPr lang="mr-IN" sz="2800" b="1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pic>
        <p:nvPicPr>
          <p:cNvPr id="1026" name="Picture 2" descr="C:\Users\Mahendra Bhor\Downloads\IMG20201023152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249844" cy="3962400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7EA7B10-F4A5-4680-BEDA-3757AFF3671C}"/>
              </a:ext>
            </a:extLst>
          </p:cNvPr>
          <p:cNvSpPr txBox="1">
            <a:spLocks/>
          </p:cNvSpPr>
          <p:nvPr/>
        </p:nvSpPr>
        <p:spPr>
          <a:xfrm>
            <a:off x="457200" y="57150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57200" marR="0" lvl="0" indent="-3683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तुम्ही देखील तुमच्या घरी अशीच प्रयोगशाळा तयार करून त्याचे फोटो पाठवा. </a:t>
            </a:r>
            <a:endParaRPr kumimoji="0" lang="mr-IN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pic>
        <p:nvPicPr>
          <p:cNvPr id="11" name="Google Shape;129;p1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086600" y="228600"/>
            <a:ext cx="1647485" cy="824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9913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01C72D-34D3-4B6C-B0E9-D496AF52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0"/>
            <a:ext cx="7620000" cy="1295400"/>
          </a:xfrm>
        </p:spPr>
        <p:txBody>
          <a:bodyPr/>
          <a:lstStyle/>
          <a:p>
            <a:pPr algn="ctr"/>
            <a:r>
              <a:rPr lang="mr-IN" b="1" dirty="0" smtClean="0">
                <a:latin typeface="Utsaah" pitchFamily="34" charset="0"/>
                <a:cs typeface="Utsaah" pitchFamily="34" charset="0"/>
              </a:rPr>
              <a:t>प्रकल्प</a:t>
            </a:r>
            <a:r>
              <a:rPr lang="mr-IN" dirty="0" smtClean="0">
                <a:latin typeface="Utsaah" pitchFamily="34" charset="0"/>
                <a:cs typeface="Utsaah" pitchFamily="34" charset="0"/>
              </a:rPr>
              <a:t> </a:t>
            </a:r>
            <a:br>
              <a:rPr lang="mr-IN" dirty="0" smtClean="0">
                <a:latin typeface="Utsaah" pitchFamily="34" charset="0"/>
                <a:cs typeface="Utsaah" pitchFamily="34" charset="0"/>
              </a:rPr>
            </a:br>
            <a:r>
              <a:rPr lang="mr-IN" sz="1800" dirty="0" smtClean="0">
                <a:latin typeface="Nirmala UI" pitchFamily="34" charset="0"/>
                <a:cs typeface="Nirmala UI" pitchFamily="34" charset="0"/>
              </a:rPr>
              <a:t>तुमच्या घरातील पदार्थ भेसळ युक्त आहे कि नाही ते ठरवा आणि खालील तक्ता पूर्ण करा. </a:t>
            </a:r>
            <a:r>
              <a:rPr lang="en-IN" dirty="0" smtClean="0">
                <a:latin typeface="Nirmala UI" pitchFamily="34" charset="0"/>
                <a:cs typeface="Nirmala UI" pitchFamily="34" charset="0"/>
              </a:rPr>
              <a:t/>
            </a:r>
            <a:br>
              <a:rPr lang="en-IN" dirty="0" smtClean="0">
                <a:latin typeface="Nirmala UI" pitchFamily="34" charset="0"/>
                <a:cs typeface="Nirmala UI" pitchFamily="34" charset="0"/>
              </a:rPr>
            </a:br>
            <a:endParaRPr lang="en-IN" dirty="0">
              <a:latin typeface="Utsaah" pitchFamily="34" charset="0"/>
              <a:cs typeface="Utsaah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676403"/>
          <a:ext cx="7543800" cy="5034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1981200"/>
                <a:gridCol w="2971800"/>
                <a:gridCol w="1295400"/>
                <a:gridCol w="838200"/>
              </a:tblGrid>
              <a:tr h="386856">
                <a:tc>
                  <a:txBody>
                    <a:bodyPr/>
                    <a:lstStyle/>
                    <a:p>
                      <a:r>
                        <a:rPr lang="mr-IN" b="1" dirty="0" smtClean="0"/>
                        <a:t>नं.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b="1" dirty="0" smtClean="0"/>
                        <a:t>पदार्थ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b="1" dirty="0" smtClean="0"/>
                        <a:t>पद्धत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b="1" dirty="0" smtClean="0"/>
                        <a:t>भेसळयुक्त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b="1" dirty="0" smtClean="0"/>
                        <a:t>शुध्द </a:t>
                      </a:r>
                      <a:endParaRPr lang="en-US" b="1" dirty="0"/>
                    </a:p>
                  </a:txBody>
                  <a:tcPr/>
                </a:tc>
              </a:tr>
              <a:tr h="649917">
                <a:tc>
                  <a:txBody>
                    <a:bodyPr/>
                    <a:lstStyle/>
                    <a:p>
                      <a:r>
                        <a:rPr lang="mr-IN" dirty="0" smtClean="0"/>
                        <a:t>१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दुधामधील पाण्याची भेसळ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688">
                <a:tc>
                  <a:txBody>
                    <a:bodyPr/>
                    <a:lstStyle/>
                    <a:p>
                      <a:r>
                        <a:rPr lang="mr-IN" dirty="0" smtClean="0"/>
                        <a:t>२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तूप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688">
                <a:tc>
                  <a:txBody>
                    <a:bodyPr/>
                    <a:lstStyle/>
                    <a:p>
                      <a:r>
                        <a:rPr lang="mr-IN" dirty="0" smtClean="0"/>
                        <a:t>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खोबरेल तेल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688">
                <a:tc>
                  <a:txBody>
                    <a:bodyPr/>
                    <a:lstStyle/>
                    <a:p>
                      <a:r>
                        <a:rPr lang="mr-IN" dirty="0" smtClean="0"/>
                        <a:t>४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ग्रीन पीज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688">
                <a:tc>
                  <a:txBody>
                    <a:bodyPr/>
                    <a:lstStyle/>
                    <a:p>
                      <a:r>
                        <a:rPr lang="mr-IN" dirty="0" smtClean="0"/>
                        <a:t>५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मीठ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9688">
                <a:tc>
                  <a:txBody>
                    <a:bodyPr/>
                    <a:lstStyle/>
                    <a:p>
                      <a:r>
                        <a:rPr lang="mr-IN" dirty="0" smtClean="0"/>
                        <a:t>६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आयोडीन युक्त मीठ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688">
                <a:tc>
                  <a:txBody>
                    <a:bodyPr/>
                    <a:lstStyle/>
                    <a:p>
                      <a:r>
                        <a:rPr lang="mr-IN" dirty="0" smtClean="0"/>
                        <a:t>७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सफरचंद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9688">
                <a:tc>
                  <a:txBody>
                    <a:bodyPr/>
                    <a:lstStyle/>
                    <a:p>
                      <a:r>
                        <a:rPr lang="mr-IN" dirty="0" smtClean="0"/>
                        <a:t>८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कॉफी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9688">
                <a:tc>
                  <a:txBody>
                    <a:bodyPr/>
                    <a:lstStyle/>
                    <a:p>
                      <a:r>
                        <a:rPr lang="mr-IN" dirty="0" smtClean="0"/>
                        <a:t>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इतर पदार्थ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Google Shape;129;p17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315200" y="152400"/>
            <a:ext cx="1647485" cy="824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52635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>
            <a:spLocks noGrp="1"/>
          </p:cNvSpPr>
          <p:nvPr>
            <p:ph type="title"/>
          </p:nvPr>
        </p:nvSpPr>
        <p:spPr>
          <a:xfrm>
            <a:off x="381000" y="2209800"/>
            <a:ext cx="8153401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82022" tIns="40989" rIns="82022" bIns="40989" anchor="ctr" anchorCtr="0">
            <a:noAutofit/>
          </a:bodyPr>
          <a:lstStyle/>
          <a:p>
            <a:pPr algn="ctr">
              <a:spcBef>
                <a:spcPts val="0"/>
              </a:spcBef>
              <a:buSzPts val="8800"/>
            </a:pPr>
            <a:r>
              <a:rPr lang="mr" sz="7900" b="1" dirty="0" smtClean="0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धन्यवाद</a:t>
            </a:r>
            <a:r>
              <a:rPr lang="en-IN" sz="7900" b="1" dirty="0" smtClean="0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!</a:t>
            </a:r>
            <a:r>
              <a:rPr lang="mr" sz="14900" b="1" dirty="0" smtClean="0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 </a:t>
            </a:r>
            <a:endParaRPr sz="14900" b="1" dirty="0">
              <a:solidFill>
                <a:srgbClr val="002060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sp>
        <p:nvSpPr>
          <p:cNvPr id="310" name="Google Shape;310;p35"/>
          <p:cNvSpPr txBox="1"/>
          <p:nvPr/>
        </p:nvSpPr>
        <p:spPr>
          <a:xfrm>
            <a:off x="753422" y="5105399"/>
            <a:ext cx="8153401" cy="9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22" tIns="40989" rIns="82022" bIns="40989" anchor="ctr" anchorCtr="0">
            <a:noAutofit/>
          </a:bodyPr>
          <a:lstStyle/>
          <a:p>
            <a:pPr algn="r"/>
            <a:r>
              <a:rPr lang="mr" sz="3200" b="1" dirty="0">
                <a:solidFill>
                  <a:schemeClr val="dk2"/>
                </a:solidFill>
                <a:latin typeface="Utsaah"/>
                <a:ea typeface="Utsaah"/>
                <a:cs typeface="Utsaah"/>
                <a:sym typeface="Utsaah"/>
              </a:rPr>
              <a:t>अधिक महितीसाठी संपर्क:</a:t>
            </a:r>
            <a:endParaRPr b="1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algn="r"/>
            <a:r>
              <a:rPr lang="en-US" sz="22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966</a:t>
            </a:r>
            <a:r>
              <a:rPr lang="mr-IN" sz="22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5</a:t>
            </a:r>
            <a:r>
              <a:rPr lang="en-US" sz="22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554492</a:t>
            </a:r>
          </a:p>
          <a:p>
            <a:pPr algn="r"/>
            <a:r>
              <a:rPr lang="mr" sz="22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8380862704</a:t>
            </a:r>
            <a:endParaRPr sz="13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r"/>
            <a:r>
              <a:rPr lang="mr" sz="22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9284332376</a:t>
            </a:r>
            <a:endParaRPr sz="13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r"/>
            <a:r>
              <a:rPr lang="mr" sz="2200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diy.vigyanashram@gmail.com</a:t>
            </a:r>
            <a:endParaRPr sz="22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r"/>
            <a:r>
              <a:rPr lang="mr" sz="2200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www.vigyanashram.com</a:t>
            </a:r>
            <a:r>
              <a:rPr lang="mr" sz="22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3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r"/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35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18102" y="4971108"/>
            <a:ext cx="2117907" cy="82923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5"/>
          <p:cNvSpPr txBox="1"/>
          <p:nvPr/>
        </p:nvSpPr>
        <p:spPr>
          <a:xfrm>
            <a:off x="-138438" y="5787702"/>
            <a:ext cx="3238500" cy="6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22" tIns="40989" rIns="82022" bIns="40989" anchor="t" anchorCtr="0">
            <a:noAutofit/>
          </a:bodyPr>
          <a:lstStyle/>
          <a:p>
            <a:pPr algn="ctr"/>
            <a:r>
              <a:rPr lang="mr" sz="1500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DIY Lab</a:t>
            </a:r>
            <a:endParaRPr sz="1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mr" sz="1500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Make you</a:t>
            </a:r>
            <a:r>
              <a:rPr lang="en-US" sz="1500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</a:t>
            </a:r>
            <a:r>
              <a:rPr lang="mr" sz="1500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innovation happen</a:t>
            </a:r>
            <a:endParaRPr sz="1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35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2872356" y="4934021"/>
            <a:ext cx="1957766" cy="117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EA7B10-F4A5-4680-BEDA-3757AFF3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153400" cy="990600"/>
          </a:xfrm>
        </p:spPr>
        <p:txBody>
          <a:bodyPr>
            <a:noAutofit/>
          </a:bodyPr>
          <a:lstStyle/>
          <a:p>
            <a:pPr marL="457200" lvl="0" indent="-368300" algn="ctr">
              <a:spcBef>
                <a:spcPts val="0"/>
              </a:spcBef>
            </a:pPr>
            <a:r>
              <a:rPr lang="mr-IN" sz="2800" b="1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भेसळ म्हणजे काय ? </a:t>
            </a:r>
            <a:endParaRPr lang="mr-IN" sz="2800" b="1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292478-9DC7-4C45-B246-AC7AF3633C4A}"/>
              </a:ext>
            </a:extLst>
          </p:cNvPr>
          <p:cNvSpPr txBox="1"/>
          <p:nvPr/>
        </p:nvSpPr>
        <p:spPr>
          <a:xfrm>
            <a:off x="609600" y="1905000"/>
            <a:ext cx="75788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/>
            <a:r>
              <a:rPr lang="mr-IN" sz="2000" dirty="0" smtClean="0">
                <a:latin typeface="Nirmala UI" pitchFamily="34" charset="0"/>
                <a:ea typeface="Mangal"/>
                <a:cs typeface="Nirmala UI" pitchFamily="34" charset="0"/>
                <a:sym typeface="Mangal"/>
              </a:rPr>
              <a:t>एखाद्या दर्जेदार पदार्थामध्ये कमी दर्जाचा पदार्थ मिसळणे, तत्सम दिसणारा वेगळाच पदार्थ मिसळणे, खोटे लेबल लावणे, खराब अन्नपदार्थ विकणे, विषारी पदार्थ मिसळणे म्हणजेच अन्न</a:t>
            </a:r>
            <a:r>
              <a:rPr lang="en-IN" sz="2000" dirty="0" smtClean="0">
                <a:latin typeface="Nirmala UI" pitchFamily="34" charset="0"/>
                <a:ea typeface="Mangal"/>
                <a:cs typeface="Nirmala UI" pitchFamily="34" charset="0"/>
                <a:sym typeface="Mangal"/>
              </a:rPr>
              <a:t> </a:t>
            </a:r>
            <a:r>
              <a:rPr lang="mr-IN" sz="2000" dirty="0" smtClean="0">
                <a:latin typeface="Nirmala UI" pitchFamily="34" charset="0"/>
                <a:ea typeface="Mangal"/>
                <a:cs typeface="Nirmala UI" pitchFamily="34" charset="0"/>
                <a:sym typeface="Mangal"/>
              </a:rPr>
              <a:t>भेसळ.</a:t>
            </a:r>
          </a:p>
          <a:p>
            <a:pPr marL="457200" lvl="0"/>
            <a:endParaRPr lang="mr-IN" sz="2000" dirty="0" smtClean="0">
              <a:latin typeface="Nirmala UI" pitchFamily="34" charset="0"/>
              <a:ea typeface="Mangal"/>
              <a:cs typeface="Nirmala UI" pitchFamily="34" charset="0"/>
              <a:sym typeface="Mangal"/>
            </a:endParaRPr>
          </a:p>
          <a:p>
            <a:pPr marL="457200" lvl="0">
              <a:buFont typeface="Wingdings" pitchFamily="2" charset="2"/>
              <a:buChar char="Ø"/>
            </a:pPr>
            <a:r>
              <a:rPr lang="mr-IN" sz="2000" dirty="0" smtClean="0">
                <a:latin typeface="Nirmala UI" pitchFamily="34" charset="0"/>
                <a:ea typeface="Mangal"/>
                <a:cs typeface="Nirmala UI" pitchFamily="34" charset="0"/>
                <a:sym typeface="Mangal"/>
              </a:rPr>
              <a:t> अन्नपदार्थात अपायकारक पदार्थ मिसळणे. </a:t>
            </a:r>
          </a:p>
          <a:p>
            <a:pPr marL="457200" lvl="0">
              <a:buFont typeface="Wingdings" pitchFamily="2" charset="2"/>
              <a:buChar char="Ø"/>
            </a:pPr>
            <a:endParaRPr lang="mr-IN" sz="2000" dirty="0" smtClean="0">
              <a:latin typeface="Nirmala UI" pitchFamily="34" charset="0"/>
              <a:ea typeface="Mangal"/>
              <a:cs typeface="Nirmala UI" pitchFamily="34" charset="0"/>
              <a:sym typeface="Mangal"/>
            </a:endParaRPr>
          </a:p>
          <a:p>
            <a:pPr marL="457200" lvl="0">
              <a:buFont typeface="Wingdings" pitchFamily="2" charset="2"/>
              <a:buChar char="Ø"/>
            </a:pPr>
            <a:r>
              <a:rPr lang="mr-IN" sz="2000" dirty="0" smtClean="0">
                <a:latin typeface="Nirmala UI" pitchFamily="34" charset="0"/>
                <a:ea typeface="Mangal"/>
                <a:cs typeface="Nirmala UI" pitchFamily="34" charset="0"/>
                <a:sym typeface="Mangal"/>
              </a:rPr>
              <a:t> एखाद्या पदार्थात विषारी अंश असणे. </a:t>
            </a:r>
          </a:p>
          <a:p>
            <a:pPr marL="457200" lvl="0">
              <a:buFont typeface="Wingdings" pitchFamily="2" charset="2"/>
              <a:buChar char="Ø"/>
            </a:pPr>
            <a:endParaRPr lang="mr-IN" sz="2000" dirty="0" smtClean="0">
              <a:latin typeface="Nirmala UI" pitchFamily="34" charset="0"/>
              <a:ea typeface="Mangal"/>
              <a:cs typeface="Nirmala UI" pitchFamily="34" charset="0"/>
              <a:sym typeface="Mangal"/>
            </a:endParaRPr>
          </a:p>
          <a:p>
            <a:pPr marL="457200" lvl="0">
              <a:buFont typeface="Wingdings" pitchFamily="2" charset="2"/>
              <a:buChar char="Ø"/>
            </a:pPr>
            <a:r>
              <a:rPr lang="mr-IN" sz="2000" dirty="0" smtClean="0">
                <a:latin typeface="Nirmala UI" pitchFamily="34" charset="0"/>
                <a:ea typeface="Mangal"/>
                <a:cs typeface="Nirmala UI" pitchFamily="34" charset="0"/>
                <a:sym typeface="Mangal"/>
              </a:rPr>
              <a:t> एखाद्या पदार्थात मर्यादेपेक्षा जास्त अयोग्य रंग मिसळलेला असणे.</a:t>
            </a:r>
          </a:p>
          <a:p>
            <a:pPr marL="457200" lvl="0">
              <a:buFont typeface="Wingdings" pitchFamily="2" charset="2"/>
              <a:buChar char="Ø"/>
            </a:pPr>
            <a:endParaRPr lang="mr-IN" sz="2000" dirty="0" smtClean="0">
              <a:latin typeface="Nirmala UI" pitchFamily="34" charset="0"/>
              <a:ea typeface="Mangal"/>
              <a:cs typeface="Nirmala UI" pitchFamily="34" charset="0"/>
              <a:sym typeface="Mangal"/>
            </a:endParaRPr>
          </a:p>
          <a:p>
            <a:pPr marL="457200" lvl="0">
              <a:buFont typeface="Wingdings" pitchFamily="2" charset="2"/>
              <a:buChar char="Ø"/>
            </a:pPr>
            <a:r>
              <a:rPr lang="mr-IN" sz="2000" dirty="0" smtClean="0">
                <a:latin typeface="Nirmala UI" pitchFamily="34" charset="0"/>
                <a:ea typeface="Mangal"/>
                <a:cs typeface="Nirmala UI" pitchFamily="34" charset="0"/>
                <a:sym typeface="Mangal"/>
              </a:rPr>
              <a:t> एखाद्या पदार्थात ते टिकवण्यासाठी मर्यादेपेक्षा जास्त रासायनिक अंश सापडणे. </a:t>
            </a:r>
          </a:p>
          <a:p>
            <a:pPr marL="457200" lvl="0">
              <a:buFont typeface="Wingdings" pitchFamily="2" charset="2"/>
              <a:buChar char="Ø"/>
            </a:pPr>
            <a:endParaRPr lang="mr-IN" sz="2000" dirty="0" smtClean="0">
              <a:latin typeface="Nirmala UI" pitchFamily="34" charset="0"/>
              <a:ea typeface="Mangal"/>
              <a:cs typeface="Nirmala UI" pitchFamily="34" charset="0"/>
              <a:sym typeface="Mangal"/>
            </a:endParaRPr>
          </a:p>
          <a:p>
            <a:pPr marL="457200" lvl="0">
              <a:buFont typeface="Wingdings" pitchFamily="2" charset="2"/>
              <a:buChar char="Ø"/>
            </a:pPr>
            <a:r>
              <a:rPr lang="mr-IN" sz="2000" dirty="0" smtClean="0">
                <a:latin typeface="Nirmala UI" pitchFamily="34" charset="0"/>
                <a:ea typeface="Mangal"/>
                <a:cs typeface="Nirmala UI" pitchFamily="34" charset="0"/>
                <a:sym typeface="Mangal"/>
              </a:rPr>
              <a:t> ठरलेल्या गुणवत्तेपेक्षा कमी गुणवत्तेचा पदार्थ असणे.</a:t>
            </a:r>
            <a:r>
              <a:rPr lang="mr-IN" sz="2000" dirty="0" smtClean="0">
                <a:solidFill>
                  <a:srgbClr val="565656"/>
                </a:solidFill>
                <a:latin typeface="Nirmala UI" pitchFamily="34" charset="0"/>
                <a:ea typeface="Mangal"/>
                <a:cs typeface="Nirmala UI" pitchFamily="34" charset="0"/>
                <a:sym typeface="Mangal"/>
              </a:rPr>
              <a:t> </a:t>
            </a:r>
            <a:endParaRPr lang="mr-IN" sz="2000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pic>
        <p:nvPicPr>
          <p:cNvPr id="5" name="Google Shape;129;p17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239000" y="228600"/>
            <a:ext cx="1647485" cy="824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9913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EA7B10-F4A5-4680-BEDA-3757AFF3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6858000" cy="990600"/>
          </a:xfrm>
        </p:spPr>
        <p:txBody>
          <a:bodyPr>
            <a:noAutofit/>
          </a:bodyPr>
          <a:lstStyle/>
          <a:p>
            <a:pPr marL="457200" lvl="0" indent="-368300" algn="ctr">
              <a:spcBef>
                <a:spcPts val="0"/>
              </a:spcBef>
            </a:pPr>
            <a:r>
              <a:rPr lang="en-US" sz="2800" b="1" dirty="0" err="1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भेसळीचे</a:t>
            </a:r>
            <a:r>
              <a:rPr lang="en-US" sz="2800" b="1" dirty="0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 </a:t>
            </a:r>
            <a:r>
              <a:rPr lang="en-US" sz="2800" b="1" dirty="0" err="1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आपल्या</a:t>
            </a:r>
            <a:r>
              <a:rPr lang="en-US" sz="2800" b="1" dirty="0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 </a:t>
            </a:r>
            <a:r>
              <a:rPr lang="en-US" sz="2800" b="1" dirty="0" err="1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शरीरावर</a:t>
            </a:r>
            <a:r>
              <a:rPr lang="en-US" sz="2800" b="1" dirty="0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 </a:t>
            </a:r>
            <a:r>
              <a:rPr lang="en-US" sz="2800" b="1" dirty="0" err="1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होणारे</a:t>
            </a:r>
            <a:r>
              <a:rPr lang="en-US" sz="2800" b="1" dirty="0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 </a:t>
            </a:r>
            <a:r>
              <a:rPr lang="en-US" sz="2800" b="1" dirty="0" err="1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दुष्परिणाम</a:t>
            </a:r>
            <a:r>
              <a:rPr lang="en-US" sz="2800" b="1" dirty="0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 ?</a:t>
            </a:r>
            <a:endParaRPr lang="mr-IN" sz="2800" b="1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292478-9DC7-4C45-B246-AC7AF3633C4A}"/>
              </a:ext>
            </a:extLst>
          </p:cNvPr>
          <p:cNvSpPr txBox="1"/>
          <p:nvPr/>
        </p:nvSpPr>
        <p:spPr>
          <a:xfrm>
            <a:off x="533400" y="1595021"/>
            <a:ext cx="757885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>
              <a:buFont typeface="Wingdings" pitchFamily="2" charset="2"/>
              <a:buChar char="Ø"/>
            </a:pPr>
            <a:r>
              <a:rPr lang="mr-IN" sz="2400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 </a:t>
            </a:r>
            <a:r>
              <a:rPr lang="mr-IN" sz="2000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पोटाचे आजार </a:t>
            </a:r>
          </a:p>
          <a:p>
            <a:pPr marL="457200" lvl="0">
              <a:buFont typeface="Wingdings" pitchFamily="2" charset="2"/>
              <a:buChar char="Ø"/>
            </a:pPr>
            <a:endParaRPr lang="mr-IN" sz="2000" dirty="0" smtClean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  <a:p>
            <a:pPr marL="457200" lvl="0">
              <a:buFont typeface="Wingdings" pitchFamily="2" charset="2"/>
              <a:buChar char="Ø"/>
            </a:pPr>
            <a:r>
              <a:rPr lang="mr-IN" sz="2000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 अंगावर पुरळ </a:t>
            </a:r>
          </a:p>
          <a:p>
            <a:pPr marL="457200" lvl="0">
              <a:buFont typeface="Wingdings" pitchFamily="2" charset="2"/>
              <a:buChar char="Ø"/>
            </a:pPr>
            <a:endParaRPr lang="mr-IN" sz="2000" dirty="0" smtClean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  <a:p>
            <a:pPr marL="457200" lvl="0">
              <a:buFont typeface="Wingdings" pitchFamily="2" charset="2"/>
              <a:buChar char="Ø"/>
            </a:pPr>
            <a:r>
              <a:rPr lang="mr-IN" sz="2000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 विषबाधा </a:t>
            </a:r>
          </a:p>
          <a:p>
            <a:pPr marL="457200" lvl="0">
              <a:buFont typeface="Wingdings" pitchFamily="2" charset="2"/>
              <a:buChar char="Ø"/>
            </a:pPr>
            <a:endParaRPr lang="mr-IN" sz="2000" dirty="0" smtClean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  <a:p>
            <a:pPr marL="457200" lvl="0">
              <a:buFont typeface="Wingdings" pitchFamily="2" charset="2"/>
              <a:buChar char="Ø"/>
            </a:pPr>
            <a:r>
              <a:rPr lang="mr-IN" sz="2000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 मूत्रपिंड विकार </a:t>
            </a:r>
          </a:p>
          <a:p>
            <a:pPr marL="457200" lvl="0">
              <a:buFont typeface="Wingdings" pitchFamily="2" charset="2"/>
              <a:buChar char="Ø"/>
            </a:pPr>
            <a:endParaRPr lang="mr-IN" sz="2000" dirty="0" smtClean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  <a:p>
            <a:pPr marL="457200" lvl="0">
              <a:buFont typeface="Wingdings" pitchFamily="2" charset="2"/>
              <a:buChar char="Ø"/>
            </a:pPr>
            <a:r>
              <a:rPr lang="mr-IN" sz="2000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 अनिमिया </a:t>
            </a:r>
          </a:p>
          <a:p>
            <a:pPr marL="457200" lvl="0">
              <a:buFont typeface="Wingdings" pitchFamily="2" charset="2"/>
              <a:buChar char="Ø"/>
            </a:pPr>
            <a:endParaRPr lang="mr-IN" sz="2000" dirty="0" smtClean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  <a:p>
            <a:pPr marL="457200" lvl="0">
              <a:buFont typeface="Wingdings" pitchFamily="2" charset="2"/>
              <a:buChar char="Ø"/>
            </a:pPr>
            <a:r>
              <a:rPr lang="mr-IN" sz="2000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 निद्रानाश </a:t>
            </a:r>
          </a:p>
          <a:p>
            <a:pPr marL="457200" lvl="0">
              <a:buFont typeface="Wingdings" pitchFamily="2" charset="2"/>
              <a:buChar char="Ø"/>
            </a:pPr>
            <a:endParaRPr lang="mr-IN" sz="2000" dirty="0" smtClean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  <a:p>
            <a:pPr marL="457200" lvl="0">
              <a:buFont typeface="Wingdings" pitchFamily="2" charset="2"/>
              <a:buChar char="Ø"/>
            </a:pPr>
            <a:r>
              <a:rPr lang="mr-IN" sz="2000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 यकृत, धमन्यांमध्ये विकृती /अपंगत्व</a:t>
            </a:r>
          </a:p>
          <a:p>
            <a:pPr marL="457200" lvl="0"/>
            <a:r>
              <a:rPr lang="mr-IN" sz="2000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 </a:t>
            </a:r>
          </a:p>
          <a:p>
            <a:pPr marL="457200" lvl="0">
              <a:buFont typeface="Wingdings" pitchFamily="2" charset="2"/>
              <a:buChar char="Ø"/>
            </a:pPr>
            <a:r>
              <a:rPr lang="mr-IN" sz="2000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 हृदय क्रिया बंद पडून मृत्यू येणे.  </a:t>
            </a:r>
            <a:endParaRPr lang="mr-IN" sz="2000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pic>
        <p:nvPicPr>
          <p:cNvPr id="5" name="Google Shape;129;p17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315200" y="228600"/>
            <a:ext cx="1647485" cy="824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9913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EA7B10-F4A5-4680-BEDA-3757AFF3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990600"/>
          </a:xfrm>
        </p:spPr>
        <p:txBody>
          <a:bodyPr>
            <a:noAutofit/>
          </a:bodyPr>
          <a:lstStyle/>
          <a:p>
            <a:pPr marL="457200" lvl="0" indent="-368300" algn="ctr">
              <a:spcBef>
                <a:spcPts val="0"/>
              </a:spcBef>
            </a:pPr>
            <a:r>
              <a:rPr lang="en-US" sz="2800" b="1" dirty="0" err="1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भेसळीचे</a:t>
            </a:r>
            <a:r>
              <a:rPr lang="en-US" sz="2800" b="1" dirty="0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 </a:t>
            </a:r>
            <a:r>
              <a:rPr lang="en-US" sz="2800" b="1" dirty="0" err="1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प्रकार</a:t>
            </a:r>
            <a:r>
              <a:rPr lang="en-US" sz="2800" b="1" dirty="0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 </a:t>
            </a:r>
            <a:endParaRPr lang="mr-IN" sz="2800" b="1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sp>
        <p:nvSpPr>
          <p:cNvPr id="5" name="Google Shape;111;p16"/>
          <p:cNvSpPr txBox="1">
            <a:spLocks/>
          </p:cNvSpPr>
          <p:nvPr/>
        </p:nvSpPr>
        <p:spPr>
          <a:xfrm>
            <a:off x="304800" y="1600200"/>
            <a:ext cx="4953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C0C0C"/>
              </a:buClr>
              <a:buSzPts val="2220"/>
              <a:buFont typeface="Wingdings" pitchFamily="2" charset="2"/>
              <a:buChar char="Ø"/>
            </a:pPr>
            <a:r>
              <a:rPr lang="mr-IN" sz="3330" b="1" dirty="0" smtClean="0">
                <a:solidFill>
                  <a:srgbClr val="7F6000"/>
                </a:solidFill>
              </a:rPr>
              <a:t> </a:t>
            </a:r>
            <a:r>
              <a:rPr kumimoji="0" lang="mr-I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irmala UI" pitchFamily="34" charset="0"/>
                <a:cs typeface="Nirmala UI" pitchFamily="34" charset="0"/>
              </a:rPr>
              <a:t>दुध</a:t>
            </a:r>
            <a:r>
              <a:rPr kumimoji="0" lang="mr-IN" sz="2000" b="0" i="0" u="none" strike="noStrike" kern="1200" cap="none" spc="0" normalizeH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irmala UI" pitchFamily="34" charset="0"/>
                <a:cs typeface="Nirmala UI" pitchFamily="34" charset="0"/>
              </a:rPr>
              <a:t> </a:t>
            </a:r>
            <a:r>
              <a:rPr kumimoji="0" lang="mr-I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irmala UI" pitchFamily="34" charset="0"/>
                <a:cs typeface="Nirmala UI" pitchFamily="34" charset="0"/>
              </a:rPr>
              <a:t>व दुग्धजन्य</a:t>
            </a:r>
            <a:r>
              <a:rPr kumimoji="0" lang="mr-IN" sz="2000" b="0" i="0" u="none" strike="noStrike" kern="1200" cap="none" spc="0" normalizeH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irmala UI" pitchFamily="34" charset="0"/>
                <a:cs typeface="Nirmala UI" pitchFamily="34" charset="0"/>
              </a:rPr>
              <a:t> </a:t>
            </a:r>
            <a:r>
              <a:rPr lang="mr-IN" sz="2000" dirty="0" smtClean="0">
                <a:solidFill>
                  <a:srgbClr val="0C0C0C"/>
                </a:solidFill>
                <a:latin typeface="Nirmala UI" pitchFamily="34" charset="0"/>
                <a:cs typeface="Nirmala UI" pitchFamily="34" charset="0"/>
              </a:rPr>
              <a:t>पदार्थांमधील</a:t>
            </a:r>
            <a:r>
              <a:rPr kumimoji="0" lang="mr-IN" sz="2000" b="0" i="0" u="none" strike="noStrike" kern="1200" cap="none" spc="0" normalizeH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irmala UI" pitchFamily="34" charset="0"/>
                <a:cs typeface="Nirmala UI" pitchFamily="34" charset="0"/>
              </a:rPr>
              <a:t> </a:t>
            </a:r>
            <a:r>
              <a:rPr kumimoji="0" lang="mr-I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irmala UI" pitchFamily="34" charset="0"/>
                <a:cs typeface="Nirmala UI" pitchFamily="34" charset="0"/>
              </a:rPr>
              <a:t>भेसळ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Wingdings"/>
              <a:buNone/>
              <a:tabLst/>
              <a:defRPr/>
            </a:pPr>
            <a:endParaRPr kumimoji="0" lang="mr-IN" sz="2000" b="0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Nirmala UI" pitchFamily="34" charset="0"/>
              <a:cs typeface="Nirmala UI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220"/>
              <a:buFont typeface="Noto Sans Symbols"/>
              <a:buChar char="⮚"/>
              <a:tabLst/>
              <a:defRPr/>
            </a:pPr>
            <a:r>
              <a:rPr kumimoji="0" lang="mr-I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irmala UI" pitchFamily="34" charset="0"/>
                <a:cs typeface="Nirmala UI" pitchFamily="34" charset="0"/>
              </a:rPr>
              <a:t> साखर व मिठाईमधील भेसळ.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220"/>
              <a:buFont typeface="Noto Sans Symbols"/>
              <a:buChar char="⮚"/>
              <a:tabLst/>
              <a:defRPr/>
            </a:pPr>
            <a:endParaRPr kumimoji="0" lang="mr-IN" sz="2000" b="0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Nirmala UI" pitchFamily="34" charset="0"/>
              <a:cs typeface="Nirmala UI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220"/>
              <a:buFont typeface="Noto Sans Symbols"/>
              <a:buChar char="⮚"/>
              <a:tabLst/>
              <a:defRPr/>
            </a:pPr>
            <a:r>
              <a:rPr kumimoji="0" lang="mr-I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irmala UI" pitchFamily="34" charset="0"/>
                <a:cs typeface="Nirmala UI" pitchFamily="34" charset="0"/>
              </a:rPr>
              <a:t>धान्य पदार्थांमधील भेसळ</a:t>
            </a:r>
          </a:p>
          <a:p>
            <a:pPr marL="228600" lvl="0" algn="just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60000"/>
              <a:defRPr/>
            </a:pPr>
            <a:endParaRPr lang="mr-IN" sz="2000" dirty="0" smtClean="0">
              <a:solidFill>
                <a:srgbClr val="0C0C0C"/>
              </a:solidFill>
              <a:latin typeface="Nirmala UI" pitchFamily="34" charset="0"/>
              <a:cs typeface="Nirmala UI" pitchFamily="34" charset="0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>
                <a:srgbClr val="0C0C0C"/>
              </a:buClr>
              <a:buSzPts val="2220"/>
              <a:buFont typeface="Noto Sans Symbols"/>
              <a:buChar char="⮚"/>
              <a:defRPr/>
            </a:pPr>
            <a:r>
              <a:rPr lang="mr-IN" sz="2000" dirty="0" smtClean="0">
                <a:solidFill>
                  <a:srgbClr val="0C0C0C"/>
                </a:solidFill>
                <a:latin typeface="Nirmala UI" pitchFamily="34" charset="0"/>
                <a:cs typeface="Nirmala UI" pitchFamily="34" charset="0"/>
              </a:rPr>
              <a:t>औषधांमधील भेसळ .  </a:t>
            </a:r>
          </a:p>
          <a:p>
            <a:pPr marL="228600" marR="0" lvl="0" indent="-87629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  <a:tabLst/>
              <a:defRPr/>
            </a:pPr>
            <a:endParaRPr kumimoji="0" lang="mr-IN" sz="2000" b="0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Nirmala UI" pitchFamily="34" charset="0"/>
              <a:cs typeface="Nirmala UI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220"/>
              <a:buFont typeface="Noto Sans Symbols"/>
              <a:buChar char="⮚"/>
              <a:tabLst/>
              <a:defRPr/>
            </a:pPr>
            <a:r>
              <a:rPr kumimoji="0" lang="mr-I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irmala UI" pitchFamily="34" charset="0"/>
                <a:cs typeface="Nirmala UI" pitchFamily="34" charset="0"/>
              </a:rPr>
              <a:t> भाज्यांमधील भेसळ .</a:t>
            </a:r>
          </a:p>
          <a:p>
            <a:pPr marL="22860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mr-IN" sz="2000" b="0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Nirmala UI" pitchFamily="34" charset="0"/>
              <a:cs typeface="Nirmala UI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C0C0C"/>
              </a:buClr>
              <a:buSzPts val="2220"/>
              <a:buFont typeface="Noto Sans Symbols"/>
              <a:buChar char="⮚"/>
              <a:defRPr/>
            </a:pPr>
            <a:r>
              <a:rPr lang="mr-IN" sz="2000" dirty="0" smtClean="0">
                <a:solidFill>
                  <a:srgbClr val="0C0C0C"/>
                </a:solidFill>
                <a:latin typeface="Nirmala UI" pitchFamily="34" charset="0"/>
                <a:cs typeface="Nirmala UI" pitchFamily="34" charset="0"/>
              </a:rPr>
              <a:t>मसाले व मसाल्याच्या पदार्थांमधील भेसळ  </a:t>
            </a:r>
          </a:p>
          <a:p>
            <a:pPr marL="22860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mr-IN" sz="2220" b="0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mr-IN" sz="222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Google Shape;113;p16"/>
          <p:cNvPicPr preferRelativeResize="0"/>
          <p:nvPr/>
        </p:nvPicPr>
        <p:blipFill rotWithShape="1">
          <a:blip r:embed="rId2">
            <a:alphaModFix/>
          </a:blip>
          <a:srcRect l="69671" t="14472" r="1594" b="44887"/>
          <a:stretch/>
        </p:blipFill>
        <p:spPr>
          <a:xfrm>
            <a:off x="4343400" y="2133600"/>
            <a:ext cx="4502599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9913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EA7B10-F4A5-4680-BEDA-3757AFF3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6781800" cy="990600"/>
          </a:xfrm>
        </p:spPr>
        <p:txBody>
          <a:bodyPr>
            <a:noAutofit/>
          </a:bodyPr>
          <a:lstStyle/>
          <a:p>
            <a:pPr marL="457200" lvl="0" indent="-368300" algn="ctr">
              <a:spcBef>
                <a:spcPts val="0"/>
              </a:spcBef>
            </a:pPr>
            <a:r>
              <a:rPr lang="en-US" sz="2800" b="1" dirty="0" err="1" smtClean="0">
                <a:latin typeface="Nirmala UI" pitchFamily="34" charset="0"/>
                <a:ea typeface="Aparajita"/>
                <a:cs typeface="Nirmala UI" pitchFamily="34" charset="0"/>
                <a:sym typeface="Aparajita"/>
              </a:rPr>
              <a:t>दुधातील</a:t>
            </a:r>
            <a:r>
              <a:rPr lang="en-US" sz="2800" b="1" dirty="0" smtClean="0">
                <a:latin typeface="Nirmala UI" pitchFamily="34" charset="0"/>
                <a:ea typeface="Aparajita"/>
                <a:cs typeface="Nirmala UI" pitchFamily="34" charset="0"/>
                <a:sym typeface="Aparajita"/>
              </a:rPr>
              <a:t> </a:t>
            </a:r>
            <a:r>
              <a:rPr lang="en-US" sz="2800" b="1" dirty="0" err="1" smtClean="0">
                <a:latin typeface="Nirmala UI" pitchFamily="34" charset="0"/>
                <a:ea typeface="Aparajita"/>
                <a:cs typeface="Nirmala UI" pitchFamily="34" charset="0"/>
                <a:sym typeface="Aparajita"/>
              </a:rPr>
              <a:t>भेसळ</a:t>
            </a:r>
            <a:r>
              <a:rPr lang="en-US" sz="2800" b="1" dirty="0" smtClean="0">
                <a:latin typeface="Nirmala UI" pitchFamily="34" charset="0"/>
                <a:ea typeface="Aparajita"/>
                <a:cs typeface="Nirmala UI" pitchFamily="34" charset="0"/>
                <a:sym typeface="Aparajita"/>
              </a:rPr>
              <a:t> </a:t>
            </a:r>
            <a:r>
              <a:rPr lang="en-US" sz="2800" b="1" dirty="0" err="1" smtClean="0">
                <a:latin typeface="Nirmala UI" pitchFamily="34" charset="0"/>
                <a:ea typeface="Aparajita"/>
                <a:cs typeface="Nirmala UI" pitchFamily="34" charset="0"/>
                <a:sym typeface="Aparajita"/>
              </a:rPr>
              <a:t>करणारे</a:t>
            </a:r>
            <a:r>
              <a:rPr lang="en-US" sz="2800" b="1" dirty="0" smtClean="0">
                <a:latin typeface="Nirmala UI" pitchFamily="34" charset="0"/>
                <a:ea typeface="Aparajita"/>
                <a:cs typeface="Nirmala UI" pitchFamily="34" charset="0"/>
                <a:sym typeface="Aparajita"/>
              </a:rPr>
              <a:t> </a:t>
            </a:r>
            <a:r>
              <a:rPr lang="en-US" sz="2800" b="1" dirty="0" err="1" smtClean="0">
                <a:latin typeface="Nirmala UI" pitchFamily="34" charset="0"/>
                <a:ea typeface="Aparajita"/>
                <a:cs typeface="Nirmala UI" pitchFamily="34" charset="0"/>
                <a:sym typeface="Aparajita"/>
              </a:rPr>
              <a:t>पदार्थ</a:t>
            </a:r>
            <a:r>
              <a:rPr lang="en-US" sz="2800" b="1" dirty="0" smtClean="0">
                <a:latin typeface="Nirmala UI" pitchFamily="34" charset="0"/>
                <a:ea typeface="Aparajita"/>
                <a:cs typeface="Nirmala UI" pitchFamily="34" charset="0"/>
                <a:sym typeface="Aparajita"/>
              </a:rPr>
              <a:t> </a:t>
            </a:r>
            <a:endParaRPr lang="mr-IN" sz="2800" b="1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292478-9DC7-4C45-B246-AC7AF3633C4A}"/>
              </a:ext>
            </a:extLst>
          </p:cNvPr>
          <p:cNvSpPr txBox="1"/>
          <p:nvPr/>
        </p:nvSpPr>
        <p:spPr>
          <a:xfrm>
            <a:off x="609600" y="2286000"/>
            <a:ext cx="7578852" cy="374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90000"/>
              </a:lnSpc>
              <a:buClr>
                <a:srgbClr val="000000"/>
              </a:buClr>
              <a:buSzPts val="2960"/>
              <a:buFont typeface="Wingdings" pitchFamily="2" charset="2"/>
              <a:buChar char="Ø"/>
            </a:pPr>
            <a:r>
              <a:rPr lang="mr-IN" sz="2000" b="1" dirty="0" smtClean="0">
                <a:solidFill>
                  <a:srgbClr val="000000"/>
                </a:solidFill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पाणी</a:t>
            </a:r>
            <a:r>
              <a:rPr lang="mr-IN" sz="2000" dirty="0" smtClean="0">
                <a:solidFill>
                  <a:srgbClr val="000000"/>
                </a:solidFill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– दुधाचे प्रमाण वाढण्यासाठी पाण्याची भेसळ केली जाते.</a:t>
            </a:r>
          </a:p>
          <a:p>
            <a:pPr marL="514350" lvl="0" indent="-514350">
              <a:lnSpc>
                <a:spcPct val="90000"/>
              </a:lnSpc>
              <a:buClr>
                <a:srgbClr val="000000"/>
              </a:buClr>
              <a:buSzPts val="2960"/>
            </a:pPr>
            <a:endParaRPr lang="mr-IN" sz="2000" dirty="0" smtClean="0">
              <a:solidFill>
                <a:srgbClr val="000000"/>
              </a:solidFill>
              <a:latin typeface="Nirmala UI" pitchFamily="34" charset="0"/>
              <a:ea typeface="Utsaah"/>
              <a:cs typeface="Nirmala UI" pitchFamily="34" charset="0"/>
              <a:sym typeface="Utsaah"/>
            </a:endParaRPr>
          </a:p>
          <a:p>
            <a:pPr marL="514350" lvl="0" indent="-514350">
              <a:lnSpc>
                <a:spcPct val="90000"/>
              </a:lnSpc>
              <a:buClr>
                <a:srgbClr val="000000"/>
              </a:buClr>
              <a:buSzPts val="2960"/>
              <a:buFont typeface="Wingdings" pitchFamily="2" charset="2"/>
              <a:buChar char="Ø"/>
            </a:pPr>
            <a:endParaRPr lang="mr-IN" sz="2000" dirty="0" smtClean="0">
              <a:solidFill>
                <a:srgbClr val="000000"/>
              </a:solidFill>
              <a:latin typeface="Nirmala UI" pitchFamily="34" charset="0"/>
              <a:ea typeface="Utsaah"/>
              <a:cs typeface="Nirmala UI" pitchFamily="34" charset="0"/>
              <a:sym typeface="Calibri"/>
            </a:endParaRPr>
          </a:p>
          <a:p>
            <a:pPr marL="514350" lvl="0" indent="-514350">
              <a:lnSpc>
                <a:spcPct val="90000"/>
              </a:lnSpc>
              <a:buClr>
                <a:srgbClr val="000000"/>
              </a:buClr>
              <a:buSzPts val="2960"/>
              <a:buFont typeface="Wingdings" pitchFamily="2" charset="2"/>
              <a:buChar char="Ø"/>
            </a:pPr>
            <a:r>
              <a:rPr lang="mr-IN" sz="2000" b="1" dirty="0" smtClean="0">
                <a:solidFill>
                  <a:srgbClr val="000000"/>
                </a:solidFill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साखर</a:t>
            </a:r>
            <a:r>
              <a:rPr lang="mr-IN" sz="2000" dirty="0" smtClean="0">
                <a:solidFill>
                  <a:srgbClr val="000000"/>
                </a:solidFill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– पाणी टाकल्यामुळे लॅक्टोज कमी होतो तो वाढण्यासाठी साखर टाकतात. </a:t>
            </a:r>
          </a:p>
          <a:p>
            <a:pPr marL="514350" lvl="0" indent="-514350">
              <a:lnSpc>
                <a:spcPct val="90000"/>
              </a:lnSpc>
              <a:buClr>
                <a:srgbClr val="000000"/>
              </a:buClr>
              <a:buSzPts val="2960"/>
            </a:pPr>
            <a:endParaRPr lang="mr-IN" sz="2000" dirty="0" smtClean="0">
              <a:solidFill>
                <a:srgbClr val="000000"/>
              </a:solidFill>
              <a:latin typeface="Nirmala UI" pitchFamily="34" charset="0"/>
              <a:ea typeface="Utsaah"/>
              <a:cs typeface="Nirmala UI" pitchFamily="34" charset="0"/>
              <a:sym typeface="Utsaah"/>
            </a:endParaRPr>
          </a:p>
          <a:p>
            <a:pPr marL="514350" lvl="0" indent="-514350">
              <a:lnSpc>
                <a:spcPct val="90000"/>
              </a:lnSpc>
              <a:buClr>
                <a:srgbClr val="000000"/>
              </a:buClr>
              <a:buSzPts val="2960"/>
              <a:buFont typeface="Wingdings" pitchFamily="2" charset="2"/>
              <a:buChar char="Ø"/>
            </a:pPr>
            <a:endParaRPr lang="mr-IN" sz="2000" dirty="0" smtClean="0">
              <a:solidFill>
                <a:srgbClr val="000000"/>
              </a:solidFill>
              <a:latin typeface="Nirmala UI" pitchFamily="34" charset="0"/>
              <a:ea typeface="Utsaah"/>
              <a:cs typeface="Nirmala UI" pitchFamily="34" charset="0"/>
              <a:sym typeface="Calibri"/>
            </a:endParaRPr>
          </a:p>
          <a:p>
            <a:pPr marL="514350" lvl="0" indent="-514350">
              <a:lnSpc>
                <a:spcPct val="90000"/>
              </a:lnSpc>
              <a:buClr>
                <a:srgbClr val="000000"/>
              </a:buClr>
              <a:buSzPts val="2960"/>
              <a:buFont typeface="Wingdings" pitchFamily="2" charset="2"/>
              <a:buChar char="Ø"/>
            </a:pPr>
            <a:r>
              <a:rPr lang="mr-IN" sz="2000" b="1" dirty="0" smtClean="0">
                <a:solidFill>
                  <a:srgbClr val="000000"/>
                </a:solidFill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युरिया</a:t>
            </a:r>
            <a:r>
              <a:rPr lang="mr-IN" sz="2000" dirty="0" smtClean="0">
                <a:solidFill>
                  <a:srgbClr val="000000"/>
                </a:solidFill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– पांढरे पणा येण्यासाठी,</a:t>
            </a:r>
            <a:r>
              <a:rPr lang="en-IN" sz="2000" dirty="0" smtClean="0">
                <a:solidFill>
                  <a:srgbClr val="000000"/>
                </a:solidFill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mr-IN" sz="2000" dirty="0" smtClean="0">
                <a:solidFill>
                  <a:srgbClr val="000000"/>
                </a:solidFill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घनता येण्यासाठी,</a:t>
            </a:r>
            <a:r>
              <a:rPr lang="en-IN" sz="2000" dirty="0" smtClean="0">
                <a:solidFill>
                  <a:srgbClr val="000000"/>
                </a:solidFill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mr-IN" sz="2000" dirty="0" smtClean="0">
                <a:solidFill>
                  <a:srgbClr val="000000"/>
                </a:solidFill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नायट्रोजन मुळे प्रोटीन वाढतो.</a:t>
            </a:r>
          </a:p>
          <a:p>
            <a:pPr marL="514350" lvl="0" indent="-514350">
              <a:lnSpc>
                <a:spcPct val="90000"/>
              </a:lnSpc>
              <a:buClr>
                <a:srgbClr val="000000"/>
              </a:buClr>
              <a:buSzPts val="2960"/>
            </a:pPr>
            <a:endParaRPr lang="mr-IN" sz="2000" dirty="0" smtClean="0">
              <a:solidFill>
                <a:srgbClr val="000000"/>
              </a:solidFill>
              <a:latin typeface="Nirmala UI" pitchFamily="34" charset="0"/>
              <a:ea typeface="Utsaah"/>
              <a:cs typeface="Nirmala UI" pitchFamily="34" charset="0"/>
              <a:sym typeface="Utsaah"/>
            </a:endParaRPr>
          </a:p>
          <a:p>
            <a:pPr marL="514350" lvl="0" indent="-514350">
              <a:lnSpc>
                <a:spcPct val="90000"/>
              </a:lnSpc>
              <a:buClr>
                <a:srgbClr val="000000"/>
              </a:buClr>
              <a:buSzPts val="2960"/>
              <a:buFont typeface="Wingdings" pitchFamily="2" charset="2"/>
              <a:buChar char="Ø"/>
            </a:pPr>
            <a:endParaRPr lang="mr-IN" sz="2000" dirty="0" smtClean="0">
              <a:solidFill>
                <a:srgbClr val="000000"/>
              </a:solidFill>
              <a:latin typeface="Nirmala UI" pitchFamily="34" charset="0"/>
              <a:ea typeface="Utsaah"/>
              <a:cs typeface="Nirmala UI" pitchFamily="34" charset="0"/>
              <a:sym typeface="Calibri"/>
            </a:endParaRPr>
          </a:p>
          <a:p>
            <a:pPr marL="514350" lvl="0" indent="-514350">
              <a:lnSpc>
                <a:spcPct val="90000"/>
              </a:lnSpc>
              <a:buClr>
                <a:srgbClr val="000000"/>
              </a:buClr>
              <a:buSzPts val="2960"/>
              <a:buFont typeface="Wingdings" pitchFamily="2" charset="2"/>
              <a:buChar char="Ø"/>
            </a:pPr>
            <a:r>
              <a:rPr lang="mr-IN" sz="2000" b="1" dirty="0" smtClean="0">
                <a:solidFill>
                  <a:srgbClr val="000000"/>
                </a:solidFill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कपडे धुण्याची पावडर </a:t>
            </a:r>
            <a:r>
              <a:rPr lang="mr-IN" sz="2000" dirty="0" smtClean="0">
                <a:solidFill>
                  <a:srgbClr val="000000"/>
                </a:solidFill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– दुधाला चिकटपणा व फेस येतो त्यामुळे फॅट वाढते.</a:t>
            </a:r>
            <a:r>
              <a:rPr lang="mr-IN" sz="2400" dirty="0" smtClean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 </a:t>
            </a:r>
            <a:endParaRPr lang="mr-IN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9;p17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239000" y="228600"/>
            <a:ext cx="1647485" cy="824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9913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EA7B10-F4A5-4680-BEDA-3757AFF3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165848" cy="990600"/>
          </a:xfrm>
        </p:spPr>
        <p:txBody>
          <a:bodyPr>
            <a:noAutofit/>
          </a:bodyPr>
          <a:lstStyle/>
          <a:p>
            <a:pPr marL="457200" lvl="0" indent="-368300" algn="ctr">
              <a:spcBef>
                <a:spcPts val="0"/>
              </a:spcBef>
            </a:pPr>
            <a:r>
              <a:rPr lang="mr-IN" sz="2800" b="1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दुधातील पाण्याची भेसळ ओळखणे.</a:t>
            </a:r>
            <a:endParaRPr lang="mr-IN" sz="2800" b="1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292478-9DC7-4C45-B246-AC7AF3633C4A}"/>
              </a:ext>
            </a:extLst>
          </p:cNvPr>
          <p:cNvSpPr txBox="1"/>
          <p:nvPr/>
        </p:nvSpPr>
        <p:spPr>
          <a:xfrm>
            <a:off x="533400" y="1595021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/>
            <a:r>
              <a:rPr lang="mr-IN" sz="20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चाचणी : -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मनगटावर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१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थेंब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दुध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टाका</a:t>
            </a: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.</a:t>
            </a:r>
          </a:p>
          <a:p>
            <a:pPr marL="457200" lvl="0"/>
            <a:endParaRPr lang="mr-IN" sz="2000" dirty="0" smtClean="0">
              <a:latin typeface="Nirmala UI" pitchFamily="34" charset="0"/>
              <a:ea typeface="Utsaah"/>
              <a:cs typeface="Nirmala UI" pitchFamily="34" charset="0"/>
              <a:sym typeface="Utsaah"/>
            </a:endParaRPr>
          </a:p>
          <a:p>
            <a:pPr marL="457200" lvl="0"/>
            <a:r>
              <a:rPr lang="mr-IN" sz="20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निरीक्षण : -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त्याचा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ओघळ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खाली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पडल्यानंतर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ज्या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जागी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थेंब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होता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तिथे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पांढरा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डाग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न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दिसल्यास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समजायचे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कि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पाण्याची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भेसळ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000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झाली</a:t>
            </a:r>
            <a:r>
              <a:rPr lang="en-US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.</a:t>
            </a:r>
            <a:endParaRPr lang="mr-IN" sz="2000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pic>
        <p:nvPicPr>
          <p:cNvPr id="5" name="Google Shape;133;p19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304800" y="3124200"/>
            <a:ext cx="25146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4;p1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352800" y="3124200"/>
            <a:ext cx="25908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2;p19"/>
          <p:cNvPicPr preferRelativeResize="0"/>
          <p:nvPr/>
        </p:nvPicPr>
        <p:blipFill rotWithShape="1">
          <a:blip r:embed="rId4" cstate="print">
            <a:alphaModFix/>
          </a:blip>
          <a:srcRect b="10610"/>
          <a:stretch/>
        </p:blipFill>
        <p:spPr>
          <a:xfrm>
            <a:off x="6477000" y="3124200"/>
            <a:ext cx="23622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477000" y="6324600"/>
            <a:ext cx="24384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Pure milk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6324600"/>
            <a:ext cx="2590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Adulterated milk</a:t>
            </a:r>
            <a:endParaRPr lang="en-US" dirty="0"/>
          </a:p>
        </p:txBody>
      </p:sp>
      <p:pic>
        <p:nvPicPr>
          <p:cNvPr id="9" name="Google Shape;129;p17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7086600" y="228600"/>
            <a:ext cx="1647485" cy="824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9913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EA7B10-F4A5-4680-BEDA-3757AFF3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6172200" cy="990600"/>
          </a:xfrm>
        </p:spPr>
        <p:txBody>
          <a:bodyPr>
            <a:noAutofit/>
          </a:bodyPr>
          <a:lstStyle/>
          <a:p>
            <a:pPr marL="457200" lvl="0" indent="-368300" algn="ctr">
              <a:spcBef>
                <a:spcPts val="0"/>
              </a:spcBef>
            </a:pPr>
            <a:r>
              <a:rPr lang="en-US" sz="2800" b="1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दुधात</a:t>
            </a:r>
            <a:r>
              <a:rPr lang="en-US" sz="28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800" b="1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कपडे</a:t>
            </a:r>
            <a:r>
              <a:rPr lang="en-US" sz="28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  <a:r>
              <a:rPr lang="en-US" sz="2800" b="1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धुण्या</a:t>
            </a:r>
            <a:r>
              <a:rPr lang="mr-IN" sz="28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च्या </a:t>
            </a:r>
            <a:r>
              <a:rPr lang="en-US" sz="2800" b="1" dirty="0" err="1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पावडर</a:t>
            </a:r>
            <a:r>
              <a:rPr lang="en-US" sz="2800" b="1" dirty="0" err="1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ची</a:t>
            </a:r>
            <a:r>
              <a:rPr lang="en-US" sz="2800" b="1" dirty="0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 </a:t>
            </a:r>
            <a:r>
              <a:rPr lang="en-US" sz="2800" b="1" dirty="0" err="1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भेसळ</a:t>
            </a:r>
            <a:r>
              <a:rPr lang="mr-IN" sz="2800" b="1" dirty="0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 ओळखणे.</a:t>
            </a:r>
            <a:endParaRPr lang="mr-IN" sz="2800" b="1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292478-9DC7-4C45-B246-AC7AF3633C4A}"/>
              </a:ext>
            </a:extLst>
          </p:cNvPr>
          <p:cNvSpPr txBox="1"/>
          <p:nvPr/>
        </p:nvSpPr>
        <p:spPr>
          <a:xfrm>
            <a:off x="533400" y="1595021"/>
            <a:ext cx="75788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68300">
              <a:spcBef>
                <a:spcPts val="560"/>
              </a:spcBef>
              <a:buSzPts val="2200"/>
              <a:buChar char="❖"/>
            </a:pPr>
            <a:r>
              <a:rPr lang="mr-IN" sz="20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चाचणी : - </a:t>
            </a: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५-१० मिली दुधाचा नमुना आणि तेवढेच पाणी घेऊन एकत्र मिसळा</a:t>
            </a:r>
            <a:r>
              <a:rPr lang="en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.</a:t>
            </a: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</a:p>
          <a:p>
            <a:pPr marL="457200" lvl="0" indent="-368300">
              <a:spcBef>
                <a:spcPts val="560"/>
              </a:spcBef>
              <a:buSzPts val="2200"/>
            </a:pPr>
            <a:endParaRPr lang="mr-IN" sz="2000" dirty="0" smtClean="0">
              <a:latin typeface="Nirmala UI" pitchFamily="34" charset="0"/>
              <a:ea typeface="Utsaah"/>
              <a:cs typeface="Nirmala UI" pitchFamily="34" charset="0"/>
              <a:sym typeface="Utsaah"/>
            </a:endParaRPr>
          </a:p>
          <a:p>
            <a:pPr marL="457200" lvl="0" indent="-368300">
              <a:spcBef>
                <a:spcPts val="560"/>
              </a:spcBef>
              <a:buSzPts val="2200"/>
              <a:buChar char="❖"/>
            </a:pPr>
            <a:r>
              <a:rPr lang="mr-IN" sz="20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निरीक्षण : - </a:t>
            </a: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दुधात धुण्याची पावडर असल्यास ते द्रावण दाट</a:t>
            </a:r>
            <a:r>
              <a:rPr lang="en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/</a:t>
            </a: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घट्ट  थरासारखे दिसते.</a:t>
            </a:r>
            <a:r>
              <a:rPr lang="en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</a:p>
          <a:p>
            <a:pPr marL="457200" lvl="0" indent="-368300">
              <a:spcBef>
                <a:spcPts val="560"/>
              </a:spcBef>
              <a:buSzPts val="2200"/>
            </a:pP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   शुध्द दुध पातळ थरासारखे दिसते.</a:t>
            </a:r>
            <a:endParaRPr lang="en-IN" sz="2000" dirty="0" smtClean="0">
              <a:latin typeface="Nirmala UI" pitchFamily="34" charset="0"/>
              <a:ea typeface="Utsaah"/>
              <a:cs typeface="Nirmala UI" pitchFamily="34" charset="0"/>
              <a:sym typeface="Utsaah"/>
            </a:endParaRPr>
          </a:p>
          <a:p>
            <a:pPr marL="457200" lvl="0" indent="-368300">
              <a:spcBef>
                <a:spcPts val="560"/>
              </a:spcBef>
              <a:buSzPts val="2200"/>
            </a:pPr>
            <a:endParaRPr lang="mr-IN"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bject 105"/>
          <p:cNvSpPr/>
          <p:nvPr/>
        </p:nvSpPr>
        <p:spPr>
          <a:xfrm>
            <a:off x="1143000" y="4038600"/>
            <a:ext cx="2667913" cy="1717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4"/>
          <p:cNvSpPr/>
          <p:nvPr/>
        </p:nvSpPr>
        <p:spPr>
          <a:xfrm>
            <a:off x="4876800" y="4038600"/>
            <a:ext cx="2744109" cy="171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219200" y="6019800"/>
            <a:ext cx="2590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Pure milk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6019800"/>
            <a:ext cx="2590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Adulterated milk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913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EA7B10-F4A5-4680-BEDA-3757AFF3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6324600" cy="99060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mr-IN" sz="2800" b="1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दुध</a:t>
            </a:r>
            <a:r>
              <a:rPr lang="en-IN" sz="2800" b="1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 </a:t>
            </a:r>
            <a:r>
              <a:rPr lang="mr-IN" sz="2800" b="1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आणि दुग्धजन्य पदार्थांमधील स्टार्च ची भेसळ ओळखणे. </a:t>
            </a:r>
            <a:endParaRPr lang="mr-IN" sz="2800" b="1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292478-9DC7-4C45-B246-AC7AF3633C4A}"/>
              </a:ext>
            </a:extLst>
          </p:cNvPr>
          <p:cNvSpPr txBox="1"/>
          <p:nvPr/>
        </p:nvSpPr>
        <p:spPr>
          <a:xfrm>
            <a:off x="533400" y="1595021"/>
            <a:ext cx="757885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0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चाचणी : - </a:t>
            </a: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२-३ मिली दुधात ५ मिली पाणी टाकून उकळून घ्या. थंड झाल्यावर त्यात टिन्क्चर आयोडीनचे २-३ थेंब टाका. </a:t>
            </a:r>
          </a:p>
          <a:p>
            <a:pPr marL="914400" lvl="0">
              <a:spcBef>
                <a:spcPts val="560"/>
              </a:spcBef>
            </a:pPr>
            <a:endParaRPr lang="mr-IN" sz="2000" dirty="0" smtClean="0">
              <a:latin typeface="Nirmala UI" pitchFamily="34" charset="0"/>
              <a:ea typeface="Utsaah"/>
              <a:cs typeface="Nirmala UI" pitchFamily="34" charset="0"/>
              <a:sym typeface="Utsaah"/>
            </a:endParaRPr>
          </a:p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0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निरीक्षण : - </a:t>
            </a: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रंग निळा झाल्यावर समजायचे भेसळ झाली आहे.</a:t>
            </a:r>
          </a:p>
          <a:p>
            <a:pPr marL="457200" lvl="0" indent="-342900">
              <a:spcBef>
                <a:spcPts val="560"/>
              </a:spcBef>
              <a:buSzPts val="1800"/>
            </a:pPr>
            <a:r>
              <a:rPr lang="mr-IN" sz="2000" dirty="0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      दुधासाठी पाणी टाकून उकळण्याची आवश्यकता नाही. </a:t>
            </a:r>
            <a:endParaRPr lang="mr-IN" sz="2000" dirty="0">
              <a:latin typeface="Nirmala UI" pitchFamily="34" charset="0"/>
              <a:ea typeface="Arial"/>
              <a:cs typeface="Nirmala UI" pitchFamily="34" charset="0"/>
              <a:sym typeface="Arial"/>
            </a:endParaRPr>
          </a:p>
        </p:txBody>
      </p:sp>
      <p:sp>
        <p:nvSpPr>
          <p:cNvPr id="5" name="object 143"/>
          <p:cNvSpPr/>
          <p:nvPr/>
        </p:nvSpPr>
        <p:spPr>
          <a:xfrm>
            <a:off x="1143000" y="3886200"/>
            <a:ext cx="2667913" cy="1717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2"/>
          <p:cNvSpPr/>
          <p:nvPr/>
        </p:nvSpPr>
        <p:spPr>
          <a:xfrm>
            <a:off x="4876800" y="3886200"/>
            <a:ext cx="2667909" cy="171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295400" y="5791200"/>
            <a:ext cx="2590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Pure milk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5791200"/>
            <a:ext cx="2590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Adulterated milk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913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EA7B10-F4A5-4680-BEDA-3757AFF3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6858000" cy="990600"/>
          </a:xfrm>
        </p:spPr>
        <p:txBody>
          <a:bodyPr>
            <a:noAutofit/>
          </a:bodyPr>
          <a:lstStyle/>
          <a:p>
            <a:pPr marL="457200" lvl="0" indent="-368300" algn="ctr">
              <a:spcBef>
                <a:spcPts val="0"/>
              </a:spcBef>
            </a:pPr>
            <a:r>
              <a:rPr lang="mr-IN" sz="2800" b="1" dirty="0" smtClean="0">
                <a:latin typeface="Nirmala UI" pitchFamily="34" charset="0"/>
                <a:ea typeface="Calibri"/>
                <a:cs typeface="Nirmala UI" pitchFamily="34" charset="0"/>
                <a:sym typeface="Calibri"/>
              </a:rPr>
              <a:t>तुपामधे  कुस्करलेले बटाटे / रताळे आणि इतर स्टार्च यांची भेसळ ओळखणे. </a:t>
            </a:r>
            <a:endParaRPr lang="mr-IN" sz="2800" b="1" dirty="0">
              <a:latin typeface="Nirmala UI" pitchFamily="34" charset="0"/>
              <a:ea typeface="Calibri"/>
              <a:cs typeface="Nirmala UI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292478-9DC7-4C45-B246-AC7AF3633C4A}"/>
              </a:ext>
            </a:extLst>
          </p:cNvPr>
          <p:cNvSpPr txBox="1"/>
          <p:nvPr/>
        </p:nvSpPr>
        <p:spPr>
          <a:xfrm>
            <a:off x="609600" y="1752600"/>
            <a:ext cx="757885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0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चाचणी : - </a:t>
            </a: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१/२ चमचा तूप/बटर एका पारदर्शक काचेच्या ग्लासमध्ये घेऊन त्यात २-३ थेंब टिन्क्चर आयोडीन चे टाका.</a:t>
            </a:r>
          </a:p>
          <a:p>
            <a:pPr marL="457200" lvl="0" indent="-342900">
              <a:spcBef>
                <a:spcPts val="560"/>
              </a:spcBef>
              <a:buSzPts val="1800"/>
            </a:pP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 </a:t>
            </a:r>
          </a:p>
          <a:p>
            <a:pPr marL="457200" lvl="0" indent="-342900">
              <a:spcBef>
                <a:spcPts val="560"/>
              </a:spcBef>
              <a:buSzPts val="1800"/>
              <a:buFont typeface="Utsaah"/>
              <a:buChar char="●"/>
            </a:pPr>
            <a:r>
              <a:rPr lang="mr-IN" sz="2000" b="1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निरीक्षण : - </a:t>
            </a:r>
            <a:r>
              <a:rPr lang="mr-IN" sz="2000" dirty="0" smtClean="0">
                <a:latin typeface="Nirmala UI" pitchFamily="34" charset="0"/>
                <a:ea typeface="Utsaah"/>
                <a:cs typeface="Nirmala UI" pitchFamily="34" charset="0"/>
                <a:sym typeface="Utsaah"/>
              </a:rPr>
              <a:t>रंग निळा झाल्यास समजायचे तुपात/बटर मध्ये  कुस्करलेले बटाटे/रताळे किंवा इतर स्टार्च ची भेसळ आहे.</a:t>
            </a:r>
            <a:r>
              <a:rPr lang="mr-IN" sz="2000" dirty="0" smtClean="0">
                <a:latin typeface="Nirmala UI" pitchFamily="34" charset="0"/>
                <a:ea typeface="Arial"/>
                <a:cs typeface="Nirmala UI" pitchFamily="34" charset="0"/>
                <a:sym typeface="Arial"/>
              </a:rPr>
              <a:t> </a:t>
            </a:r>
            <a:endParaRPr lang="mr-IN" sz="2000" dirty="0">
              <a:latin typeface="Nirmala UI" pitchFamily="34" charset="0"/>
              <a:ea typeface="Arial"/>
              <a:cs typeface="Nirmala UI" pitchFamily="34" charset="0"/>
              <a:sym typeface="Arial"/>
            </a:endParaRPr>
          </a:p>
        </p:txBody>
      </p:sp>
      <p:sp>
        <p:nvSpPr>
          <p:cNvPr id="5" name="object 156"/>
          <p:cNvSpPr/>
          <p:nvPr/>
        </p:nvSpPr>
        <p:spPr>
          <a:xfrm>
            <a:off x="1295400" y="4038600"/>
            <a:ext cx="2667913" cy="1717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55"/>
          <p:cNvSpPr/>
          <p:nvPr/>
        </p:nvSpPr>
        <p:spPr>
          <a:xfrm>
            <a:off x="4953000" y="4038600"/>
            <a:ext cx="2667909" cy="171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295400" y="6019800"/>
            <a:ext cx="2590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Pure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5943600"/>
            <a:ext cx="2590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Adulterated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9137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1181</TotalTime>
  <Words>779</Words>
  <Application>Microsoft Office PowerPoint</Application>
  <PresentationFormat>On-screen Show (4:3)</PresentationFormat>
  <Paragraphs>157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Slide 1</vt:lpstr>
      <vt:lpstr>भेसळ म्हणजे काय ? </vt:lpstr>
      <vt:lpstr>भेसळीचे आपल्या शरीरावर होणारे दुष्परिणाम ?</vt:lpstr>
      <vt:lpstr>भेसळीचे प्रकार </vt:lpstr>
      <vt:lpstr>दुधातील भेसळ करणारे पदार्थ </vt:lpstr>
      <vt:lpstr>दुधातील पाण्याची भेसळ ओळखणे.</vt:lpstr>
      <vt:lpstr>दुधात कपडे धुण्याच्या पावडरची भेसळ ओळखणे.</vt:lpstr>
      <vt:lpstr>दुध आणि दुग्धजन्य पदार्थांमधील स्टार्च ची भेसळ ओळखणे. </vt:lpstr>
      <vt:lpstr>तुपामधे  कुस्करलेले बटाटे / रताळे आणि इतर स्टार्च यांची भेसळ ओळखणे. </vt:lpstr>
      <vt:lpstr>खोबरेल तेलामध्ये इतर तेलाची भेसळ ओळखणे.</vt:lpstr>
      <vt:lpstr>ग्रीन पीज/गोठविलेले मटार/ओले वाटाणे मधील कृत्रिम रंगाची भेसळ ओळखणे. </vt:lpstr>
      <vt:lpstr>आयोडीनयुक्त मिठात सफेद खडूच्या पावडरची भेसळ ओळखणे. </vt:lpstr>
      <vt:lpstr>साधे मीठ आणि आयोडीनयुक्त मीठा मधील फरक ? </vt:lpstr>
      <vt:lpstr>सफरचंदा वरील wax पोलीशिंग ओळखणे ? </vt:lpstr>
      <vt:lpstr>कॉफी मधील काळी मिरी ची भेसळ ओळखणे. </vt:lpstr>
      <vt:lpstr>प्रकल्प - भेसळ ओळखण्यासाठी घरीच प्रयोगशाळा तयार करू. </vt:lpstr>
      <vt:lpstr>प्रकल्प  तुमच्या घरातील पदार्थ भेसळ युक्त आहे कि नाही ते ठरवा आणि खालील तक्ता पूर्ण करा.  </vt:lpstr>
      <vt:lpstr>धन्यवाद!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using various websites and apps for generating secondary data for school projects</dc:title>
  <dc:creator>samsung</dc:creator>
  <cp:lastModifiedBy>Mahendra Bhor</cp:lastModifiedBy>
  <cp:revision>317</cp:revision>
  <dcterms:created xsi:type="dcterms:W3CDTF">2006-08-16T00:00:00Z</dcterms:created>
  <dcterms:modified xsi:type="dcterms:W3CDTF">2020-10-27T08:57:23Z</dcterms:modified>
</cp:coreProperties>
</file>