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5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59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5544B-AB0C-4B96-8F15-F50EDB16B529}" type="datetimeFigureOut">
              <a:rPr lang="en-US" smtClean="0"/>
              <a:t>02/07/2014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937C2-DDE6-4144-8DCB-0EFF2431DCC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02-07-2014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2715B-4539-4408-A8AA-853B9DBFD7C3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4D3E7-9A90-4277-94DF-E77633D1FE58}" type="datetime1">
              <a:rPr lang="en-IN" smtClean="0"/>
              <a:t>02-07-2014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54F67-9544-4EA1-BCA8-0BBBF023C42A}" type="datetime1">
              <a:rPr lang="en-IN" smtClean="0"/>
              <a:t>02-07-2014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66F30-D648-4F27-9381-EFD26A89C0D8}" type="datetime1">
              <a:rPr lang="en-IN" smtClean="0"/>
              <a:t>02-07-2014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D460A-BB1C-4FE6-9536-F3F8098791E6}" type="datetime1">
              <a:rPr lang="en-IN" smtClean="0"/>
              <a:t>02-07-2014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| Vigyan Ashram | INDUSA PTI |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9613E-45FC-4684-8C33-D1A9B8932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428AD-9D3B-4FD3-9FFC-F3E64C0CEB71}" type="datetime1">
              <a:rPr lang="en-IN" smtClean="0"/>
              <a:t>02-07-2014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| Vigyan Ashram | INDUSA PTI |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99EBF-2421-48ED-B8A1-9F917B9928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1F432-CF4D-4232-8B70-D637D3DA2FA6}" type="datetime1">
              <a:rPr lang="en-IN" smtClean="0"/>
              <a:t>02-07-2014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5D478-1BDD-4B82-A8DD-37839E4F3876}" type="datetime1">
              <a:rPr lang="en-IN" smtClean="0"/>
              <a:t>02-07-2014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B4236-F11B-48C0-92A2-3BDC9864ADB0}" type="datetime1">
              <a:rPr lang="en-IN" smtClean="0"/>
              <a:t>02-07-2014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284A5-88DA-440F-B43B-13440F0C316B}" type="datetime1">
              <a:rPr lang="en-IN" smtClean="0"/>
              <a:t>02-07-2014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3EE88-2DF1-4A60-B4E9-4652378C0A00}" type="datetime1">
              <a:rPr lang="en-IN" smtClean="0"/>
              <a:t>02-07-2014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39D79-6D85-439B-A6EC-F0BAB4B29D68}" type="datetime1">
              <a:rPr lang="en-IN" smtClean="0"/>
              <a:t>02-07-2014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FF2B8-A25B-49AC-B66D-9B058B459B87}" type="datetime1">
              <a:rPr lang="en-IN" smtClean="0"/>
              <a:t>02-07-2014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F3D5B-F392-4165-91FD-ED3FD34BC561}" type="datetime1">
              <a:rPr lang="en-IN" smtClean="0"/>
              <a:t>02-07-2014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725AA-8F37-4739-9D0A-A939221B66A8}" type="datetime1">
              <a:rPr lang="en-IN" smtClean="0"/>
              <a:t>02-07-2014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5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3.wav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2438400" y="649069"/>
            <a:ext cx="6705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/>
              <a:t>Analyzing </a:t>
            </a:r>
            <a:r>
              <a:rPr lang="en-US" sz="3600" b="1" dirty="0"/>
              <a:t>your nutritional needs</a:t>
            </a:r>
          </a:p>
        </p:txBody>
      </p:sp>
      <p:pic>
        <p:nvPicPr>
          <p:cNvPr id="50179" name="Picture 4" descr="c:\Program Files\Common Files\Microsoft Shared\Clipart\cagcat50\in01108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1600200"/>
            <a:ext cx="7315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u="sng" smtClean="0"/>
              <a:t>Pregnant Women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0" y="1600200"/>
            <a:ext cx="91440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A50021"/>
                </a:solidFill>
              </a:rPr>
              <a:t>Also an increase demand for protein, vitamins, and minerals.</a:t>
            </a:r>
          </a:p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A50021"/>
                </a:solidFill>
              </a:rPr>
              <a:t>They need to increase their caloric intake to meet the daily energy demands.</a:t>
            </a:r>
          </a:p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A50021"/>
                </a:solidFill>
              </a:rPr>
              <a:t>Protein is big, needed for the growing fetus and the it’s environment.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u="sng" smtClean="0"/>
              <a:t>Vegetarians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0" y="1828800"/>
            <a:ext cx="91440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008000"/>
                </a:solidFill>
              </a:rPr>
              <a:t>They choose not to eat meat products and some avoid dairy.</a:t>
            </a:r>
          </a:p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008000"/>
                </a:solidFill>
              </a:rPr>
              <a:t>Since not all essential nutrients can be found in plants (B12</a:t>
            </a:r>
            <a:r>
              <a:rPr lang="en-US" sz="3200" b="1" dirty="0" smtClean="0">
                <a:solidFill>
                  <a:srgbClr val="008000"/>
                </a:solidFill>
              </a:rPr>
              <a:t>).</a:t>
            </a:r>
          </a:p>
          <a:p>
            <a:pPr algn="ctr">
              <a:spcBef>
                <a:spcPct val="50000"/>
              </a:spcBef>
            </a:pPr>
            <a:r>
              <a:rPr lang="en-US" sz="3200" b="1" dirty="0" smtClean="0">
                <a:solidFill>
                  <a:srgbClr val="008000"/>
                </a:solidFill>
              </a:rPr>
              <a:t>They </a:t>
            </a:r>
            <a:r>
              <a:rPr lang="en-US" sz="3200" b="1" dirty="0">
                <a:solidFill>
                  <a:srgbClr val="008000"/>
                </a:solidFill>
              </a:rPr>
              <a:t>must eat a very wide variety of veggies and take a supplement to be sure they are receiving the nutrients they need to maintain a healthy life.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u="sng" smtClean="0">
                <a:solidFill>
                  <a:schemeClr val="tx1"/>
                </a:solidFill>
              </a:rPr>
              <a:t>Athletes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228600" y="1676400"/>
            <a:ext cx="8686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/>
              <a:t>They have specific nutritional needs for their training and performance requirements.</a:t>
            </a:r>
          </a:p>
          <a:p>
            <a:pPr algn="ctr">
              <a:spcBef>
                <a:spcPct val="50000"/>
              </a:spcBef>
            </a:pPr>
            <a:r>
              <a:rPr lang="en-US" sz="3600" b="1" dirty="0"/>
              <a:t>The amount of calories consumed depends of the type of </a:t>
            </a:r>
            <a:r>
              <a:rPr lang="en-US" sz="3600" b="1" dirty="0" smtClean="0"/>
              <a:t>activity.</a:t>
            </a:r>
          </a:p>
          <a:p>
            <a:pPr algn="ctr">
              <a:spcBef>
                <a:spcPct val="50000"/>
              </a:spcBef>
            </a:pPr>
            <a:r>
              <a:rPr lang="en-US" sz="3600" b="1" dirty="0" smtClean="0"/>
              <a:t>One </a:t>
            </a:r>
            <a:r>
              <a:rPr lang="en-US" sz="3600" b="1" dirty="0"/>
              <a:t>thing is for sure, they must </a:t>
            </a:r>
            <a:r>
              <a:rPr lang="en-US" sz="3600" b="1" dirty="0">
                <a:solidFill>
                  <a:schemeClr val="accent2"/>
                </a:solidFill>
              </a:rPr>
              <a:t>DRINK WATER BEFORE, DURING and AFTER WORKOUTS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u="sng" smtClean="0">
                <a:solidFill>
                  <a:schemeClr val="tx1"/>
                </a:solidFill>
              </a:rPr>
              <a:t>The Elderly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228600" y="1752600"/>
            <a:ext cx="86868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/>
              <a:t>Their nutritional needs a similar to that of the general population.</a:t>
            </a:r>
          </a:p>
          <a:p>
            <a:pPr algn="ctr">
              <a:spcBef>
                <a:spcPct val="50000"/>
              </a:spcBef>
            </a:pPr>
            <a:r>
              <a:rPr lang="en-US" sz="3600" b="1"/>
              <a:t>As you age you should continue to eat a variety of foods to reduce the likelihood of missing important nutrients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 descr="c:\Program Files\Common Files\Microsoft Shared\Clipart\cagcat50\bd07270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600200"/>
            <a:ext cx="6096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914400" y="2362200"/>
            <a:ext cx="74676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800080"/>
                </a:solidFill>
              </a:rPr>
              <a:t>NOW YOUR ON THE ROAD TO BETTER NUTRITION</a:t>
            </a:r>
          </a:p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800080"/>
                </a:solidFill>
              </a:rPr>
              <a:t>THE CHOICE IS YOURS!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667000"/>
            <a:ext cx="5637312" cy="1143000"/>
          </a:xfrm>
        </p:spPr>
        <p:txBody>
          <a:bodyPr/>
          <a:lstStyle/>
          <a:p>
            <a:r>
              <a:rPr lang="en-IN" dirty="0" smtClean="0"/>
              <a:t>Thank you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Objectives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228600" y="1752600"/>
            <a:ext cx="86868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*Define the nutritional requirements for          healthy teens.</a:t>
            </a:r>
          </a:p>
          <a:p>
            <a:pPr>
              <a:spcBef>
                <a:spcPct val="50000"/>
              </a:spcBef>
            </a:pPr>
            <a:r>
              <a:rPr lang="en-US" sz="3600" b="1"/>
              <a:t>*Classify foods into the appropriate food groups.</a:t>
            </a:r>
          </a:p>
          <a:p>
            <a:pPr>
              <a:spcBef>
                <a:spcPct val="50000"/>
              </a:spcBef>
            </a:pPr>
            <a:r>
              <a:rPr lang="en-US" sz="3600" b="1"/>
              <a:t>*Identify special nutritional needs of selected populations.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7315200" cy="11430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Recommended Dietary Allowances</a:t>
            </a:r>
            <a:br>
              <a:rPr lang="en-US" sz="3200" b="1" dirty="0" smtClean="0"/>
            </a:br>
            <a:r>
              <a:rPr lang="en-US" sz="3200" b="1" dirty="0" smtClean="0"/>
              <a:t>(RDAs)</a:t>
            </a:r>
          </a:p>
        </p:txBody>
      </p:sp>
      <p:sp>
        <p:nvSpPr>
          <p:cNvPr id="52228" name="Text Box 5"/>
          <p:cNvSpPr txBox="1">
            <a:spLocks noChangeArrowheads="1"/>
          </p:cNvSpPr>
          <p:nvPr/>
        </p:nvSpPr>
        <p:spPr bwMode="auto">
          <a:xfrm>
            <a:off x="304800" y="3352800"/>
            <a:ext cx="8610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/>
              <a:t>These are guidelines set so that you may select foods that provide you with a nutritionally balanced diet.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69776"/>
            <a:ext cx="6629400" cy="1101824"/>
          </a:xfrm>
        </p:spPr>
        <p:txBody>
          <a:bodyPr/>
          <a:lstStyle/>
          <a:p>
            <a:pPr eaLnBrk="1" hangingPunct="1"/>
            <a:r>
              <a:rPr lang="en-US" sz="3200" b="1" u="sng" dirty="0" smtClean="0"/>
              <a:t>Teens / </a:t>
            </a:r>
            <a:r>
              <a:rPr lang="en-US" sz="3200" b="1" u="sng" dirty="0" smtClean="0"/>
              <a:t>Adults Males </a:t>
            </a:r>
            <a:r>
              <a:rPr lang="en-US" sz="3200" b="1" u="sng" dirty="0" smtClean="0"/>
              <a:t>&amp; Females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4000" b="1" dirty="0" smtClean="0"/>
              <a:t>Age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b="1" dirty="0" smtClean="0"/>
              <a:t>Weight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b="1" dirty="0" smtClean="0"/>
              <a:t>Height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b="1" dirty="0" smtClean="0"/>
              <a:t>Activity level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b="1" dirty="0" smtClean="0"/>
              <a:t>Expectation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b="1" dirty="0" smtClean="0"/>
              <a:t>Choices</a:t>
            </a:r>
          </a:p>
          <a:p>
            <a:pPr eaLnBrk="1" hangingPunct="1">
              <a:lnSpc>
                <a:spcPct val="90000"/>
              </a:lnSpc>
            </a:pPr>
            <a:endParaRPr lang="en-US" sz="4000" b="1" dirty="0" smtClean="0"/>
          </a:p>
          <a:p>
            <a:pPr eaLnBrk="1" hangingPunct="1">
              <a:lnSpc>
                <a:spcPct val="90000"/>
              </a:lnSpc>
            </a:pPr>
            <a:endParaRPr lang="en-US" sz="4000" b="1" dirty="0" smtClean="0"/>
          </a:p>
        </p:txBody>
      </p:sp>
      <p:pic>
        <p:nvPicPr>
          <p:cNvPr id="58373" name="Picture 5" descr="c:\Program Files\Microsoft Works\workscor\j017454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1676400"/>
            <a:ext cx="192722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4" name="Picture 6" descr="c:\Program Files\Common Files\Microsoft Shared\Clipart\cagcat50\hh01669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1676400"/>
            <a:ext cx="2286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5" name="Picture 7" descr="c:\Program Files\Common Files\Microsoft Shared\Clipart\cagcat50\pe01686_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3810000"/>
            <a:ext cx="2362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6" name="Picture 8" descr="C:\Program Files\Common Files\Microsoft Shared\Clipart\cagcat50\pe01753_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86200" y="4191000"/>
            <a:ext cx="267017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4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6553200" cy="762000"/>
          </a:xfrm>
        </p:spPr>
        <p:txBody>
          <a:bodyPr/>
          <a:lstStyle/>
          <a:p>
            <a:pPr eaLnBrk="1" hangingPunct="1"/>
            <a:r>
              <a:rPr lang="en-US" b="1" dirty="0" smtClean="0"/>
              <a:t>Example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00200"/>
            <a:ext cx="3810000" cy="4114800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Some guidelines today, suggest this is the proper balance a teenager needs in there diet.</a:t>
            </a:r>
          </a:p>
        </p:txBody>
      </p:sp>
      <p:graphicFrame>
        <p:nvGraphicFramePr>
          <p:cNvPr id="1026" name="Object 0"/>
          <p:cNvGraphicFramePr>
            <a:graphicFrameLocks noChangeAspect="1"/>
          </p:cNvGraphicFramePr>
          <p:nvPr>
            <p:ph type="chart" sz="half" idx="2"/>
          </p:nvPr>
        </p:nvGraphicFramePr>
        <p:xfrm>
          <a:off x="4800600" y="1447800"/>
          <a:ext cx="3810000" cy="4114800"/>
        </p:xfrm>
        <a:graphic>
          <a:graphicData uri="http://schemas.openxmlformats.org/presentationml/2006/ole">
            <p:oleObj spid="_x0000_s1026" name="Chart" r:id="rId3" imgW="3809945" imgH="4114867" progId="MSGraph.Chart.8">
              <p:embed followColorScheme="full"/>
            </p:oleObj>
          </a:graphicData>
        </a:graphic>
      </p:graphicFrame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533400" y="5105400"/>
            <a:ext cx="8153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 u="sng">
                <a:solidFill>
                  <a:srgbClr val="33CC33"/>
                </a:solidFill>
              </a:rPr>
              <a:t>WHAT DO YOU THINK?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69613E-45FC-4684-8C33-D1A9B893227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| Vigyan Ashram | INDUSA PTI |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86" name="Picture 16" descr="MyPyramid_4c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1219200"/>
            <a:ext cx="4876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152400"/>
            <a:ext cx="6096000" cy="1143000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Food Pyramid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3810000" cy="4114800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This organizes foods into groups based on the dietary guidelines.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99EBF-2421-48ED-B8A1-9F917B99285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| Vigyan Ashram | INDUSA PTI |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How Much?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4840" y="2167136"/>
            <a:ext cx="7201360" cy="2404864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600" b="1" dirty="0" smtClean="0"/>
              <a:t>Carbohydrates = 6 to 11 servings</a:t>
            </a:r>
          </a:p>
          <a:p>
            <a:pPr eaLnBrk="1" hangingPunct="1">
              <a:lnSpc>
                <a:spcPct val="90000"/>
              </a:lnSpc>
            </a:pPr>
            <a:r>
              <a:rPr lang="en-US" sz="3600" b="1" dirty="0" smtClean="0"/>
              <a:t>Vegetables = 3 to 5 servings</a:t>
            </a:r>
          </a:p>
          <a:p>
            <a:pPr eaLnBrk="1" hangingPunct="1">
              <a:lnSpc>
                <a:spcPct val="90000"/>
              </a:lnSpc>
            </a:pPr>
            <a:r>
              <a:rPr lang="en-US" sz="3600" b="1" dirty="0" smtClean="0"/>
              <a:t>Fruits = 2 to 4 servings</a:t>
            </a:r>
          </a:p>
          <a:p>
            <a:pPr eaLnBrk="1" hangingPunct="1">
              <a:lnSpc>
                <a:spcPct val="90000"/>
              </a:lnSpc>
            </a:pPr>
            <a:r>
              <a:rPr lang="en-US" sz="3600" b="1" dirty="0" smtClean="0"/>
              <a:t>Dairy = 2 to 3 servings</a:t>
            </a:r>
          </a:p>
          <a:p>
            <a:pPr eaLnBrk="1" hangingPunct="1">
              <a:lnSpc>
                <a:spcPct val="90000"/>
              </a:lnSpc>
            </a:pPr>
            <a:r>
              <a:rPr lang="en-US" sz="3600" b="1" dirty="0" smtClean="0"/>
              <a:t>Protein = 2 to 3 servings</a:t>
            </a:r>
          </a:p>
          <a:p>
            <a:pPr eaLnBrk="1" hangingPunct="1">
              <a:lnSpc>
                <a:spcPct val="90000"/>
              </a:lnSpc>
            </a:pPr>
            <a:r>
              <a:rPr lang="en-US" sz="3600" b="1" dirty="0" smtClean="0"/>
              <a:t>Fats = not a food group, </a:t>
            </a:r>
            <a:r>
              <a:rPr lang="en-US" sz="3600" b="1" dirty="0" smtClean="0"/>
              <a:t>use sparingly</a:t>
            </a:r>
            <a:endParaRPr lang="en-US" sz="36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7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b="1" u="sng" smtClean="0">
                <a:solidFill>
                  <a:srgbClr val="FF0000"/>
                </a:solidFill>
              </a:rPr>
              <a:t>Remember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76400"/>
            <a:ext cx="3810000" cy="4114800"/>
          </a:xfrm>
        </p:spPr>
        <p:txBody>
          <a:bodyPr/>
          <a:lstStyle/>
          <a:p>
            <a:pPr eaLnBrk="1" hangingPunct="1"/>
            <a:r>
              <a:rPr lang="en-US" sz="4400" dirty="0" smtClean="0"/>
              <a:t>What you need to consume each day depends on?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600200"/>
            <a:ext cx="3581400" cy="48768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FF0000"/>
                </a:solidFill>
              </a:rPr>
              <a:t>AGE</a:t>
            </a:r>
          </a:p>
          <a:p>
            <a:pPr eaLnBrk="1" hangingPunct="1"/>
            <a:r>
              <a:rPr lang="en-US" sz="3600" b="1" dirty="0" smtClean="0">
                <a:solidFill>
                  <a:srgbClr val="FF0000"/>
                </a:solidFill>
              </a:rPr>
              <a:t>GENDER</a:t>
            </a:r>
          </a:p>
          <a:p>
            <a:pPr eaLnBrk="1" hangingPunct="1"/>
            <a:r>
              <a:rPr lang="en-US" sz="3600" b="1" dirty="0" smtClean="0">
                <a:solidFill>
                  <a:srgbClr val="FF0000"/>
                </a:solidFill>
              </a:rPr>
              <a:t>ACTIVITY</a:t>
            </a:r>
          </a:p>
          <a:p>
            <a:pPr eaLnBrk="1" hangingPunct="1"/>
            <a:r>
              <a:rPr lang="en-US" sz="3600" b="1" dirty="0" smtClean="0">
                <a:solidFill>
                  <a:srgbClr val="FF0000"/>
                </a:solidFill>
              </a:rPr>
              <a:t>EXPECTATION</a:t>
            </a:r>
          </a:p>
          <a:p>
            <a:pPr eaLnBrk="1" hangingPunct="1"/>
            <a:r>
              <a:rPr lang="en-US" sz="3600" b="1" dirty="0" smtClean="0">
                <a:solidFill>
                  <a:srgbClr val="FF0000"/>
                </a:solidFill>
              </a:rPr>
              <a:t>HEIGHT</a:t>
            </a:r>
          </a:p>
          <a:p>
            <a:pPr eaLnBrk="1" hangingPunct="1"/>
            <a:r>
              <a:rPr lang="en-US" sz="3600" b="1" dirty="0" smtClean="0">
                <a:solidFill>
                  <a:srgbClr val="FF0000"/>
                </a:solidFill>
              </a:rPr>
              <a:t>WEIGHT</a:t>
            </a:r>
          </a:p>
          <a:p>
            <a:pPr eaLnBrk="1" hangingPunct="1"/>
            <a:r>
              <a:rPr lang="en-US" sz="3600" b="1" dirty="0" smtClean="0">
                <a:solidFill>
                  <a:srgbClr val="FF0000"/>
                </a:solidFill>
              </a:rPr>
              <a:t>CHOICES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autoUpdateAnimBg="0"/>
      <p:bldP spid="78851" grpId="0" build="p" autoUpdateAnimBg="0"/>
      <p:bldP spid="78852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u="sng" smtClean="0"/>
              <a:t>Teens</a:t>
            </a:r>
          </a:p>
        </p:txBody>
      </p:sp>
      <p:sp>
        <p:nvSpPr>
          <p:cNvPr id="57347" name="Text Box 4"/>
          <p:cNvSpPr txBox="1">
            <a:spLocks noChangeArrowheads="1"/>
          </p:cNvSpPr>
          <p:nvPr/>
        </p:nvSpPr>
        <p:spPr bwMode="auto">
          <a:xfrm>
            <a:off x="0" y="1676400"/>
            <a:ext cx="91440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800080"/>
                </a:solidFill>
              </a:rPr>
              <a:t>Both boys and girls experience increased demands for energy, protein, vitamins, and minerals to deal with mental and physical changes.</a:t>
            </a:r>
          </a:p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800080"/>
                </a:solidFill>
              </a:rPr>
              <a:t>Protein for muscle growth</a:t>
            </a:r>
          </a:p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800080"/>
                </a:solidFill>
              </a:rPr>
              <a:t>Calcium and iron for developmental changes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9</TotalTime>
  <Words>506</Words>
  <Application>Microsoft Office PowerPoint</Application>
  <PresentationFormat>On-screen Show (4:3)</PresentationFormat>
  <Paragraphs>88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OER Ppt</vt:lpstr>
      <vt:lpstr>Chart</vt:lpstr>
      <vt:lpstr>Slide 1</vt:lpstr>
      <vt:lpstr>Objectives</vt:lpstr>
      <vt:lpstr>Recommended Dietary Allowances (RDAs)</vt:lpstr>
      <vt:lpstr>Teens / Adults Males &amp; Females</vt:lpstr>
      <vt:lpstr>Example</vt:lpstr>
      <vt:lpstr>Food Pyramid</vt:lpstr>
      <vt:lpstr>How Much?</vt:lpstr>
      <vt:lpstr>Remember</vt:lpstr>
      <vt:lpstr>Teens</vt:lpstr>
      <vt:lpstr>Pregnant Women</vt:lpstr>
      <vt:lpstr>Vegetarians</vt:lpstr>
      <vt:lpstr>Athletes</vt:lpstr>
      <vt:lpstr>The Elderly</vt:lpstr>
      <vt:lpstr>Slide 14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Pallavi</cp:lastModifiedBy>
  <cp:revision>3</cp:revision>
  <dcterms:created xsi:type="dcterms:W3CDTF">2014-01-14T17:55:13Z</dcterms:created>
  <dcterms:modified xsi:type="dcterms:W3CDTF">2014-07-02T07:26:51Z</dcterms:modified>
</cp:coreProperties>
</file>