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  <p:sldId id="285" r:id="rId27"/>
    <p:sldId id="288" r:id="rId28"/>
    <p:sldId id="289" r:id="rId29"/>
    <p:sldId id="290" r:id="rId30"/>
    <p:sldId id="291" r:id="rId31"/>
    <p:sldId id="292" r:id="rId32"/>
    <p:sldId id="25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02-07-2014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F13C-7194-4F64-8D78-5354112BE135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43E4-6D8C-491F-B642-7408AF6FC177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EAA6-E13A-451C-B642-A453C2796F4B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0E702-7D6E-437F-A9F0-5BF2302196C2}" type="datetime1">
              <a:rPr lang="en-IN" smtClean="0"/>
              <a:t>02-07-2014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99EBF-2421-48ED-B8A1-9F917B992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299F-FEC5-4291-9593-41AD260D9184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31CB-4AC3-4317-9280-47550B2E0771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BA68-8B11-43E1-B302-936DBF7854FE}" type="datetime1">
              <a:rPr lang="en-IN" smtClean="0"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0524-9433-400B-891D-CBE68F746532}" type="datetime1">
              <a:rPr lang="en-IN" smtClean="0"/>
              <a:t>02-07-2014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FB48-8CD7-42AE-91E0-1E96862DBCFA}" type="datetime1">
              <a:rPr lang="en-IN" smtClean="0"/>
              <a:t>02-07-2014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1DB-A102-4926-A54E-65287023F1DF}" type="datetime1">
              <a:rPr lang="en-IN" smtClean="0"/>
              <a:t>02-07-2014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1400-A702-46C6-88C2-6223CF5A9A2F}" type="datetime1">
              <a:rPr lang="en-IN" smtClean="0"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3F72-D6BC-410B-A44C-FD513EC0D8A6}" type="datetime1">
              <a:rPr lang="en-IN" smtClean="0"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26D17-6159-4178-B2AD-B4062ABB4A5B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r>
              <a:rPr lang="en-US" dirty="0" smtClean="0"/>
              <a:t>Nutritional Components of </a:t>
            </a:r>
            <a:r>
              <a:rPr lang="en-US" dirty="0" smtClean="0"/>
              <a:t>Food</a:t>
            </a:r>
            <a:endParaRPr lang="en-US" b="1" dirty="0" smtClean="0"/>
          </a:p>
        </p:txBody>
      </p:sp>
      <p:pic>
        <p:nvPicPr>
          <p:cNvPr id="13316" name="Picture 4" descr="C:\Program Files\Microsoft Publisher\Clipart\Meal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048000"/>
            <a:ext cx="6172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Morning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Eat protein, it will help jump start your brain.</a:t>
            </a:r>
          </a:p>
          <a:p>
            <a:pPr eaLnBrk="1" hangingPunct="1"/>
            <a:r>
              <a:rPr lang="en-US" sz="3600" b="1" smtClean="0"/>
              <a:t>It will keep you going throughout the day.</a:t>
            </a:r>
          </a:p>
        </p:txBody>
      </p:sp>
      <p:pic>
        <p:nvPicPr>
          <p:cNvPr id="45061" name="Picture 5" descr="C:\Program Files\Microsoft Publisher\Clipart\Bizrun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028825"/>
            <a:ext cx="3810000" cy="401955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99EBF-2421-48ED-B8A1-9F917B9928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Evening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Carbohydrates will give you the “chill out” or a relaxed feeling.</a:t>
            </a:r>
          </a:p>
        </p:txBody>
      </p:sp>
      <p:pic>
        <p:nvPicPr>
          <p:cNvPr id="46085" name="Picture 5" descr="C:\Program Files\Microsoft Publisher\Clipart\bed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786063"/>
            <a:ext cx="3810000" cy="250507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99EBF-2421-48ED-B8A1-9F917B9928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Fats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b="1" smtClean="0"/>
              <a:t>Fats are energy storage molecules &amp; supply more energy per gram that carbohydrates or proteins</a:t>
            </a:r>
          </a:p>
        </p:txBody>
      </p:sp>
      <p:pic>
        <p:nvPicPr>
          <p:cNvPr id="25604" name="Picture 5" descr="c:\Program Files\Microsoft Works\workscor\j0187927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05400" y="1676400"/>
            <a:ext cx="3187700" cy="41148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99EBF-2421-48ED-B8A1-9F917B9928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28600" y="1516082"/>
            <a:ext cx="8686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/>
              <a:t>There are two types of fats</a:t>
            </a:r>
          </a:p>
          <a:p>
            <a:pPr algn="ctr">
              <a:spcBef>
                <a:spcPct val="50000"/>
              </a:spcBef>
            </a:pPr>
            <a:r>
              <a:rPr lang="en-US" sz="2800" b="1" u="sng" dirty="0" smtClean="0">
                <a:solidFill>
                  <a:srgbClr val="FF0000"/>
                </a:solidFill>
              </a:rPr>
              <a:t>Saturated: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/>
              <a:t>Usually solid at room temperature and can be found in most animal fats. </a:t>
            </a:r>
            <a:endParaRPr lang="en-US" sz="2800" b="1" dirty="0" smtClean="0"/>
          </a:p>
          <a:p>
            <a:pPr algn="ctr">
              <a:spcBef>
                <a:spcPct val="50000"/>
              </a:spcBef>
            </a:pPr>
            <a:r>
              <a:rPr lang="en-US" sz="2800" b="1" dirty="0" smtClean="0"/>
              <a:t>They </a:t>
            </a:r>
            <a:r>
              <a:rPr lang="en-US" sz="2800" b="1" dirty="0"/>
              <a:t>contain single bonds between carbon atoms and the maximum number of bonds of hydrogen atoms.</a:t>
            </a:r>
          </a:p>
          <a:p>
            <a:pPr algn="ctr">
              <a:spcBef>
                <a:spcPct val="50000"/>
              </a:spcBef>
            </a:pPr>
            <a:r>
              <a:rPr lang="en-US" sz="2800" b="1" u="sng" dirty="0" smtClean="0">
                <a:solidFill>
                  <a:srgbClr val="FF0000"/>
                </a:solidFill>
              </a:rPr>
              <a:t>Unsaturated</a:t>
            </a:r>
            <a:r>
              <a:rPr lang="en-US" sz="2800" b="1" u="sng" dirty="0" smtClean="0">
                <a:solidFill>
                  <a:srgbClr val="FF0000"/>
                </a:solidFill>
              </a:rPr>
              <a:t>: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Liquid </a:t>
            </a:r>
            <a:r>
              <a:rPr lang="en-US" sz="2800" b="1" dirty="0"/>
              <a:t>at room temperature and contain fewer bonds of hydrogen. </a:t>
            </a:r>
            <a:endParaRPr lang="en-US" sz="2800" b="1" dirty="0" smtClean="0"/>
          </a:p>
          <a:p>
            <a:pPr algn="ctr">
              <a:spcBef>
                <a:spcPct val="50000"/>
              </a:spcBef>
            </a:pPr>
            <a:r>
              <a:rPr lang="en-US" sz="2800" b="1" dirty="0" smtClean="0"/>
              <a:t>These </a:t>
            </a:r>
            <a:r>
              <a:rPr lang="en-US" sz="2800" b="1" dirty="0"/>
              <a:t>are generally found in plants.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819400" y="609600"/>
            <a:ext cx="5943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Types of Fats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1026"/>
          <p:cNvSpPr>
            <a:spLocks noChangeArrowheads="1" noChangeShapeType="1" noTextEdit="1"/>
          </p:cNvSpPr>
          <p:nvPr/>
        </p:nvSpPr>
        <p:spPr bwMode="auto">
          <a:xfrm>
            <a:off x="457200" y="1219200"/>
            <a:ext cx="7239000" cy="5181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12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saturated is bad</a:t>
            </a:r>
          </a:p>
          <a:p>
            <a:pPr algn="ctr"/>
            <a:endParaRPr lang="en-US" sz="1200" b="1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Arial Black"/>
            </a:endParaRPr>
          </a:p>
          <a:p>
            <a:pPr algn="ctr"/>
            <a:r>
              <a:rPr lang="en-US" sz="12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unsaturated is good</a:t>
            </a:r>
          </a:p>
        </p:txBody>
      </p:sp>
      <p:pic>
        <p:nvPicPr>
          <p:cNvPr id="27651" name="Picture 1027" descr="c:\Program Files\Microsoft Works\workscor\j017464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4038600"/>
            <a:ext cx="2130425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1028" descr="c:\Program Files\Microsoft Works\workscor\BD09749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0"/>
            <a:ext cx="2438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Do We Need </a:t>
            </a:r>
            <a:r>
              <a:rPr lang="en-US" b="1" u="sng" dirty="0" smtClean="0"/>
              <a:t>Fat</a:t>
            </a:r>
            <a:r>
              <a:rPr lang="en-US" b="1" dirty="0" smtClean="0"/>
              <a:t> in Our Diets?</a:t>
            </a:r>
          </a:p>
        </p:txBody>
      </p:sp>
      <p:sp>
        <p:nvSpPr>
          <p:cNvPr id="83971" name="Text Box 1027"/>
          <p:cNvSpPr txBox="1">
            <a:spLocks noChangeArrowheads="1"/>
          </p:cNvSpPr>
          <p:nvPr/>
        </p:nvSpPr>
        <p:spPr bwMode="auto">
          <a:xfrm>
            <a:off x="228600" y="2001083"/>
            <a:ext cx="86868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/>
              <a:t>They store energy in a form that can be used when the body needs it.</a:t>
            </a:r>
          </a:p>
          <a:p>
            <a:pPr>
              <a:spcBef>
                <a:spcPct val="50000"/>
              </a:spcBef>
            </a:pPr>
            <a:r>
              <a:rPr lang="en-US" sz="3000" b="1" dirty="0"/>
              <a:t>They protect our organs.</a:t>
            </a:r>
          </a:p>
          <a:p>
            <a:pPr>
              <a:spcBef>
                <a:spcPct val="50000"/>
              </a:spcBef>
            </a:pPr>
            <a:r>
              <a:rPr lang="en-US" sz="3000" b="1" dirty="0"/>
              <a:t>They insulate our body from the cold.</a:t>
            </a:r>
          </a:p>
          <a:p>
            <a:pPr>
              <a:spcBef>
                <a:spcPct val="50000"/>
              </a:spcBef>
            </a:pPr>
            <a:r>
              <a:rPr lang="en-US" sz="3000" b="1" dirty="0"/>
              <a:t>They transport certain vitamins throughout the body.</a:t>
            </a:r>
          </a:p>
          <a:p>
            <a:pPr>
              <a:spcBef>
                <a:spcPct val="50000"/>
              </a:spcBef>
            </a:pPr>
            <a:r>
              <a:rPr lang="en-US" sz="3000" b="1" dirty="0"/>
              <a:t>They are an important ingredient of several hormones.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Vigyan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dirty="0" smtClean="0"/>
              <a:t>Cholesterol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1981200"/>
            <a:ext cx="91440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/>
              <a:t>A fat like substance that is part of all animal cells and is needed for the production of some hormones and fat digestion.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66294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Two </a:t>
            </a:r>
            <a:r>
              <a:rPr lang="en-US" b="1" dirty="0" smtClean="0"/>
              <a:t>Types of cholesterol</a:t>
            </a:r>
            <a:endParaRPr lang="en-US" b="1" dirty="0" smtClean="0"/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381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A50021"/>
                </a:solidFill>
              </a:rPr>
              <a:t>HDL(high-density lipoproteins)</a:t>
            </a:r>
            <a:r>
              <a:rPr lang="en-US" sz="3600" b="1" dirty="0" smtClean="0"/>
              <a:t>  compounds that remove cholesterol from the blood and transport it back to the liver</a:t>
            </a:r>
            <a:r>
              <a:rPr lang="en-US" sz="3200" b="1" dirty="0" smtClean="0"/>
              <a:t>.</a:t>
            </a:r>
          </a:p>
        </p:txBody>
      </p:sp>
      <p:sp>
        <p:nvSpPr>
          <p:cNvPr id="30724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057400"/>
            <a:ext cx="381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A50021"/>
                </a:solidFill>
              </a:rPr>
              <a:t>LDL(low-density lipoproteins)</a:t>
            </a:r>
            <a:r>
              <a:rPr lang="en-US" sz="3600" b="1" dirty="0" smtClean="0"/>
              <a:t>  compounds that carry cholesterol to the cells for cell processing.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WordArt 1027"/>
          <p:cNvSpPr>
            <a:spLocks noChangeArrowheads="1" noChangeShapeType="1" noTextEdit="1"/>
          </p:cNvSpPr>
          <p:nvPr/>
        </p:nvSpPr>
        <p:spPr bwMode="auto">
          <a:xfrm>
            <a:off x="457200" y="533400"/>
            <a:ext cx="8305800" cy="5791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10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H.D.L  IS  GOOD</a:t>
            </a:r>
          </a:p>
          <a:p>
            <a:pPr algn="ctr"/>
            <a:r>
              <a:rPr lang="en-US" sz="1000" b="1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L.D.L  </a:t>
            </a:r>
            <a:r>
              <a:rPr lang="en-US" sz="10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IS  BAD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1026"/>
          <p:cNvSpPr>
            <a:spLocks noChangeArrowheads="1" noChangeShapeType="1" noTextEdit="1"/>
          </p:cNvSpPr>
          <p:nvPr/>
        </p:nvSpPr>
        <p:spPr bwMode="auto">
          <a:xfrm>
            <a:off x="914400" y="0"/>
            <a:ext cx="7315200" cy="4267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7782"/>
              </a:avLst>
            </a:prstTxWarp>
          </a:bodyPr>
          <a:lstStyle/>
          <a:p>
            <a:pPr algn="ctr"/>
            <a:endParaRPr lang="en-US" sz="4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Jokerman"/>
            </a:endParaRPr>
          </a:p>
        </p:txBody>
      </p:sp>
      <p:sp>
        <p:nvSpPr>
          <p:cNvPr id="32771" name="Text Box 1027"/>
          <p:cNvSpPr txBox="1">
            <a:spLocks noChangeArrowheads="1"/>
          </p:cNvSpPr>
          <p:nvPr/>
        </p:nvSpPr>
        <p:spPr bwMode="auto">
          <a:xfrm>
            <a:off x="381000" y="2438400"/>
            <a:ext cx="83820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/>
              <a:t>Organic substances that assist in the chemical reactions that occur in the body.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4058398" y="533400"/>
            <a:ext cx="24372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Vitamins</a:t>
            </a:r>
            <a:endParaRPr lang="en-US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Objectives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4840" y="2471936"/>
            <a:ext cx="8064896" cy="240486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b="1" dirty="0" smtClean="0"/>
              <a:t>Identify and describe the six classes of dietary nutrients.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 smtClean="0"/>
              <a:t>Describe the differences among the various types of cholesterol.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 smtClean="0"/>
              <a:t>Identify problems that can occur from inadequate amounts of certain nutrients.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04800"/>
            <a:ext cx="6400800" cy="11430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Fat Soluble Vitamins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1665506"/>
            <a:ext cx="86106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A:</a:t>
            </a:r>
            <a:r>
              <a:rPr lang="en-US" sz="3600" b="1" dirty="0"/>
              <a:t>   </a:t>
            </a:r>
            <a:r>
              <a:rPr lang="en-US" sz="3200" b="1" dirty="0"/>
              <a:t>maintains healthy eyes, skin, bones, </a:t>
            </a:r>
            <a:r>
              <a:rPr lang="en-US" sz="3200" b="1" dirty="0" smtClean="0"/>
              <a:t>teeth </a:t>
            </a:r>
            <a:r>
              <a:rPr lang="en-US" sz="3200" b="1" dirty="0"/>
              <a:t>and keeps the lining of </a:t>
            </a:r>
            <a:r>
              <a:rPr lang="en-US" sz="3200" b="1" dirty="0" smtClean="0"/>
              <a:t>digestive track </a:t>
            </a:r>
            <a:r>
              <a:rPr lang="en-US" sz="3200" b="1" dirty="0"/>
              <a:t>resistant to infections.</a:t>
            </a:r>
            <a:r>
              <a:rPr lang="en-US" sz="3600" b="1" dirty="0"/>
              <a:t>                               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D:</a:t>
            </a:r>
            <a:r>
              <a:rPr lang="en-US" sz="3600" b="1" dirty="0"/>
              <a:t>   </a:t>
            </a:r>
            <a:r>
              <a:rPr lang="en-US" sz="3200" b="1" dirty="0"/>
              <a:t>promotes normal growth.</a:t>
            </a:r>
            <a:r>
              <a:rPr lang="en-US" sz="3600" b="1" dirty="0"/>
              <a:t>                     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E:</a:t>
            </a:r>
            <a:r>
              <a:rPr lang="en-US" sz="3600" b="1" dirty="0"/>
              <a:t>   </a:t>
            </a:r>
            <a:r>
              <a:rPr lang="en-US" sz="3200" b="1" dirty="0"/>
              <a:t>prevents the destruction of red blood 	cells.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K:</a:t>
            </a:r>
            <a:r>
              <a:rPr lang="en-US" sz="3600" b="1" dirty="0"/>
              <a:t>   </a:t>
            </a:r>
            <a:r>
              <a:rPr lang="en-US" sz="3200" b="1" dirty="0"/>
              <a:t>assists with blood clotting.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457200"/>
            <a:ext cx="6553200" cy="9906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Water Soluble Vitamins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6868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B1:  (Thiamine)</a:t>
            </a:r>
            <a:r>
              <a:rPr lang="en-US" sz="3200" b="1" dirty="0"/>
              <a:t>  assists with conversion of 	carbohydrates to </a:t>
            </a:r>
            <a:r>
              <a:rPr lang="en-US" sz="3200" b="1" dirty="0" smtClean="0"/>
              <a:t>energy.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B2</a:t>
            </a:r>
            <a:r>
              <a:rPr lang="en-US" sz="3200" b="1" dirty="0">
                <a:solidFill>
                  <a:srgbClr val="FF0000"/>
                </a:solidFill>
              </a:rPr>
              <a:t>:  (Riboflavin)</a:t>
            </a:r>
            <a:r>
              <a:rPr lang="en-US" sz="3200" b="1" dirty="0"/>
              <a:t>  assists with nerve cell 	</a:t>
            </a:r>
            <a:r>
              <a:rPr lang="en-US" sz="3200" b="1" dirty="0" smtClean="0"/>
              <a:t>function.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B3</a:t>
            </a:r>
            <a:r>
              <a:rPr lang="en-US" sz="3200" b="1" dirty="0">
                <a:solidFill>
                  <a:srgbClr val="FF0000"/>
                </a:solidFill>
              </a:rPr>
              <a:t>:  (Niacin)</a:t>
            </a:r>
            <a:r>
              <a:rPr lang="en-US" sz="3200" b="1" dirty="0"/>
              <a:t>  maintenance of normal 	metabolism. </a:t>
            </a:r>
            <a:endParaRPr lang="en-US" sz="3200" b="1" dirty="0" smtClean="0"/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B12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en-US" sz="3600" b="1" dirty="0"/>
              <a:t>  </a:t>
            </a:r>
            <a:r>
              <a:rPr lang="en-US" sz="3200" b="1" dirty="0"/>
              <a:t>necessary for formation of red blood 	cells and normal cell function</a:t>
            </a:r>
            <a:r>
              <a:rPr lang="en-US" sz="3200" b="1" dirty="0" smtClean="0"/>
              <a:t>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28600" y="1586329"/>
            <a:ext cx="8610600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>
                <a:solidFill>
                  <a:srgbClr val="FF0000"/>
                </a:solidFill>
              </a:rPr>
              <a:t>B6:  (Pyridoxine)</a:t>
            </a:r>
            <a:r>
              <a:rPr lang="en-US" sz="2600" b="1" dirty="0"/>
              <a:t>  necessary for normal 	carbohydrate, fat and protein 	</a:t>
            </a:r>
            <a:r>
              <a:rPr lang="en-US" sz="2600" b="1" dirty="0" smtClean="0"/>
              <a:t>metabolism.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</a:rPr>
              <a:t>FOLACIN</a:t>
            </a:r>
            <a:r>
              <a:rPr lang="en-US" sz="2600" b="1" dirty="0">
                <a:solidFill>
                  <a:srgbClr val="FF0000"/>
                </a:solidFill>
              </a:rPr>
              <a:t>:</a:t>
            </a:r>
            <a:r>
              <a:rPr lang="en-US" sz="2600" b="1" dirty="0"/>
              <a:t>  necessary for the production </a:t>
            </a:r>
            <a:r>
              <a:rPr lang="en-US" sz="2600" b="1" dirty="0" smtClean="0"/>
              <a:t>of </a:t>
            </a:r>
            <a:r>
              <a:rPr lang="en-US" sz="2600" b="1" dirty="0"/>
              <a:t>genetic materials. </a:t>
            </a:r>
            <a:endParaRPr lang="en-US" sz="2600" b="1" dirty="0" smtClean="0"/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</a:rPr>
              <a:t>BIOTIN</a:t>
            </a:r>
            <a:r>
              <a:rPr lang="en-US" sz="2600" b="1" dirty="0">
                <a:solidFill>
                  <a:srgbClr val="FF0000"/>
                </a:solidFill>
              </a:rPr>
              <a:t>:  </a:t>
            </a:r>
            <a:r>
              <a:rPr lang="en-US" sz="2600" b="1" dirty="0"/>
              <a:t>necessary for metabolism of </a:t>
            </a:r>
            <a:r>
              <a:rPr lang="en-US" sz="2600" b="1" dirty="0" smtClean="0"/>
              <a:t>carbohydrates </a:t>
            </a:r>
            <a:r>
              <a:rPr lang="en-US" sz="2600" b="1" dirty="0"/>
              <a:t>and other B vitamins. </a:t>
            </a:r>
            <a:endParaRPr lang="en-US" sz="2600" b="1" dirty="0" smtClean="0"/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</a:rPr>
              <a:t>PANTOTHENIC </a:t>
            </a:r>
            <a:r>
              <a:rPr lang="en-US" sz="2600" b="1" dirty="0">
                <a:solidFill>
                  <a:srgbClr val="FF0000"/>
                </a:solidFill>
              </a:rPr>
              <a:t>ACID:</a:t>
            </a:r>
            <a:r>
              <a:rPr lang="en-US" sz="2600" b="1" dirty="0"/>
              <a:t>  used to </a:t>
            </a:r>
            <a:r>
              <a:rPr lang="en-US" sz="2600" b="1" dirty="0" smtClean="0"/>
              <a:t>produce some </a:t>
            </a:r>
            <a:r>
              <a:rPr lang="en-US" sz="2600" b="1" dirty="0"/>
              <a:t>hormones and assists with the </a:t>
            </a:r>
            <a:r>
              <a:rPr lang="en-US" sz="2600" b="1" dirty="0" smtClean="0"/>
              <a:t>release </a:t>
            </a:r>
            <a:r>
              <a:rPr lang="en-US" sz="2600" b="1" dirty="0"/>
              <a:t>of energy</a:t>
            </a:r>
            <a:r>
              <a:rPr lang="en-US" sz="2600" b="1" dirty="0" smtClean="0"/>
              <a:t>.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</a:rPr>
              <a:t>C(Ascorbic </a:t>
            </a:r>
            <a:r>
              <a:rPr lang="en-US" sz="2600" b="1" dirty="0" smtClean="0">
                <a:solidFill>
                  <a:srgbClr val="FF0000"/>
                </a:solidFill>
              </a:rPr>
              <a:t>Acid</a:t>
            </a:r>
            <a:r>
              <a:rPr lang="en-US" sz="2600" b="1" dirty="0" smtClean="0">
                <a:solidFill>
                  <a:srgbClr val="FF0000"/>
                </a:solidFill>
              </a:rPr>
              <a:t>): </a:t>
            </a:r>
            <a:r>
              <a:rPr lang="en-US" sz="2600" b="1" dirty="0" smtClean="0"/>
              <a:t>needed </a:t>
            </a:r>
            <a:r>
              <a:rPr lang="en-US" sz="2600" b="1" dirty="0" smtClean="0"/>
              <a:t>for </a:t>
            </a:r>
            <a:r>
              <a:rPr lang="en-US" sz="2600" b="1" dirty="0" smtClean="0"/>
              <a:t>normal development </a:t>
            </a:r>
            <a:r>
              <a:rPr lang="en-US" sz="2600" b="1" dirty="0" smtClean="0"/>
              <a:t>of connective tissue.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US" sz="2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Vigyan Ashram | INDUSA PTI |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84582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/>
              <a:t>Inorganic substances that are generally absorbed to form structural components of the body.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4062213" y="533400"/>
            <a:ext cx="20504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sng" dirty="0" smtClean="0">
                <a:ln w="1905"/>
                <a:solidFill>
                  <a:srgbClr val="1F497D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Minerals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dirty="0" smtClean="0"/>
              <a:t>Minerals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81000" y="1683127"/>
            <a:ext cx="84582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CALCIUM:</a:t>
            </a:r>
            <a:r>
              <a:rPr lang="en-US" sz="3200" b="1" dirty="0"/>
              <a:t>  necessary for normal </a:t>
            </a:r>
            <a:r>
              <a:rPr lang="en-US" sz="3200" b="1" dirty="0" smtClean="0"/>
              <a:t>growth of bones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CHLORINE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en-US" sz="3200" b="1" dirty="0"/>
              <a:t> </a:t>
            </a:r>
            <a:r>
              <a:rPr lang="en-US" sz="3200" b="1" dirty="0" smtClean="0"/>
              <a:t> maintenance </a:t>
            </a:r>
            <a:r>
              <a:rPr lang="en-US" sz="3200" b="1" dirty="0"/>
              <a:t>of </a:t>
            </a:r>
            <a:r>
              <a:rPr lang="en-US" sz="3200" b="1" dirty="0" smtClean="0"/>
              <a:t>water balance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COPPER:</a:t>
            </a:r>
            <a:r>
              <a:rPr lang="en-US" sz="3200" b="1" dirty="0" smtClean="0"/>
              <a:t>  </a:t>
            </a:r>
            <a:r>
              <a:rPr lang="en-US" sz="3200" b="1" dirty="0"/>
              <a:t>involved in skin </a:t>
            </a:r>
            <a:r>
              <a:rPr lang="en-US" sz="3200" b="1" dirty="0" smtClean="0"/>
              <a:t>color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IODINE:</a:t>
            </a:r>
            <a:r>
              <a:rPr lang="en-US" sz="3200" b="1" dirty="0" smtClean="0"/>
              <a:t>  </a:t>
            </a:r>
            <a:r>
              <a:rPr lang="en-US" sz="3200" b="1" dirty="0"/>
              <a:t>production of thyroid </a:t>
            </a:r>
            <a:r>
              <a:rPr lang="en-US" sz="3200" b="1" dirty="0" smtClean="0"/>
              <a:t>hormone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IRON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en-US" sz="3200" b="1" dirty="0"/>
              <a:t>  needed for some </a:t>
            </a:r>
            <a:r>
              <a:rPr lang="en-US" sz="3200" b="1" dirty="0" smtClean="0"/>
              <a:t>enzymes  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MAGNESIUM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en-US" sz="3200" b="1" dirty="0"/>
              <a:t>  needed for </a:t>
            </a:r>
            <a:r>
              <a:rPr lang="en-US" sz="3200" b="1" dirty="0" smtClean="0"/>
              <a:t>chemical reactions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81000" y="1523286"/>
            <a:ext cx="85344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MANGANESE:</a:t>
            </a:r>
            <a:r>
              <a:rPr lang="en-US" sz="3200" b="1" dirty="0"/>
              <a:t>  normal function </a:t>
            </a:r>
            <a:r>
              <a:rPr lang="en-US" sz="3200" b="1" dirty="0" smtClean="0"/>
              <a:t>of nerve cells </a:t>
            </a:r>
            <a:endParaRPr lang="en-US" sz="3200" b="1" dirty="0" smtClean="0"/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PHOSOHORUS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en-US" sz="3200" b="1" dirty="0"/>
              <a:t>  plays a role in </a:t>
            </a:r>
            <a:r>
              <a:rPr lang="en-US" sz="3200" b="1" dirty="0" smtClean="0"/>
              <a:t>metabolism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POTASSIUM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en-US" sz="3200" b="1" dirty="0"/>
              <a:t>  nerve and </a:t>
            </a:r>
            <a:r>
              <a:rPr lang="en-US" sz="3200" b="1" dirty="0" smtClean="0"/>
              <a:t>muscle function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SODIUM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en-US" sz="3200" b="1" dirty="0"/>
              <a:t>  water balance &amp; nerve </a:t>
            </a:r>
            <a:r>
              <a:rPr lang="en-US" sz="3200" b="1" dirty="0" smtClean="0"/>
              <a:t>conduction.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SULFUR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en-US" sz="3200" b="1" dirty="0"/>
              <a:t>  found in amino </a:t>
            </a:r>
            <a:r>
              <a:rPr lang="en-US" sz="3200" b="1" dirty="0" smtClean="0"/>
              <a:t>acids.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ZINC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en-US" sz="3200" b="1" dirty="0"/>
              <a:t>  needed for digestion, respiration, 	healing and metabolism.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66"/>
                </a:solidFill>
              </a:rPr>
              <a:t>Nutrient Deficiencies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2300" b="1" dirty="0" smtClean="0">
                <a:solidFill>
                  <a:srgbClr val="FF0000"/>
                </a:solidFill>
              </a:rPr>
              <a:t>Night blindness and impaired growth can result from lack of </a:t>
            </a:r>
            <a:r>
              <a:rPr lang="en-US" sz="2300" b="1" u="sng" dirty="0" smtClean="0">
                <a:solidFill>
                  <a:srgbClr val="FF9900"/>
                </a:solidFill>
              </a:rPr>
              <a:t>vitamin A</a:t>
            </a:r>
            <a:r>
              <a:rPr lang="en-US" sz="23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300" b="1" dirty="0" smtClean="0">
                <a:solidFill>
                  <a:srgbClr val="FF0000"/>
                </a:solidFill>
              </a:rPr>
              <a:t>Rickets and/or inadequate growth of bones and teeth comes from a lack of </a:t>
            </a:r>
            <a:r>
              <a:rPr lang="en-US" sz="2300" b="1" u="sng" dirty="0" smtClean="0">
                <a:solidFill>
                  <a:srgbClr val="FF9900"/>
                </a:solidFill>
              </a:rPr>
              <a:t>vitamin D</a:t>
            </a:r>
            <a:r>
              <a:rPr lang="en-US" sz="23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300" b="1" dirty="0" smtClean="0">
                <a:solidFill>
                  <a:srgbClr val="FF0000"/>
                </a:solidFill>
              </a:rPr>
              <a:t>Lack </a:t>
            </a:r>
            <a:r>
              <a:rPr lang="en-US" sz="2300" b="1" dirty="0" smtClean="0">
                <a:solidFill>
                  <a:srgbClr val="FF0000"/>
                </a:solidFill>
              </a:rPr>
              <a:t>of vitamin </a:t>
            </a:r>
            <a:r>
              <a:rPr lang="en-US" sz="2300" b="1" u="sng" dirty="0" smtClean="0">
                <a:solidFill>
                  <a:srgbClr val="FF9900"/>
                </a:solidFill>
              </a:rPr>
              <a:t>E </a:t>
            </a:r>
            <a:r>
              <a:rPr lang="en-US" sz="2300" b="1" dirty="0" smtClean="0">
                <a:solidFill>
                  <a:srgbClr val="FF0000"/>
                </a:solidFill>
              </a:rPr>
              <a:t>can result in anemia.</a:t>
            </a:r>
          </a:p>
          <a:p>
            <a:r>
              <a:rPr lang="en-US" sz="2300" b="1" dirty="0" smtClean="0">
                <a:solidFill>
                  <a:srgbClr val="FF0000"/>
                </a:solidFill>
              </a:rPr>
              <a:t>Lack of vitamin </a:t>
            </a:r>
            <a:r>
              <a:rPr lang="en-US" sz="2300" b="1" u="sng" dirty="0" smtClean="0">
                <a:solidFill>
                  <a:srgbClr val="FF9900"/>
                </a:solidFill>
              </a:rPr>
              <a:t>K</a:t>
            </a:r>
            <a:r>
              <a:rPr lang="en-US" sz="2300" b="1" dirty="0" smtClean="0">
                <a:solidFill>
                  <a:srgbClr val="FF9900"/>
                </a:solidFill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</a:rPr>
              <a:t>can cause slow blood clotting.</a:t>
            </a:r>
          </a:p>
          <a:p>
            <a:r>
              <a:rPr lang="en-US" sz="2300" b="1" dirty="0" smtClean="0">
                <a:solidFill>
                  <a:srgbClr val="FF0000"/>
                </a:solidFill>
              </a:rPr>
              <a:t>Deficient in </a:t>
            </a:r>
            <a:r>
              <a:rPr lang="en-US" sz="2300" b="1" u="sng" dirty="0" smtClean="0">
                <a:solidFill>
                  <a:schemeClr val="accent2"/>
                </a:solidFill>
              </a:rPr>
              <a:t>B1</a:t>
            </a:r>
            <a:r>
              <a:rPr lang="en-US" sz="2300" b="1" dirty="0" smtClean="0">
                <a:solidFill>
                  <a:srgbClr val="FF0000"/>
                </a:solidFill>
              </a:rPr>
              <a:t> can result in muscle weakness &amp; heart problems</a:t>
            </a:r>
            <a:r>
              <a:rPr lang="en-US" sz="23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300" b="1" dirty="0" smtClean="0">
                <a:solidFill>
                  <a:srgbClr val="FF0000"/>
                </a:solidFill>
              </a:rPr>
              <a:t>Skin sores can be caused by the lack of </a:t>
            </a:r>
            <a:r>
              <a:rPr lang="en-US" sz="2300" b="1" u="sng" dirty="0" smtClean="0">
                <a:solidFill>
                  <a:schemeClr val="accent2"/>
                </a:solidFill>
              </a:rPr>
              <a:t>vitamin B2</a:t>
            </a:r>
            <a:r>
              <a:rPr lang="en-US" sz="23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300" b="1" dirty="0" smtClean="0">
                <a:solidFill>
                  <a:srgbClr val="FF0000"/>
                </a:solidFill>
              </a:rPr>
              <a:t>Lack of </a:t>
            </a:r>
            <a:r>
              <a:rPr lang="en-US" sz="2300" b="1" u="sng" dirty="0" smtClean="0">
                <a:solidFill>
                  <a:schemeClr val="accent2"/>
                </a:solidFill>
              </a:rPr>
              <a:t>B3</a:t>
            </a:r>
            <a:r>
              <a:rPr lang="en-US" sz="2300" b="1" dirty="0" smtClean="0">
                <a:solidFill>
                  <a:srgbClr val="FF0000"/>
                </a:solidFill>
              </a:rPr>
              <a:t> is a contributing factor of depression.</a:t>
            </a:r>
          </a:p>
          <a:p>
            <a:r>
              <a:rPr lang="en-US" sz="2300" b="1" dirty="0" smtClean="0">
                <a:solidFill>
                  <a:srgbClr val="FF0000"/>
                </a:solidFill>
              </a:rPr>
              <a:t>Skin disorders and hair loss can be from the lack of </a:t>
            </a:r>
            <a:r>
              <a:rPr lang="en-US" sz="2300" b="1" u="sng" dirty="0" smtClean="0">
                <a:solidFill>
                  <a:schemeClr val="accent2"/>
                </a:solidFill>
              </a:rPr>
              <a:t>BIOTIN</a:t>
            </a:r>
            <a:r>
              <a:rPr lang="en-US" sz="2300" b="1" dirty="0" smtClean="0">
                <a:solidFill>
                  <a:srgbClr val="FF0000"/>
                </a:solidFill>
              </a:rPr>
              <a:t>.</a:t>
            </a:r>
            <a:endParaRPr lang="en-US" sz="23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Water</a:t>
            </a:r>
            <a:endParaRPr lang="en-US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Water is an essential component in you diet.</a:t>
            </a:r>
          </a:p>
          <a:p>
            <a:pPr eaLnBrk="1" hangingPunct="1"/>
            <a:r>
              <a:rPr lang="en-US" sz="3600" b="1" dirty="0" smtClean="0"/>
              <a:t>About 2/3 of your body weight is water.</a:t>
            </a:r>
          </a:p>
        </p:txBody>
      </p:sp>
      <p:pic>
        <p:nvPicPr>
          <p:cNvPr id="44037" name="Picture 7" descr="c:\Program Files\Microsoft Works\workscor\j0187911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066925"/>
            <a:ext cx="3810000" cy="3941763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99EBF-2421-48ED-B8A1-9F917B99285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Vs.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276600"/>
            <a:ext cx="3810000" cy="2895600"/>
          </a:xfrm>
        </p:spPr>
        <p:txBody>
          <a:bodyPr/>
          <a:lstStyle/>
          <a:p>
            <a:pPr eaLnBrk="1" hangingPunct="1"/>
            <a:r>
              <a:rPr lang="en-US" sz="4400" b="1" dirty="0" smtClean="0"/>
              <a:t>About 65 to 70% of your body weight is water.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276600"/>
            <a:ext cx="3810000" cy="2895600"/>
          </a:xfrm>
        </p:spPr>
        <p:txBody>
          <a:bodyPr/>
          <a:lstStyle/>
          <a:p>
            <a:pPr eaLnBrk="1" hangingPunct="1"/>
            <a:r>
              <a:rPr lang="en-US" sz="4400" b="1" dirty="0" smtClean="0"/>
              <a:t>About 55 to 65% of your body weight is water.</a:t>
            </a:r>
          </a:p>
        </p:txBody>
      </p:sp>
      <p:pic>
        <p:nvPicPr>
          <p:cNvPr id="45061" name="Picture 5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8925" y="228600"/>
            <a:ext cx="1819275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2" name="Picture 6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04800"/>
            <a:ext cx="1812925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6858000" cy="12954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Functions of H2O in the Body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81000" y="1568708"/>
            <a:ext cx="85344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*</a:t>
            </a:r>
            <a:r>
              <a:rPr lang="en-US" sz="2800" b="1" dirty="0"/>
              <a:t>All body functions are chemical reaction and most need water to occur. </a:t>
            </a:r>
            <a:endParaRPr lang="en-US" sz="2800" b="1" dirty="0" smtClean="0"/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chemeClr val="accent2"/>
                </a:solidFill>
              </a:rPr>
              <a:t>*</a:t>
            </a:r>
            <a:r>
              <a:rPr lang="en-US" sz="2800" b="1" dirty="0"/>
              <a:t>Helps maintain acidity at the proper level so the chemical reactions can occur. </a:t>
            </a:r>
            <a:endParaRPr lang="en-US" sz="2800" b="1" dirty="0" smtClean="0"/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chemeClr val="accent2"/>
                </a:solidFill>
              </a:rPr>
              <a:t>*</a:t>
            </a:r>
            <a:r>
              <a:rPr lang="en-US" sz="2800" b="1" dirty="0"/>
              <a:t>Helps transport gases, nutrients and waste throughout the body</a:t>
            </a:r>
            <a:r>
              <a:rPr lang="en-US" sz="2800" b="1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chemeClr val="accent2"/>
                </a:solidFill>
              </a:rPr>
              <a:t>*</a:t>
            </a:r>
            <a:r>
              <a:rPr lang="en-US" sz="2800" b="1" dirty="0"/>
              <a:t>Regulates body temperature. </a:t>
            </a:r>
            <a:endParaRPr lang="en-US" sz="2800" b="1" dirty="0" smtClean="0"/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chemeClr val="accent2"/>
                </a:solidFill>
              </a:rPr>
              <a:t>*</a:t>
            </a:r>
            <a:r>
              <a:rPr lang="en-US" sz="2800" b="1" dirty="0"/>
              <a:t>water is a produce of chemical reaction that help drive your body processes.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533400"/>
            <a:ext cx="6781800" cy="11430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Essential Nutrients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substances from food </a:t>
            </a:r>
            <a:r>
              <a:rPr lang="en-US" sz="3600" b="1" dirty="0" smtClean="0"/>
              <a:t>that</a:t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r>
              <a:rPr lang="en-US" sz="3600" b="1" dirty="0" smtClean="0"/>
              <a:t>nourish </a:t>
            </a:r>
            <a:r>
              <a:rPr lang="en-US" sz="3600" b="1" dirty="0" smtClean="0"/>
              <a:t>the </a:t>
            </a:r>
            <a:r>
              <a:rPr lang="en-US" sz="3600" b="1" dirty="0" smtClean="0"/>
              <a:t>body</a:t>
            </a:r>
            <a:endParaRPr lang="en-US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514600"/>
            <a:ext cx="3962400" cy="3352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 smtClean="0">
                <a:solidFill>
                  <a:srgbClr val="FF0000"/>
                </a:solidFill>
              </a:rPr>
              <a:t>Proteins</a:t>
            </a:r>
            <a:endParaRPr lang="en-US" sz="4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4400" dirty="0" smtClean="0">
                <a:solidFill>
                  <a:srgbClr val="FF0000"/>
                </a:solidFill>
              </a:rPr>
              <a:t>Carbohydrates</a:t>
            </a:r>
            <a:endParaRPr lang="en-US" sz="4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4400" dirty="0" smtClean="0">
                <a:solidFill>
                  <a:srgbClr val="FF0000"/>
                </a:solidFill>
              </a:rPr>
              <a:t>Fats</a:t>
            </a:r>
            <a:endParaRPr lang="en-US" sz="4400" dirty="0" smtClean="0">
              <a:solidFill>
                <a:srgbClr val="FF0000"/>
              </a:solidFill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514600"/>
            <a:ext cx="3810000" cy="2743200"/>
          </a:xfrm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0000"/>
                </a:solidFill>
              </a:rPr>
              <a:t>Vitamins</a:t>
            </a:r>
            <a:endParaRPr lang="en-US" sz="4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4400" dirty="0" smtClean="0">
                <a:solidFill>
                  <a:srgbClr val="FF0000"/>
                </a:solidFill>
              </a:rPr>
              <a:t>Minerals</a:t>
            </a:r>
            <a:endParaRPr lang="en-US" sz="4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4400" dirty="0" smtClean="0">
                <a:solidFill>
                  <a:srgbClr val="FF0000"/>
                </a:solidFill>
              </a:rPr>
              <a:t>Water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3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3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381000"/>
            <a:ext cx="56388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Dehydration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04800" y="1753850"/>
            <a:ext cx="8534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FF9900"/>
                </a:solidFill>
              </a:rPr>
              <a:t>A state which the body has lost more water than has been taken </a:t>
            </a:r>
            <a:r>
              <a:rPr lang="en-US" sz="4400" b="1" dirty="0" smtClean="0">
                <a:solidFill>
                  <a:srgbClr val="FF9900"/>
                </a:solidFill>
              </a:rPr>
              <a:t>in</a:t>
            </a:r>
            <a:endParaRPr lang="en-US" sz="4400" b="1" dirty="0">
              <a:solidFill>
                <a:srgbClr val="FF9900"/>
              </a:solidFill>
            </a:endParaRPr>
          </a:p>
        </p:txBody>
      </p:sp>
      <p:pic>
        <p:nvPicPr>
          <p:cNvPr id="47108" name="Picture 6" descr="C:\Program Files\Microsoft Publisher\Clipart\Sun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124200"/>
            <a:ext cx="3657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81000" y="1624548"/>
            <a:ext cx="6629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Dehydration can occur as a result of heavy physical activity or an illness that includes vomiting, diarrhea, fever or a situation that cause you to sweat </a:t>
            </a:r>
            <a:r>
              <a:rPr lang="en-US" sz="3600" b="1" dirty="0" smtClean="0"/>
              <a:t>profusely. This </a:t>
            </a:r>
            <a:r>
              <a:rPr lang="en-US" sz="3600" b="1" dirty="0"/>
              <a:t>can happen if you are not drinking enough water.</a:t>
            </a:r>
          </a:p>
        </p:txBody>
      </p:sp>
      <p:pic>
        <p:nvPicPr>
          <p:cNvPr id="43011" name="Picture 3" descr="C:\Program Files\Microsoft Office\Clipart\Popular\runner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2375" y="1752600"/>
            <a:ext cx="27654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3200"/>
            <a:ext cx="5637312" cy="1143000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Proteins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b="1" smtClean="0"/>
              <a:t>These are the basic components of body tissue and they also provide energy.</a:t>
            </a:r>
          </a:p>
        </p:txBody>
      </p:sp>
      <p:pic>
        <p:nvPicPr>
          <p:cNvPr id="19461" name="Picture 5" descr="c:\Program Files\Microsoft Works\workscor\AN02614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524000"/>
            <a:ext cx="4191000" cy="2438400"/>
          </a:xfrm>
        </p:spPr>
      </p:pic>
      <p:pic>
        <p:nvPicPr>
          <p:cNvPr id="19462" name="Picture 6" descr="c:\Program Files\Microsoft Works\workscor\AN02606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810000"/>
            <a:ext cx="3581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99EBF-2421-48ED-B8A1-9F917B9928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457200" y="1694795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Protein is made up of carbon, hydrogen, oxygen and nitrogen, it is found in all cells.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Protein plays a unique role in the growth and repair of body tissue, and they speed up the rate of chemical reactions in the body.   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All proteins are made up of amino acids:  11 of them can be produced by the body and 9 others must be supplied by food.  The 9 that can not be produced by the body are called </a:t>
            </a:r>
            <a:r>
              <a:rPr lang="en-US" sz="2800" b="1" u="sng" dirty="0">
                <a:solidFill>
                  <a:srgbClr val="FF0000"/>
                </a:solidFill>
              </a:rPr>
              <a:t>essential amino acids</a:t>
            </a:r>
            <a:r>
              <a:rPr lang="en-US" sz="2800" b="1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c:\Program Files\Microsoft Works\workscor\j014954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9029" y="4953000"/>
            <a:ext cx="261257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1529239"/>
            <a:ext cx="86868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/>
              <a:t>There are two types of proteins</a:t>
            </a:r>
          </a:p>
          <a:p>
            <a:pPr algn="ctr">
              <a:spcBef>
                <a:spcPct val="50000"/>
              </a:spcBef>
            </a:pPr>
            <a:r>
              <a:rPr lang="en-US" sz="2800" b="1" u="sng" dirty="0">
                <a:solidFill>
                  <a:srgbClr val="FF0000"/>
                </a:solidFill>
              </a:rPr>
              <a:t>Complete 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A protein that contains all 9 essential amino acids.</a:t>
            </a:r>
          </a:p>
          <a:p>
            <a:pPr>
              <a:spcBef>
                <a:spcPct val="50000"/>
              </a:spcBef>
            </a:pPr>
            <a:endParaRPr lang="en-US" sz="2800" b="1" dirty="0"/>
          </a:p>
          <a:p>
            <a:pPr algn="ctr">
              <a:spcBef>
                <a:spcPct val="50000"/>
              </a:spcBef>
            </a:pPr>
            <a:r>
              <a:rPr lang="en-US" sz="2800" b="1" u="sng" dirty="0">
                <a:solidFill>
                  <a:srgbClr val="FF0000"/>
                </a:solidFill>
              </a:rPr>
              <a:t>Incomplete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A protein that lacks one or more of the essential amino acids.</a:t>
            </a:r>
          </a:p>
        </p:txBody>
      </p:sp>
      <p:pic>
        <p:nvPicPr>
          <p:cNvPr id="34819" name="Picture 3" descr="c:\Program Files\Microsoft Works\workscor\j015033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352800"/>
            <a:ext cx="2057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Carbohydrates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38100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b="1" smtClean="0"/>
              <a:t>A class of nutrients containing simple sugars, glycogen and </a:t>
            </a:r>
            <a:r>
              <a:rPr lang="en-US" sz="4000" b="1" smtClean="0">
                <a:solidFill>
                  <a:srgbClr val="FF0000"/>
                </a:solidFill>
              </a:rPr>
              <a:t>dietary fiber</a:t>
            </a:r>
            <a:r>
              <a:rPr lang="en-US" sz="4000" b="1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smtClean="0"/>
              <a:t>A main source of energy.</a:t>
            </a:r>
          </a:p>
        </p:txBody>
      </p:sp>
      <p:pic>
        <p:nvPicPr>
          <p:cNvPr id="19460" name="Picture 5" descr="c:\Program Files\Common Files\Microsoft Shared\Clipart\cagcat50\bd08911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244725"/>
            <a:ext cx="3810000" cy="35861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99EBF-2421-48ED-B8A1-9F917B9928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0" y="1631752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There are two types of carbohydrates</a:t>
            </a:r>
          </a:p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Complex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b="1" dirty="0" smtClean="0"/>
              <a:t>Are </a:t>
            </a:r>
            <a:r>
              <a:rPr lang="en-US" sz="2800" b="1" dirty="0"/>
              <a:t>low in fat and rich in vitamins, minerals and fiber.  Examples would include: pasta, rice and whole grains.  These are a longer lasting energy source.</a:t>
            </a:r>
          </a:p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Simple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b="1" dirty="0" smtClean="0"/>
              <a:t>Low </a:t>
            </a:r>
            <a:r>
              <a:rPr lang="en-US" sz="2800" b="1" dirty="0"/>
              <a:t>in fat, missing some essential vitamins and mineral and provides you with a short term energy source.</a:t>
            </a:r>
          </a:p>
          <a:p>
            <a:pPr algn="ctr">
              <a:spcBef>
                <a:spcPct val="50000"/>
              </a:spcBef>
            </a:pPr>
            <a:r>
              <a:rPr lang="en-US" sz="2800" b="1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026"/>
          <p:cNvSpPr txBox="1">
            <a:spLocks noChangeArrowheads="1"/>
          </p:cNvSpPr>
          <p:nvPr/>
        </p:nvSpPr>
        <p:spPr bwMode="auto">
          <a:xfrm>
            <a:off x="304800" y="2193191"/>
            <a:ext cx="85344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/>
              <a:t>A </a:t>
            </a:r>
            <a:r>
              <a:rPr lang="en-US" sz="3200" b="1" dirty="0"/>
              <a:t>complex carbohydrate that does not provide energy.  It’s commonly called roughage. It helps to move undigested food through the digestive tract, preventing constipation &amp; reducing the risk of certain diseases.</a:t>
            </a:r>
          </a:p>
          <a:p>
            <a:pPr algn="ctr">
              <a:spcBef>
                <a:spcPct val="50000"/>
              </a:spcBef>
            </a:pPr>
            <a:r>
              <a:rPr lang="en-US" sz="3200" b="1" dirty="0"/>
              <a:t>corn, rice bran, whole grains, greens and veggies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Dietary fiber</a:t>
            </a:r>
            <a:endParaRPr lang="en-US" sz="4000" b="1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34</TotalTime>
  <Words>1247</Words>
  <Application>Microsoft Office PowerPoint</Application>
  <PresentationFormat>On-screen Show (4:3)</PresentationFormat>
  <Paragraphs>183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OER Ppt</vt:lpstr>
      <vt:lpstr>Nutritional Components of Food</vt:lpstr>
      <vt:lpstr>Objectives</vt:lpstr>
      <vt:lpstr>Essential Nutrients substances from food that  nourish the body</vt:lpstr>
      <vt:lpstr>Proteins</vt:lpstr>
      <vt:lpstr>Slide 5</vt:lpstr>
      <vt:lpstr>Slide 6</vt:lpstr>
      <vt:lpstr>Carbohydrates</vt:lpstr>
      <vt:lpstr>Slide 8</vt:lpstr>
      <vt:lpstr>Slide 9</vt:lpstr>
      <vt:lpstr>Morning</vt:lpstr>
      <vt:lpstr>Evening</vt:lpstr>
      <vt:lpstr>Fats</vt:lpstr>
      <vt:lpstr>Slide 13</vt:lpstr>
      <vt:lpstr>Slide 14</vt:lpstr>
      <vt:lpstr>Do We Need Fat in Our Diets?</vt:lpstr>
      <vt:lpstr>Cholesterol</vt:lpstr>
      <vt:lpstr>Two Types of cholesterol</vt:lpstr>
      <vt:lpstr>Slide 18</vt:lpstr>
      <vt:lpstr>Slide 19</vt:lpstr>
      <vt:lpstr>Fat Soluble Vitamins</vt:lpstr>
      <vt:lpstr>Water Soluble Vitamins</vt:lpstr>
      <vt:lpstr>Slide 22</vt:lpstr>
      <vt:lpstr>Slide 23</vt:lpstr>
      <vt:lpstr>Minerals</vt:lpstr>
      <vt:lpstr>Slide 25</vt:lpstr>
      <vt:lpstr>Nutrient Deficiencies</vt:lpstr>
      <vt:lpstr>Water</vt:lpstr>
      <vt:lpstr>Vs. </vt:lpstr>
      <vt:lpstr>Functions of H2O in the Body</vt:lpstr>
      <vt:lpstr>Dehydration</vt:lpstr>
      <vt:lpstr>Slide 31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Pallavi</cp:lastModifiedBy>
  <cp:revision>2</cp:revision>
  <dcterms:created xsi:type="dcterms:W3CDTF">2014-01-14T17:55:13Z</dcterms:created>
  <dcterms:modified xsi:type="dcterms:W3CDTF">2014-07-02T07:16:34Z</dcterms:modified>
</cp:coreProperties>
</file>