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6" r:id="rId2"/>
    <p:sldId id="258" r:id="rId3"/>
    <p:sldId id="259" r:id="rId4"/>
    <p:sldId id="260" r:id="rId5"/>
    <p:sldId id="262" r:id="rId6"/>
    <p:sldId id="263" r:id="rId7"/>
    <p:sldId id="257"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FF3300"/>
    <a:srgbClr val="BB0F1F"/>
    <a:srgbClr val="CC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2" d="100"/>
          <a:sy n="62" d="100"/>
        </p:scale>
        <p:origin x="-1596" y="-21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22E2B01-F6FB-4AD5-9887-6BD5CD02F28D}" type="datetimeFigureOut">
              <a:rPr lang="en-US" smtClean="0"/>
              <a:t>17/07/2014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A4CFFC-98A7-40FB-8E65-86752D60D2DD}" type="slidenum">
              <a:rPr lang="en-US" smtClean="0"/>
              <a:t>‹#›</a:t>
            </a:fld>
            <a:endParaRPr lang="en-US"/>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0087AE-7597-4D42-BC44-46E61B2B8E38}" type="datetimeFigureOut">
              <a:rPr lang="en-IN" smtClean="0"/>
              <a:pPr/>
              <a:t>17-07-2014</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E2715B-4539-4408-A8AA-853B9DBFD7C3}" type="slidenum">
              <a:rPr lang="en-IN" smtClean="0"/>
              <a:pPr/>
              <a:t>‹#›</a:t>
            </a:fld>
            <a:endParaRPr lang="en-IN"/>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31640" y="2996952"/>
            <a:ext cx="7272808" cy="1470025"/>
          </a:xfrm>
        </p:spPr>
        <p:txBody>
          <a:bodyPr/>
          <a:lstStyle>
            <a:lvl1pPr>
              <a:defRPr sz="5400">
                <a:solidFill>
                  <a:schemeClr val="tx2"/>
                </a:solidFill>
              </a:defRPr>
            </a:lvl1pPr>
          </a:lstStyle>
          <a:p>
            <a:r>
              <a:rPr lang="en-US" smtClean="0"/>
              <a:t>Click to edit Master title style</a:t>
            </a:r>
            <a:endParaRPr lang="en-IN" dirty="0"/>
          </a:p>
        </p:txBody>
      </p:sp>
      <p:sp>
        <p:nvSpPr>
          <p:cNvPr id="3" name="Subtitle 2"/>
          <p:cNvSpPr>
            <a:spLocks noGrp="1"/>
          </p:cNvSpPr>
          <p:nvPr>
            <p:ph type="subTitle" idx="1"/>
          </p:nvPr>
        </p:nvSpPr>
        <p:spPr>
          <a:xfrm>
            <a:off x="2411760" y="4509120"/>
            <a:ext cx="5328592" cy="720080"/>
          </a:xfrm>
        </p:spPr>
        <p:txBody>
          <a:bodyPr>
            <a:normAutofit/>
          </a:bodyPr>
          <a:lstStyle>
            <a:lvl1pPr marL="0" indent="0" algn="ctr">
              <a:buNone/>
              <a:defRPr sz="2800">
                <a:solidFill>
                  <a:srgbClr val="00B05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dirty="0"/>
          </a:p>
        </p:txBody>
      </p:sp>
      <p:sp>
        <p:nvSpPr>
          <p:cNvPr id="4" name="Date Placeholder 3"/>
          <p:cNvSpPr>
            <a:spLocks noGrp="1"/>
          </p:cNvSpPr>
          <p:nvPr>
            <p:ph type="dt" sz="half" idx="10"/>
          </p:nvPr>
        </p:nvSpPr>
        <p:spPr/>
        <p:txBody>
          <a:bodyPr/>
          <a:lstStyle/>
          <a:p>
            <a:fld id="{D1315F90-FFA4-4432-9784-62E6391EA0BB}" type="datetime1">
              <a:rPr lang="en-IN" smtClean="0"/>
              <a:t>17-07-2014</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a:xfrm>
            <a:off x="6948264" y="6376243"/>
            <a:ext cx="2133600" cy="365125"/>
          </a:xfrm>
        </p:spPr>
        <p:txBody>
          <a:bodyPr/>
          <a:lstStyle>
            <a:lvl1pPr>
              <a:defRPr b="0" cap="none" spc="0">
                <a:ln>
                  <a:noFill/>
                </a:ln>
                <a:solidFill>
                  <a:schemeClr val="tx2"/>
                </a:solidFill>
                <a:effectLst/>
              </a:defRPr>
            </a:lvl1pPr>
          </a:lstStyle>
          <a:p>
            <a:fld id="{1F68CD27-F250-44A2-BCBA-F6217D121699}" type="slidenum">
              <a:rPr lang="en-IN" smtClean="0"/>
              <a:pPr/>
              <a:t>‹#›</a:t>
            </a:fld>
            <a:endParaRPr lang="en-IN"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FED3A28-E0E5-4567-8FD7-E253158E0BEE}" type="datetime1">
              <a:rPr lang="en-IN" smtClean="0"/>
              <a:t>17-07-2014</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97C2528-9838-4DD0-8E53-6A714E140278}" type="datetime1">
              <a:rPr lang="en-IN" smtClean="0"/>
              <a:t>17-07-2014</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803EDB2-5A28-421A-AF3C-DAAE60EC718D}" type="datetime1">
              <a:rPr lang="en-IN" smtClean="0"/>
              <a:t>17-07-2014</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p:txBody>
          <a:bodyPr/>
          <a:lstStyle>
            <a:lvl1pPr>
              <a:defRPr b="0" cap="none" spc="0">
                <a:ln>
                  <a:noFill/>
                </a:ln>
                <a:solidFill>
                  <a:schemeClr val="tx1"/>
                </a:solidFill>
                <a:effectLst/>
              </a:defRPr>
            </a:lvl1pPr>
          </a:lstStyle>
          <a:p>
            <a:fld id="{1F68CD27-F250-44A2-BCBA-F6217D121699}" type="slidenum">
              <a:rPr lang="en-IN" smtClean="0"/>
              <a:pPr/>
              <a:t>‹#›</a:t>
            </a:fld>
            <a:endParaRPr lang="en-I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2"/>
                </a:solidFill>
              </a:defRPr>
            </a:lvl1pPr>
          </a:lstStyle>
          <a:p>
            <a:r>
              <a:rPr lang="en-US" smtClean="0"/>
              <a:t>Click to edit Master title style</a:t>
            </a:r>
            <a:endParaRPr lang="en-IN"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792748-890A-4443-A1C2-9A7B20592E9A}" type="datetime1">
              <a:rPr lang="en-IN" smtClean="0"/>
              <a:t>17-07-2014</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916C938F-169C-4432-8E99-150CD4ABA1BD}" type="datetime1">
              <a:rPr lang="en-IN" smtClean="0"/>
              <a:t>17-07-2014</a:t>
            </a:fld>
            <a:endParaRPr lang="en-IN"/>
          </a:p>
        </p:txBody>
      </p:sp>
      <p:sp>
        <p:nvSpPr>
          <p:cNvPr id="6" name="Footer Placeholder 5"/>
          <p:cNvSpPr>
            <a:spLocks noGrp="1"/>
          </p:cNvSpPr>
          <p:nvPr>
            <p:ph type="ftr" sz="quarter" idx="11"/>
          </p:nvPr>
        </p:nvSpPr>
        <p:spPr/>
        <p:txBody>
          <a:bodyPr/>
          <a:lstStyle/>
          <a:p>
            <a:r>
              <a:rPr lang="en-IN" smtClean="0"/>
              <a:t>| Vigyan Ashram | INDUSA PTI |</a:t>
            </a:r>
            <a:endParaRPr lang="en-IN"/>
          </a:p>
        </p:txBody>
      </p:sp>
      <p:sp>
        <p:nvSpPr>
          <p:cNvPr id="7" name="Slide Number Placeholder 6"/>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0CDB2586-87DA-4258-BA25-F2A67F5DCA56}" type="datetime1">
              <a:rPr lang="en-IN" smtClean="0"/>
              <a:t>17-07-2014</a:t>
            </a:fld>
            <a:endParaRPr lang="en-IN"/>
          </a:p>
        </p:txBody>
      </p:sp>
      <p:sp>
        <p:nvSpPr>
          <p:cNvPr id="8" name="Footer Placeholder 7"/>
          <p:cNvSpPr>
            <a:spLocks noGrp="1"/>
          </p:cNvSpPr>
          <p:nvPr>
            <p:ph type="ftr" sz="quarter" idx="11"/>
          </p:nvPr>
        </p:nvSpPr>
        <p:spPr/>
        <p:txBody>
          <a:bodyPr/>
          <a:lstStyle/>
          <a:p>
            <a:r>
              <a:rPr lang="en-IN" smtClean="0"/>
              <a:t>| Vigyan Ashram | INDUSA PTI |</a:t>
            </a:r>
            <a:endParaRPr lang="en-IN"/>
          </a:p>
        </p:txBody>
      </p:sp>
      <p:sp>
        <p:nvSpPr>
          <p:cNvPr id="9" name="Slide Number Placeholder 8"/>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smtClean="0"/>
              <a:t>Click to edit Master title style</a:t>
            </a:r>
            <a:endParaRPr lang="en-IN" dirty="0"/>
          </a:p>
        </p:txBody>
      </p:sp>
      <p:sp>
        <p:nvSpPr>
          <p:cNvPr id="3" name="Date Placeholder 2"/>
          <p:cNvSpPr>
            <a:spLocks noGrp="1"/>
          </p:cNvSpPr>
          <p:nvPr>
            <p:ph type="dt" sz="half" idx="10"/>
          </p:nvPr>
        </p:nvSpPr>
        <p:spPr/>
        <p:txBody>
          <a:bodyPr/>
          <a:lstStyle/>
          <a:p>
            <a:fld id="{541D7202-62CE-4213-89C8-8E3EA14EB9D5}" type="datetime1">
              <a:rPr lang="en-IN" smtClean="0"/>
              <a:t>17-07-2014</a:t>
            </a:fld>
            <a:endParaRPr lang="en-IN"/>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B75CEA-9066-4BB7-A230-EC42F965D6DC}" type="datetime1">
              <a:rPr lang="en-IN" smtClean="0"/>
              <a:t>17-07-2014</a:t>
            </a:fld>
            <a:endParaRPr lang="en-IN"/>
          </a:p>
        </p:txBody>
      </p:sp>
      <p:sp>
        <p:nvSpPr>
          <p:cNvPr id="3" name="Footer Placeholder 2"/>
          <p:cNvSpPr>
            <a:spLocks noGrp="1"/>
          </p:cNvSpPr>
          <p:nvPr>
            <p:ph type="ftr" sz="quarter" idx="11"/>
          </p:nvPr>
        </p:nvSpPr>
        <p:spPr/>
        <p:txBody>
          <a:bodyPr/>
          <a:lstStyle/>
          <a:p>
            <a:r>
              <a:rPr lang="en-IN" smtClean="0"/>
              <a:t>| Vigyan Ashram | INDUSA PTI |</a:t>
            </a:r>
            <a:endParaRPr lang="en-IN"/>
          </a:p>
        </p:txBody>
      </p:sp>
      <p:sp>
        <p:nvSpPr>
          <p:cNvPr id="4" name="Slide Number Placeholder 3"/>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744" y="273050"/>
            <a:ext cx="6552728" cy="1162050"/>
          </a:xfrm>
        </p:spPr>
        <p:txBody>
          <a:bodyPr anchor="b"/>
          <a:lstStyle>
            <a:lvl1pPr algn="l">
              <a:defRPr sz="2000" b="1"/>
            </a:lvl1pPr>
          </a:lstStyle>
          <a:p>
            <a:r>
              <a:rPr lang="en-US" smtClean="0"/>
              <a:t>Click to edit Master title style</a:t>
            </a:r>
            <a:endParaRPr lang="en-IN" dirty="0"/>
          </a:p>
        </p:txBody>
      </p:sp>
      <p:sp>
        <p:nvSpPr>
          <p:cNvPr id="3" name="Content Placeholder 2"/>
          <p:cNvSpPr>
            <a:spLocks noGrp="1"/>
          </p:cNvSpPr>
          <p:nvPr>
            <p:ph idx="1"/>
          </p:nvPr>
        </p:nvSpPr>
        <p:spPr>
          <a:xfrm>
            <a:off x="3575050" y="1641202"/>
            <a:ext cx="5111750" cy="4668118"/>
          </a:xfrm>
        </p:spPr>
        <p:txBody>
          <a:bodyPr/>
          <a:lstStyle>
            <a:lvl1pPr>
              <a:defRPr sz="3200">
                <a:solidFill>
                  <a:schemeClr val="tx2"/>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dirty="0"/>
          </a:p>
        </p:txBody>
      </p:sp>
      <p:sp>
        <p:nvSpPr>
          <p:cNvPr id="4" name="Text Placeholder 3"/>
          <p:cNvSpPr>
            <a:spLocks noGrp="1"/>
          </p:cNvSpPr>
          <p:nvPr>
            <p:ph type="body" sz="half" idx="2"/>
          </p:nvPr>
        </p:nvSpPr>
        <p:spPr>
          <a:xfrm>
            <a:off x="457200" y="1618257"/>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6D414B-BE91-437D-81B3-DC4EAB1EA036}" type="datetime1">
              <a:rPr lang="en-IN" smtClean="0"/>
              <a:t>17-07-2014</a:t>
            </a:fld>
            <a:endParaRPr lang="en-IN"/>
          </a:p>
        </p:txBody>
      </p:sp>
      <p:sp>
        <p:nvSpPr>
          <p:cNvPr id="6" name="Footer Placeholder 5"/>
          <p:cNvSpPr>
            <a:spLocks noGrp="1"/>
          </p:cNvSpPr>
          <p:nvPr>
            <p:ph type="ftr" sz="quarter" idx="11"/>
          </p:nvPr>
        </p:nvSpPr>
        <p:spPr/>
        <p:txBody>
          <a:bodyPr/>
          <a:lstStyle/>
          <a:p>
            <a:r>
              <a:rPr lang="en-IN" smtClean="0"/>
              <a:t>| Vigyan Ashram | INDUSA PTI |</a:t>
            </a:r>
            <a:endParaRPr lang="en-IN"/>
          </a:p>
        </p:txBody>
      </p:sp>
      <p:sp>
        <p:nvSpPr>
          <p:cNvPr id="7" name="Slide Number Placeholder 6"/>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330A0B-EE86-4BC8-8ABD-B06D7E37BB8F}" type="datetime1">
              <a:rPr lang="en-IN" smtClean="0"/>
              <a:t>17-07-2014</a:t>
            </a:fld>
            <a:endParaRPr lang="en-IN"/>
          </a:p>
        </p:txBody>
      </p:sp>
      <p:sp>
        <p:nvSpPr>
          <p:cNvPr id="6" name="Footer Placeholder 5"/>
          <p:cNvSpPr>
            <a:spLocks noGrp="1"/>
          </p:cNvSpPr>
          <p:nvPr>
            <p:ph type="ftr" sz="quarter" idx="11"/>
          </p:nvPr>
        </p:nvSpPr>
        <p:spPr/>
        <p:txBody>
          <a:bodyPr/>
          <a:lstStyle/>
          <a:p>
            <a:r>
              <a:rPr lang="en-IN" smtClean="0"/>
              <a:t>| Vigyan Ashram | INDUSA PTI |</a:t>
            </a:r>
            <a:endParaRPr lang="en-IN"/>
          </a:p>
        </p:txBody>
      </p:sp>
      <p:sp>
        <p:nvSpPr>
          <p:cNvPr id="7" name="Slide Number Placeholder 6"/>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p:nvSpPr>
        <p:spPr>
          <a:xfrm>
            <a:off x="0" y="6309320"/>
            <a:ext cx="9144000" cy="54868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Title Placeholder 1"/>
          <p:cNvSpPr>
            <a:spLocks noGrp="1"/>
          </p:cNvSpPr>
          <p:nvPr>
            <p:ph type="title"/>
          </p:nvPr>
        </p:nvSpPr>
        <p:spPr>
          <a:xfrm>
            <a:off x="2339752" y="269776"/>
            <a:ext cx="6480720" cy="1143000"/>
          </a:xfrm>
          <a:prstGeom prst="rect">
            <a:avLst/>
          </a:prstGeom>
          <a:ln>
            <a:noFill/>
          </a:ln>
        </p:spPr>
        <p:txBody>
          <a:bodyPr vert="horz" lIns="91440" tIns="45720" rIns="91440" bIns="45720" rtlCol="0" anchor="ctr">
            <a:noAutofit/>
          </a:bodyPr>
          <a:lstStyle/>
          <a:p>
            <a:r>
              <a:rPr lang="en-US" smtClean="0"/>
              <a:t>Click to edit Master title style</a:t>
            </a:r>
            <a:endParaRPr lang="en-IN" dirty="0"/>
          </a:p>
        </p:txBody>
      </p:sp>
      <p:sp>
        <p:nvSpPr>
          <p:cNvPr id="3" name="Text Placeholder 2"/>
          <p:cNvSpPr>
            <a:spLocks noGrp="1"/>
          </p:cNvSpPr>
          <p:nvPr>
            <p:ph type="body" idx="1"/>
          </p:nvPr>
        </p:nvSpPr>
        <p:spPr>
          <a:xfrm>
            <a:off x="494840" y="1772816"/>
            <a:ext cx="8064896" cy="240486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C2CA2-3295-4E31-A595-E171C0D2DCB0}" type="datetime1">
              <a:rPr lang="en-IN" smtClean="0"/>
              <a:t>17-07-2014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r>
              <a:rPr lang="en-US" dirty="0" smtClean="0">
                <a:solidFill>
                  <a:schemeClr val="accent1">
                    <a:lumMod val="75000"/>
                  </a:schemeClr>
                </a:solidFill>
              </a:rPr>
              <a:t>|</a:t>
            </a:r>
            <a:r>
              <a:rPr lang="en-US" dirty="0" smtClean="0"/>
              <a:t> </a:t>
            </a:r>
            <a:r>
              <a:rPr lang="en-US" dirty="0" err="1" smtClean="0"/>
              <a:t>Vigyan</a:t>
            </a:r>
            <a:r>
              <a:rPr lang="en-US" dirty="0" smtClean="0"/>
              <a:t> Ashram </a:t>
            </a:r>
            <a:r>
              <a:rPr lang="en-US" dirty="0" smtClean="0">
                <a:solidFill>
                  <a:schemeClr val="accent1">
                    <a:lumMod val="75000"/>
                  </a:schemeClr>
                </a:solidFill>
              </a:rPr>
              <a:t>|</a:t>
            </a:r>
            <a:r>
              <a:rPr lang="en-US" dirty="0" smtClean="0"/>
              <a:t> INDUSA PTI </a:t>
            </a:r>
            <a:r>
              <a:rPr lang="en-US" dirty="0" smtClean="0">
                <a:solidFill>
                  <a:schemeClr val="accent1">
                    <a:lumMod val="75000"/>
                  </a:schemeClr>
                </a:solidFill>
              </a:rPr>
              <a:t>|</a:t>
            </a:r>
            <a:endParaRPr lang="en-IN" dirty="0">
              <a:solidFill>
                <a:schemeClr val="accent1">
                  <a:lumMod val="75000"/>
                </a:schemeClr>
              </a:solidFill>
            </a:endParaRPr>
          </a:p>
        </p:txBody>
      </p:sp>
      <p:sp>
        <p:nvSpPr>
          <p:cNvPr id="6" name="Slide Number Placeholder 5"/>
          <p:cNvSpPr>
            <a:spLocks noGrp="1"/>
          </p:cNvSpPr>
          <p:nvPr>
            <p:ph type="sldNum" sz="quarter" idx="4"/>
          </p:nvPr>
        </p:nvSpPr>
        <p:spPr>
          <a:xfrm>
            <a:off x="6876256" y="6376243"/>
            <a:ext cx="2133600" cy="365125"/>
          </a:xfrm>
          <a:prstGeom prst="rect">
            <a:avLst/>
          </a:prstGeom>
        </p:spPr>
        <p:txBody>
          <a:bodyPr vert="horz" lIns="91440" tIns="45720" rIns="91440" bIns="45720" rtlCol="0" anchor="ctr"/>
          <a:lstStyle>
            <a:lvl1pPr algn="r">
              <a:defRPr sz="1600" b="0" cap="none" spc="0">
                <a:ln w="18415" cmpd="sng">
                  <a:solidFill>
                    <a:srgbClr val="FFFFFF"/>
                  </a:solidFill>
                  <a:prstDash val="solid"/>
                </a:ln>
                <a:solidFill>
                  <a:schemeClr val="accent6">
                    <a:lumMod val="75000"/>
                  </a:schemeClr>
                </a:solidFill>
                <a:effectLst>
                  <a:outerShdw blurRad="63500" dir="3600000" algn="tl" rotWithShape="0">
                    <a:srgbClr val="000000">
                      <a:alpha val="70000"/>
                    </a:srgbClr>
                  </a:outerShdw>
                </a:effectLst>
              </a:defRPr>
            </a:lvl1pPr>
          </a:lstStyle>
          <a:p>
            <a:fld id="{DBA2D849-F80E-4A61-B632-3B1F48906DD7}" type="slidenum">
              <a:rPr lang="en-IN" b="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pPr/>
              <a:t>‹#›</a:t>
            </a:fld>
            <a:endParaRPr lang="en-IN" dirty="0"/>
          </a:p>
        </p:txBody>
      </p:sp>
      <p:cxnSp>
        <p:nvCxnSpPr>
          <p:cNvPr id="10" name="Straight Connector 9"/>
          <p:cNvCxnSpPr/>
          <p:nvPr/>
        </p:nvCxnSpPr>
        <p:spPr>
          <a:xfrm>
            <a:off x="2339752" y="1484784"/>
            <a:ext cx="6480720"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0" y="0"/>
            <a:ext cx="9144000" cy="26064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15" name="Picture 2" descr="C:\Users\SONY\Desktop\LWD IMG\LWD_Logo.jpg"/>
          <p:cNvPicPr>
            <a:picLocks noChangeAspect="1" noChangeArrowheads="1"/>
          </p:cNvPicPr>
          <p:nvPr/>
        </p:nvPicPr>
        <p:blipFill>
          <a:blip r:embed="rId13" cstate="print"/>
          <a:stretch>
            <a:fillRect/>
          </a:stretch>
        </p:blipFill>
        <p:spPr bwMode="auto">
          <a:xfrm>
            <a:off x="251520" y="197217"/>
            <a:ext cx="1944216" cy="1358198"/>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000" b="1" kern="1200" cap="none" spc="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75000"/>
              <a:lumOff val="2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FF3300"/>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00B050"/>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0070C0"/>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3600"/>
            <a:ext cx="7272808" cy="2841625"/>
          </a:xfrm>
        </p:spPr>
        <p:txBody>
          <a:bodyPr/>
          <a:lstStyle/>
          <a:p>
            <a:r>
              <a:rPr lang="en-IN" dirty="0" smtClean="0"/>
              <a:t>Role of Preservatives used in Pickle Preparation</a:t>
            </a:r>
            <a:endParaRPr lang="en-IN" dirty="0"/>
          </a:p>
        </p:txBody>
      </p:sp>
      <p:sp>
        <p:nvSpPr>
          <p:cNvPr id="4" name="Slide Number Placeholder 3"/>
          <p:cNvSpPr>
            <a:spLocks noGrp="1"/>
          </p:cNvSpPr>
          <p:nvPr>
            <p:ph type="sldNum" sz="quarter" idx="12"/>
          </p:nvPr>
        </p:nvSpPr>
        <p:spPr/>
        <p:txBody>
          <a:bodyPr/>
          <a:lstStyle/>
          <a:p>
            <a:fld id="{1F68CD27-F250-44A2-BCBA-F6217D121699}" type="slidenum">
              <a:rPr lang="en-IN" smtClean="0"/>
              <a:pPr/>
              <a:t>1</a:t>
            </a:fld>
            <a:endParaRPr lang="en-IN" dirty="0"/>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8"/>
          <p:cNvGrpSpPr/>
          <p:nvPr/>
        </p:nvGrpSpPr>
        <p:grpSpPr>
          <a:xfrm>
            <a:off x="609600" y="2057400"/>
            <a:ext cx="2590800" cy="1943100"/>
            <a:chOff x="1676400" y="1676400"/>
            <a:chExt cx="2590800" cy="1943100"/>
          </a:xfrm>
        </p:grpSpPr>
        <p:pic>
          <p:nvPicPr>
            <p:cNvPr id="6" name="Picture 5" descr="Photo0270 - Copy.jpg"/>
            <p:cNvPicPr>
              <a:picLocks noChangeAspect="1"/>
            </p:cNvPicPr>
            <p:nvPr/>
          </p:nvPicPr>
          <p:blipFill>
            <a:blip r:embed="rId2" cstate="print"/>
            <a:stretch>
              <a:fillRect/>
            </a:stretch>
          </p:blipFill>
          <p:spPr>
            <a:xfrm>
              <a:off x="1676400" y="1676400"/>
              <a:ext cx="2590800" cy="1943100"/>
            </a:xfrm>
            <a:prstGeom prst="rect">
              <a:avLst/>
            </a:prstGeom>
          </p:spPr>
        </p:pic>
        <p:sp>
          <p:nvSpPr>
            <p:cNvPr id="8" name="TextBox 7"/>
            <p:cNvSpPr txBox="1"/>
            <p:nvPr/>
          </p:nvSpPr>
          <p:spPr>
            <a:xfrm>
              <a:off x="3200400" y="2971800"/>
              <a:ext cx="1066800" cy="646331"/>
            </a:xfrm>
            <a:prstGeom prst="rect">
              <a:avLst/>
            </a:prstGeom>
            <a:noFill/>
          </p:spPr>
          <p:txBody>
            <a:bodyPr wrap="square" rtlCol="0">
              <a:spAutoFit/>
            </a:bodyPr>
            <a:lstStyle/>
            <a:p>
              <a:r>
                <a:rPr lang="en-US" sz="3600" b="1" dirty="0" smtClean="0"/>
                <a:t>Salt</a:t>
              </a:r>
              <a:endParaRPr lang="en-US" sz="3600" b="1" dirty="0"/>
            </a:p>
          </p:txBody>
        </p:sp>
      </p:grpSp>
      <p:grpSp>
        <p:nvGrpSpPr>
          <p:cNvPr id="4" name="Group 10"/>
          <p:cNvGrpSpPr/>
          <p:nvPr/>
        </p:nvGrpSpPr>
        <p:grpSpPr>
          <a:xfrm>
            <a:off x="3124200" y="4267200"/>
            <a:ext cx="2667000" cy="2003286"/>
            <a:chOff x="3124200" y="4267200"/>
            <a:chExt cx="2667000" cy="2003286"/>
          </a:xfrm>
        </p:grpSpPr>
        <p:pic>
          <p:nvPicPr>
            <p:cNvPr id="7" name="Picture 6" descr="Photo0274.jpg"/>
            <p:cNvPicPr>
              <a:picLocks noChangeAspect="1"/>
            </p:cNvPicPr>
            <p:nvPr/>
          </p:nvPicPr>
          <p:blipFill>
            <a:blip r:embed="rId3" cstate="print"/>
            <a:stretch>
              <a:fillRect/>
            </a:stretch>
          </p:blipFill>
          <p:spPr>
            <a:xfrm>
              <a:off x="3124200" y="4267200"/>
              <a:ext cx="2632000" cy="1974000"/>
            </a:xfrm>
            <a:prstGeom prst="rect">
              <a:avLst/>
            </a:prstGeom>
          </p:spPr>
        </p:pic>
        <p:sp>
          <p:nvSpPr>
            <p:cNvPr id="10" name="TextBox 9"/>
            <p:cNvSpPr txBox="1"/>
            <p:nvPr/>
          </p:nvSpPr>
          <p:spPr>
            <a:xfrm>
              <a:off x="4953000" y="5562600"/>
              <a:ext cx="838200" cy="707886"/>
            </a:xfrm>
            <a:prstGeom prst="rect">
              <a:avLst/>
            </a:prstGeom>
            <a:noFill/>
          </p:spPr>
          <p:txBody>
            <a:bodyPr wrap="square" rtlCol="0">
              <a:spAutoFit/>
            </a:bodyPr>
            <a:lstStyle/>
            <a:p>
              <a:r>
                <a:rPr lang="en-US" sz="4000" b="1" dirty="0" smtClean="0"/>
                <a:t>Oil</a:t>
              </a:r>
              <a:endParaRPr lang="en-US" sz="4000" b="1" dirty="0"/>
            </a:p>
          </p:txBody>
        </p:sp>
      </p:grpSp>
      <p:grpSp>
        <p:nvGrpSpPr>
          <p:cNvPr id="9" name="Group 12"/>
          <p:cNvGrpSpPr/>
          <p:nvPr/>
        </p:nvGrpSpPr>
        <p:grpSpPr>
          <a:xfrm>
            <a:off x="5867400" y="1900200"/>
            <a:ext cx="2749600" cy="2062200"/>
            <a:chOff x="5867400" y="1900200"/>
            <a:chExt cx="2749600" cy="2062200"/>
          </a:xfrm>
        </p:grpSpPr>
        <p:pic>
          <p:nvPicPr>
            <p:cNvPr id="5" name="Picture 4" descr="Photo0269 - Copy.jpg"/>
            <p:cNvPicPr>
              <a:picLocks noChangeAspect="1"/>
            </p:cNvPicPr>
            <p:nvPr/>
          </p:nvPicPr>
          <p:blipFill>
            <a:blip r:embed="rId4" cstate="print"/>
            <a:stretch>
              <a:fillRect/>
            </a:stretch>
          </p:blipFill>
          <p:spPr>
            <a:xfrm>
              <a:off x="5867400" y="1900200"/>
              <a:ext cx="2749600" cy="2062200"/>
            </a:xfrm>
            <a:prstGeom prst="rect">
              <a:avLst/>
            </a:prstGeom>
          </p:spPr>
        </p:pic>
        <p:sp>
          <p:nvSpPr>
            <p:cNvPr id="12" name="TextBox 11"/>
            <p:cNvSpPr txBox="1"/>
            <p:nvPr/>
          </p:nvSpPr>
          <p:spPr>
            <a:xfrm>
              <a:off x="7315200" y="3352800"/>
              <a:ext cx="1295400" cy="584775"/>
            </a:xfrm>
            <a:prstGeom prst="rect">
              <a:avLst/>
            </a:prstGeom>
            <a:noFill/>
          </p:spPr>
          <p:txBody>
            <a:bodyPr wrap="square" rtlCol="0">
              <a:spAutoFit/>
            </a:bodyPr>
            <a:lstStyle/>
            <a:p>
              <a:r>
                <a:rPr lang="en-US" sz="3200" b="1" dirty="0" smtClean="0"/>
                <a:t>Spices</a:t>
              </a:r>
              <a:endParaRPr lang="en-US" sz="3200" b="1" dirty="0"/>
            </a:p>
          </p:txBody>
        </p:sp>
      </p:grpSp>
      <p:sp>
        <p:nvSpPr>
          <p:cNvPr id="13" name="Title 12"/>
          <p:cNvSpPr>
            <a:spLocks noGrp="1"/>
          </p:cNvSpPr>
          <p:nvPr>
            <p:ph type="ctrTitle"/>
          </p:nvPr>
        </p:nvSpPr>
        <p:spPr>
          <a:xfrm>
            <a:off x="1794992" y="76200"/>
            <a:ext cx="7272808" cy="1470025"/>
          </a:xfrm>
        </p:spPr>
        <p:txBody>
          <a:bodyPr/>
          <a:lstStyle/>
          <a:p>
            <a:r>
              <a:rPr lang="en-US" dirty="0" smtClean="0"/>
              <a:t>Food Preservatives</a:t>
            </a:r>
            <a:endParaRPr lang="en-US" dirty="0"/>
          </a:p>
        </p:txBody>
      </p:sp>
      <p:sp>
        <p:nvSpPr>
          <p:cNvPr id="14" name="Slide Number Placeholder 13"/>
          <p:cNvSpPr>
            <a:spLocks noGrp="1"/>
          </p:cNvSpPr>
          <p:nvPr>
            <p:ph type="sldNum" sz="quarter" idx="12"/>
          </p:nvPr>
        </p:nvSpPr>
        <p:spPr/>
        <p:txBody>
          <a:bodyPr/>
          <a:lstStyle/>
          <a:p>
            <a:fld id="{1F68CD27-F250-44A2-BCBA-F6217D121699}" type="slidenum">
              <a:rPr lang="en-IN" smtClean="0"/>
              <a:pPr/>
              <a:t>2</a:t>
            </a:fld>
            <a:endParaRPr lang="en-IN" dirty="0"/>
          </a:p>
        </p:txBody>
      </p:sp>
      <p:sp>
        <p:nvSpPr>
          <p:cNvPr id="15" name="Footer Placeholder 14"/>
          <p:cNvSpPr>
            <a:spLocks noGrp="1"/>
          </p:cNvSpPr>
          <p:nvPr>
            <p:ph type="ftr" sz="quarter" idx="11"/>
          </p:nvPr>
        </p:nvSpPr>
        <p:spPr/>
        <p:txBody>
          <a:bodyPr/>
          <a:lstStyle/>
          <a:p>
            <a:r>
              <a:rPr lang="en-IN" smtClean="0"/>
              <a:t>| Vigyan Ashram | INDUSA PTI |</a:t>
            </a:r>
            <a:endParaRPr lang="en-I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04800" y="2584103"/>
            <a:ext cx="85344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accent4">
                    <a:lumMod val="50000"/>
                  </a:schemeClr>
                </a:solidFill>
                <a:effectLst/>
                <a:ea typeface="Calibri" pitchFamily="34" charset="0"/>
                <a:cs typeface="Mangal" pitchFamily="18" charset="0"/>
              </a:rPr>
              <a:t>Salt is the well known ingredient as a </a:t>
            </a:r>
            <a:r>
              <a:rPr kumimoji="0" lang="en-US" sz="3600" b="1" i="1" u="sng" strike="noStrike" cap="none" normalizeH="0" baseline="0" dirty="0" smtClean="0">
                <a:ln>
                  <a:noFill/>
                </a:ln>
                <a:solidFill>
                  <a:schemeClr val="accent4">
                    <a:lumMod val="50000"/>
                  </a:schemeClr>
                </a:solidFill>
                <a:effectLst/>
                <a:ea typeface="Calibri" pitchFamily="34" charset="0"/>
                <a:cs typeface="Mangal" pitchFamily="18" charset="0"/>
              </a:rPr>
              <a:t>flavoring agent</a:t>
            </a:r>
            <a:r>
              <a:rPr kumimoji="0" lang="en-US" sz="3600" b="0" i="0" u="none" strike="noStrike" cap="none" normalizeH="0" baseline="0" dirty="0" smtClean="0">
                <a:ln>
                  <a:noFill/>
                </a:ln>
                <a:solidFill>
                  <a:schemeClr val="accent4">
                    <a:lumMod val="50000"/>
                  </a:schemeClr>
                </a:solidFill>
                <a:effectLst/>
                <a:ea typeface="Calibri" pitchFamily="34" charset="0"/>
                <a:cs typeface="Mangal" pitchFamily="18" charset="0"/>
              </a:rPr>
              <a:t> and </a:t>
            </a:r>
            <a:r>
              <a:rPr kumimoji="0" lang="en-US" sz="3600" b="1" i="1" u="sng" strike="noStrike" cap="none" normalizeH="0" baseline="0" dirty="0" smtClean="0">
                <a:ln>
                  <a:noFill/>
                </a:ln>
                <a:solidFill>
                  <a:schemeClr val="accent4">
                    <a:lumMod val="50000"/>
                  </a:schemeClr>
                </a:solidFill>
                <a:effectLst/>
                <a:ea typeface="Calibri" pitchFamily="34" charset="0"/>
                <a:cs typeface="Mangal" pitchFamily="18" charset="0"/>
              </a:rPr>
              <a:t>food preservative</a:t>
            </a:r>
            <a:r>
              <a:rPr kumimoji="0" lang="en-US" sz="3600" b="0" i="0" u="none" strike="noStrike" cap="none" normalizeH="0" baseline="0" dirty="0" smtClean="0">
                <a:ln>
                  <a:noFill/>
                </a:ln>
                <a:solidFill>
                  <a:schemeClr val="accent4">
                    <a:lumMod val="50000"/>
                  </a:schemeClr>
                </a:solidFill>
                <a:effectLst/>
                <a:ea typeface="Calibri" pitchFamily="34" charset="0"/>
                <a:cs typeface="Mangal" pitchFamily="18" charset="0"/>
              </a:rPr>
              <a:t>. </a:t>
            </a:r>
            <a:endParaRPr kumimoji="0" lang="en-US" sz="3600" b="0" i="0" u="none" strike="noStrike" cap="none" normalizeH="0" baseline="0" dirty="0" smtClean="0">
              <a:ln>
                <a:noFill/>
              </a:ln>
              <a:solidFill>
                <a:schemeClr val="accent4">
                  <a:lumMod val="50000"/>
                </a:schemeClr>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accent4">
                    <a:lumMod val="50000"/>
                  </a:schemeClr>
                </a:solidFill>
                <a:effectLst/>
                <a:ea typeface="Calibri" pitchFamily="34" charset="0"/>
                <a:cs typeface="Mangal" pitchFamily="18" charset="0"/>
              </a:rPr>
              <a:t>Salt has been used by humans to preserve food for many thousands of years, but salt also plays other, lesser known roles in the food we eat. </a:t>
            </a:r>
            <a:endParaRPr kumimoji="0" lang="en-US" sz="3600" b="0" i="0" u="none" strike="noStrike" cap="none" normalizeH="0" baseline="0" dirty="0" smtClean="0">
              <a:ln>
                <a:noFill/>
              </a:ln>
              <a:solidFill>
                <a:schemeClr val="accent4">
                  <a:lumMod val="50000"/>
                </a:schemeClr>
              </a:solidFill>
              <a:effectLst/>
              <a:cs typeface="Arial" pitchFamily="34" charset="0"/>
            </a:endParaRPr>
          </a:p>
        </p:txBody>
      </p:sp>
      <p:sp>
        <p:nvSpPr>
          <p:cNvPr id="5" name="Title 4"/>
          <p:cNvSpPr>
            <a:spLocks noGrp="1"/>
          </p:cNvSpPr>
          <p:nvPr>
            <p:ph type="title"/>
          </p:nvPr>
        </p:nvSpPr>
        <p:spPr>
          <a:xfrm>
            <a:off x="2339752" y="304800"/>
            <a:ext cx="6480720" cy="1143000"/>
          </a:xfrm>
        </p:spPr>
        <p:txBody>
          <a:bodyPr/>
          <a:lstStyle/>
          <a:p>
            <a:r>
              <a:rPr lang="en-US" dirty="0" smtClean="0"/>
              <a:t>Role of Salt</a:t>
            </a:r>
            <a:endParaRPr lang="en-US" dirty="0"/>
          </a:p>
        </p:txBody>
      </p:sp>
      <p:sp>
        <p:nvSpPr>
          <p:cNvPr id="6" name="Slide Number Placeholder 5"/>
          <p:cNvSpPr>
            <a:spLocks noGrp="1"/>
          </p:cNvSpPr>
          <p:nvPr>
            <p:ph type="sldNum" sz="quarter" idx="12"/>
          </p:nvPr>
        </p:nvSpPr>
        <p:spPr/>
        <p:txBody>
          <a:bodyPr/>
          <a:lstStyle/>
          <a:p>
            <a:fld id="{1F68CD27-F250-44A2-BCBA-F6217D121699}" type="slidenum">
              <a:rPr lang="en-IN" smtClean="0"/>
              <a:pPr/>
              <a:t>3</a:t>
            </a:fld>
            <a:endParaRPr lang="en-IN"/>
          </a:p>
        </p:txBody>
      </p:sp>
      <p:sp>
        <p:nvSpPr>
          <p:cNvPr id="7" name="Footer Placeholder 6"/>
          <p:cNvSpPr>
            <a:spLocks noGrp="1"/>
          </p:cNvSpPr>
          <p:nvPr>
            <p:ph type="ftr" sz="quarter" idx="11"/>
          </p:nvPr>
        </p:nvSpPr>
        <p:spPr/>
        <p:txBody>
          <a:bodyPr/>
          <a:lstStyle/>
          <a:p>
            <a:r>
              <a:rPr lang="en-IN" smtClean="0"/>
              <a:t>| Vigyan Ashram | INDUSA PTI |</a:t>
            </a:r>
            <a:endParaRPr lang="en-IN"/>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2099370"/>
            <a:ext cx="8534400" cy="3785652"/>
          </a:xfrm>
          <a:prstGeom prst="rect">
            <a:avLst/>
          </a:prstGeom>
        </p:spPr>
        <p:txBody>
          <a:bodyPr wrap="square">
            <a:spAutoFit/>
          </a:bodyPr>
          <a:lstStyle/>
          <a:p>
            <a:pPr lvl="0" eaLnBrk="0" fontAlgn="base" hangingPunct="0">
              <a:spcBef>
                <a:spcPct val="0"/>
              </a:spcBef>
              <a:spcAft>
                <a:spcPct val="0"/>
              </a:spcAft>
              <a:buFont typeface="Arial" pitchFamily="34" charset="0"/>
              <a:buChar char="•"/>
            </a:pPr>
            <a:r>
              <a:rPr kumimoji="0" lang="en-US" sz="2400" b="0" i="0" u="none" strike="noStrike" cap="none" normalizeH="0" baseline="0" dirty="0" smtClean="0">
                <a:ln>
                  <a:noFill/>
                </a:ln>
                <a:solidFill>
                  <a:schemeClr val="accent4">
                    <a:lumMod val="50000"/>
                  </a:schemeClr>
                </a:solidFill>
                <a:effectLst/>
                <a:ea typeface="Calibri" pitchFamily="34" charset="0"/>
                <a:cs typeface="Mangal" pitchFamily="18" charset="0"/>
              </a:rPr>
              <a:t>Salt </a:t>
            </a:r>
            <a:r>
              <a:rPr kumimoji="0" lang="en-US" sz="2400" b="0" i="0" u="none" strike="noStrike" cap="none" normalizeH="0" baseline="0" dirty="0" smtClean="0">
                <a:ln>
                  <a:noFill/>
                </a:ln>
                <a:solidFill>
                  <a:schemeClr val="accent4">
                    <a:lumMod val="50000"/>
                  </a:schemeClr>
                </a:solidFill>
                <a:effectLst/>
                <a:ea typeface="Calibri" pitchFamily="34" charset="0"/>
                <a:cs typeface="Mangal" pitchFamily="18" charset="0"/>
              </a:rPr>
              <a:t>is an essential nutrient, it provides flavor, texture, and enhances color. </a:t>
            </a:r>
            <a:endParaRPr lang="en-US" sz="2400" dirty="0" smtClean="0">
              <a:solidFill>
                <a:schemeClr val="accent4">
                  <a:lumMod val="50000"/>
                </a:schemeClr>
              </a:solidFill>
              <a:ea typeface="Calibri" pitchFamily="34" charset="0"/>
              <a:cs typeface="Arial" pitchFamily="34" charset="0"/>
            </a:endParaRPr>
          </a:p>
          <a:p>
            <a:pPr lvl="0" eaLnBrk="0" fontAlgn="base" hangingPunct="0">
              <a:spcBef>
                <a:spcPct val="0"/>
              </a:spcBef>
              <a:spcAft>
                <a:spcPct val="0"/>
              </a:spcAft>
              <a:buFont typeface="Arial" pitchFamily="34" charset="0"/>
              <a:buChar char="•"/>
            </a:pPr>
            <a:r>
              <a:rPr kumimoji="0" lang="en-US" sz="2400" b="0" i="0" u="none" strike="noStrike" cap="none" normalizeH="0" baseline="0" dirty="0" smtClean="0">
                <a:ln>
                  <a:noFill/>
                </a:ln>
                <a:solidFill>
                  <a:schemeClr val="accent4">
                    <a:lumMod val="50000"/>
                  </a:schemeClr>
                </a:solidFill>
                <a:effectLst/>
                <a:ea typeface="Calibri" pitchFamily="34" charset="0"/>
                <a:cs typeface="Mangal" pitchFamily="18" charset="0"/>
              </a:rPr>
              <a:t>Salt </a:t>
            </a:r>
            <a:r>
              <a:rPr kumimoji="0" lang="en-US" sz="2400" b="0" i="0" u="none" strike="noStrike" cap="none" normalizeH="0" baseline="0" dirty="0" smtClean="0">
                <a:ln>
                  <a:noFill/>
                </a:ln>
                <a:solidFill>
                  <a:schemeClr val="accent4">
                    <a:lumMod val="50000"/>
                  </a:schemeClr>
                </a:solidFill>
                <a:effectLst/>
                <a:ea typeface="Calibri" pitchFamily="34" charset="0"/>
                <a:cs typeface="Mangal" pitchFamily="18" charset="0"/>
              </a:rPr>
              <a:t>can be found in just about every food </a:t>
            </a:r>
            <a:r>
              <a:rPr kumimoji="0" lang="en-US" sz="2400" b="0" i="0" u="none" strike="noStrike" cap="none" normalizeH="0" baseline="0" dirty="0" smtClean="0">
                <a:ln>
                  <a:noFill/>
                </a:ln>
                <a:solidFill>
                  <a:schemeClr val="accent4">
                    <a:lumMod val="50000"/>
                  </a:schemeClr>
                </a:solidFill>
                <a:effectLst/>
                <a:ea typeface="Calibri" pitchFamily="34" charset="0"/>
                <a:cs typeface="Mangal" pitchFamily="18" charset="0"/>
              </a:rPr>
              <a:t>item.</a:t>
            </a:r>
          </a:p>
          <a:p>
            <a:pPr lvl="0" eaLnBrk="0" fontAlgn="base" hangingPunct="0">
              <a:spcBef>
                <a:spcPct val="0"/>
              </a:spcBef>
              <a:spcAft>
                <a:spcPct val="0"/>
              </a:spcAft>
              <a:buFont typeface="Arial" pitchFamily="34" charset="0"/>
              <a:buChar char="•"/>
            </a:pPr>
            <a:r>
              <a:rPr kumimoji="0" lang="en-US" sz="2400" b="0" i="0" u="none" strike="noStrike" cap="none" normalizeH="0" baseline="0" dirty="0" smtClean="0">
                <a:ln>
                  <a:noFill/>
                </a:ln>
                <a:solidFill>
                  <a:schemeClr val="accent4">
                    <a:lumMod val="50000"/>
                  </a:schemeClr>
                </a:solidFill>
                <a:effectLst/>
                <a:ea typeface="Calibri" pitchFamily="34" charset="0"/>
                <a:cs typeface="Mangal" pitchFamily="18" charset="0"/>
              </a:rPr>
              <a:t>Salt </a:t>
            </a:r>
            <a:r>
              <a:rPr kumimoji="0" lang="en-US" sz="2400" b="0" i="0" u="none" strike="noStrike" cap="none" normalizeH="0" baseline="0" dirty="0" smtClean="0">
                <a:ln>
                  <a:noFill/>
                </a:ln>
                <a:solidFill>
                  <a:schemeClr val="accent4">
                    <a:lumMod val="50000"/>
                  </a:schemeClr>
                </a:solidFill>
                <a:effectLst/>
                <a:ea typeface="Calibri" pitchFamily="34" charset="0"/>
                <a:cs typeface="Mangal" pitchFamily="18" charset="0"/>
              </a:rPr>
              <a:t>acts as a preservative by drawing out moisture from food, which is essential to microbial </a:t>
            </a:r>
            <a:r>
              <a:rPr kumimoji="0" lang="en-US" sz="2400" b="0" i="0" u="none" strike="noStrike" cap="none" normalizeH="0" baseline="0" dirty="0" smtClean="0">
                <a:ln>
                  <a:noFill/>
                </a:ln>
                <a:solidFill>
                  <a:schemeClr val="accent4">
                    <a:lumMod val="50000"/>
                  </a:schemeClr>
                </a:solidFill>
                <a:effectLst/>
                <a:ea typeface="Calibri" pitchFamily="34" charset="0"/>
                <a:cs typeface="Mangal" pitchFamily="18" charset="0"/>
              </a:rPr>
              <a:t>growth.</a:t>
            </a:r>
          </a:p>
          <a:p>
            <a:pPr lvl="0" eaLnBrk="0" fontAlgn="base" hangingPunct="0">
              <a:spcBef>
                <a:spcPct val="0"/>
              </a:spcBef>
              <a:spcAft>
                <a:spcPct val="0"/>
              </a:spcAft>
              <a:buFont typeface="Arial" pitchFamily="34" charset="0"/>
              <a:buChar char="•"/>
            </a:pPr>
            <a:r>
              <a:rPr kumimoji="0" lang="en-US" sz="2400" b="0" i="0" u="none" strike="noStrike" cap="none" normalizeH="0" baseline="0" dirty="0" smtClean="0">
                <a:ln>
                  <a:noFill/>
                </a:ln>
                <a:solidFill>
                  <a:schemeClr val="accent4">
                    <a:lumMod val="50000"/>
                  </a:schemeClr>
                </a:solidFill>
                <a:effectLst/>
                <a:ea typeface="Calibri" pitchFamily="34" charset="0"/>
                <a:cs typeface="Mangal" pitchFamily="18" charset="0"/>
              </a:rPr>
              <a:t>Many </a:t>
            </a:r>
            <a:r>
              <a:rPr kumimoji="0" lang="en-US" sz="2400" b="0" i="0" u="none" strike="noStrike" cap="none" normalizeH="0" baseline="0" dirty="0" smtClean="0">
                <a:ln>
                  <a:noFill/>
                </a:ln>
                <a:solidFill>
                  <a:schemeClr val="accent4">
                    <a:lumMod val="50000"/>
                  </a:schemeClr>
                </a:solidFill>
                <a:effectLst/>
                <a:ea typeface="Calibri" pitchFamily="34" charset="0"/>
                <a:cs typeface="Mangal" pitchFamily="18" charset="0"/>
              </a:rPr>
              <a:t>microbes are unable to grow in the presence of salt</a:t>
            </a:r>
            <a:r>
              <a:rPr kumimoji="0" lang="en-US" sz="2400" b="0" i="0" u="none" strike="noStrike" cap="none" normalizeH="0" baseline="0" dirty="0" smtClean="0">
                <a:ln>
                  <a:noFill/>
                </a:ln>
                <a:solidFill>
                  <a:schemeClr val="accent4">
                    <a:lumMod val="50000"/>
                  </a:schemeClr>
                </a:solidFill>
                <a:effectLst/>
                <a:ea typeface="Calibri" pitchFamily="34" charset="0"/>
                <a:cs typeface="Mangal" pitchFamily="18" charset="0"/>
              </a:rPr>
              <a:t>.</a:t>
            </a:r>
          </a:p>
          <a:p>
            <a:pPr lvl="0" eaLnBrk="0" fontAlgn="base" hangingPunct="0">
              <a:spcBef>
                <a:spcPct val="0"/>
              </a:spcBef>
              <a:spcAft>
                <a:spcPct val="0"/>
              </a:spcAft>
              <a:buFont typeface="Arial" pitchFamily="34" charset="0"/>
              <a:buChar char="•"/>
            </a:pPr>
            <a:r>
              <a:rPr lang="en-US" sz="2400" dirty="0" smtClean="0">
                <a:solidFill>
                  <a:schemeClr val="accent4">
                    <a:lumMod val="50000"/>
                  </a:schemeClr>
                </a:solidFill>
                <a:ea typeface="Calibri" pitchFamily="34" charset="0"/>
                <a:cs typeface="Times New Roman" pitchFamily="18" charset="0"/>
              </a:rPr>
              <a:t>Salt in food changes composition of the food and osmosis starts in the food which results in water comes out of the food. When there is less water in the food there is less growth of the microorganisms. </a:t>
            </a:r>
            <a:endParaRPr lang="en-US" sz="2400" dirty="0" smtClean="0">
              <a:solidFill>
                <a:schemeClr val="accent4">
                  <a:lumMod val="50000"/>
                </a:schemeClr>
              </a:solidFill>
              <a:cs typeface="Arial" pitchFamily="34" charset="0"/>
            </a:endParaRPr>
          </a:p>
          <a:p>
            <a:pPr lvl="0" eaLnBrk="0" fontAlgn="base" hangingPunct="0">
              <a:spcBef>
                <a:spcPct val="0"/>
              </a:spcBef>
              <a:spcAft>
                <a:spcPct val="0"/>
              </a:spcAft>
              <a:buFont typeface="Arial" pitchFamily="34" charset="0"/>
              <a:buChar char="•"/>
            </a:pPr>
            <a:r>
              <a:rPr lang="en-US" sz="2400" b="1" dirty="0" smtClean="0">
                <a:solidFill>
                  <a:schemeClr val="accent4">
                    <a:lumMod val="50000"/>
                  </a:schemeClr>
                </a:solidFill>
                <a:ea typeface="Calibri" pitchFamily="34" charset="0"/>
                <a:cs typeface="Times New Roman" pitchFamily="18" charset="0"/>
              </a:rPr>
              <a:t>Salt is used in pickle, chutney, sauce etc.</a:t>
            </a:r>
            <a:endParaRPr kumimoji="0" lang="en-US" sz="2400" b="0" i="0" u="none" strike="noStrike" cap="none" normalizeH="0" baseline="0" dirty="0" smtClean="0">
              <a:ln>
                <a:noFill/>
              </a:ln>
              <a:solidFill>
                <a:schemeClr val="accent4">
                  <a:lumMod val="50000"/>
                </a:schemeClr>
              </a:solidFill>
              <a:effectLst/>
              <a:cs typeface="Arial" pitchFamily="34" charset="0"/>
            </a:endParaRPr>
          </a:p>
        </p:txBody>
      </p:sp>
      <p:sp>
        <p:nvSpPr>
          <p:cNvPr id="4" name="Title 3"/>
          <p:cNvSpPr>
            <a:spLocks noGrp="1"/>
          </p:cNvSpPr>
          <p:nvPr>
            <p:ph type="title"/>
          </p:nvPr>
        </p:nvSpPr>
        <p:spPr>
          <a:xfrm>
            <a:off x="2339752" y="304800"/>
            <a:ext cx="6480720" cy="1143000"/>
          </a:xfrm>
        </p:spPr>
        <p:txBody>
          <a:bodyPr/>
          <a:lstStyle/>
          <a:p>
            <a:r>
              <a:rPr lang="en-US" dirty="0" smtClean="0"/>
              <a:t>Role of Salt as Preservative</a:t>
            </a:r>
            <a:endParaRPr lang="en-US" dirty="0"/>
          </a:p>
        </p:txBody>
      </p:sp>
      <p:sp>
        <p:nvSpPr>
          <p:cNvPr id="5" name="Slide Number Placeholder 4"/>
          <p:cNvSpPr>
            <a:spLocks noGrp="1"/>
          </p:cNvSpPr>
          <p:nvPr>
            <p:ph type="sldNum" sz="quarter" idx="12"/>
          </p:nvPr>
        </p:nvSpPr>
        <p:spPr/>
        <p:txBody>
          <a:bodyPr/>
          <a:lstStyle/>
          <a:p>
            <a:fld id="{1F68CD27-F250-44A2-BCBA-F6217D121699}" type="slidenum">
              <a:rPr lang="en-IN" smtClean="0"/>
              <a:pPr/>
              <a:t>4</a:t>
            </a:fld>
            <a:endParaRPr lang="en-IN"/>
          </a:p>
        </p:txBody>
      </p:sp>
      <p:sp>
        <p:nvSpPr>
          <p:cNvPr id="6" name="Footer Placeholder 5"/>
          <p:cNvSpPr>
            <a:spLocks noGrp="1"/>
          </p:cNvSpPr>
          <p:nvPr>
            <p:ph type="ftr" sz="quarter" idx="11"/>
          </p:nvPr>
        </p:nvSpPr>
        <p:spPr/>
        <p:txBody>
          <a:bodyPr/>
          <a:lstStyle/>
          <a:p>
            <a:r>
              <a:rPr lang="en-IN" smtClean="0"/>
              <a:t>| Vigyan Ashram | INDUSA PTI |</a:t>
            </a:r>
            <a:endParaRPr lang="en-IN"/>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304800" y="1665506"/>
            <a:ext cx="8153400" cy="30931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 typeface="Arial" pitchFamily="34" charset="0"/>
              <a:buChar char="•"/>
              <a:tabLst/>
            </a:pPr>
            <a:r>
              <a:rPr kumimoji="0" lang="en-US" sz="2600" i="0" u="none" strike="noStrike" cap="none" normalizeH="0" baseline="0" dirty="0" smtClean="0">
                <a:ln>
                  <a:noFill/>
                </a:ln>
                <a:solidFill>
                  <a:schemeClr val="accent4">
                    <a:lumMod val="50000"/>
                  </a:schemeClr>
                </a:solidFill>
                <a:effectLst/>
                <a:ea typeface="Times New Roman" pitchFamily="18" charset="0"/>
                <a:cs typeface="Times New Roman" pitchFamily="18" charset="0"/>
              </a:rPr>
              <a:t>Oil acts as a barrier to prevent the pickles from becoming dry (loss of moisture via evaporation).</a:t>
            </a:r>
          </a:p>
          <a:p>
            <a:pPr marL="0" marR="0" lvl="0" indent="0" algn="l" defTabSz="914400" rtl="0" eaLnBrk="0" fontAlgn="base" latinLnBrk="0" hangingPunct="0">
              <a:lnSpc>
                <a:spcPct val="150000"/>
              </a:lnSpc>
              <a:spcBef>
                <a:spcPct val="0"/>
              </a:spcBef>
              <a:spcAft>
                <a:spcPct val="0"/>
              </a:spcAft>
              <a:buClrTx/>
              <a:buSzTx/>
              <a:buFont typeface="Arial" pitchFamily="34" charset="0"/>
              <a:buChar char="•"/>
              <a:tabLst/>
            </a:pPr>
            <a:r>
              <a:rPr kumimoji="0" lang="en-US" sz="2600" i="0" u="none" strike="noStrike" cap="none" normalizeH="0" baseline="0" dirty="0" smtClean="0">
                <a:ln>
                  <a:noFill/>
                </a:ln>
                <a:solidFill>
                  <a:schemeClr val="accent4">
                    <a:lumMod val="50000"/>
                  </a:schemeClr>
                </a:solidFill>
                <a:effectLst/>
                <a:ea typeface="Calibri" pitchFamily="34" charset="0"/>
                <a:cs typeface="Times New Roman" pitchFamily="18" charset="0"/>
              </a:rPr>
              <a:t>Oil </a:t>
            </a:r>
            <a:r>
              <a:rPr kumimoji="0" lang="en-US" sz="2600" i="0" u="none" strike="noStrike" cap="none" normalizeH="0" baseline="0" dirty="0" smtClean="0">
                <a:ln>
                  <a:noFill/>
                </a:ln>
                <a:solidFill>
                  <a:schemeClr val="accent4">
                    <a:lumMod val="50000"/>
                  </a:schemeClr>
                </a:solidFill>
                <a:effectLst/>
                <a:ea typeface="Calibri" pitchFamily="34" charset="0"/>
                <a:cs typeface="Times New Roman" pitchFamily="18" charset="0"/>
              </a:rPr>
              <a:t>puts an oxygen exclusion layer over the items being pickled. If the acid content is not sufficient, it provides an environment for pathogen growth. </a:t>
            </a:r>
            <a:endParaRPr kumimoji="0" lang="en-US" sz="2600" i="0" u="none" strike="noStrike" cap="none" normalizeH="0" baseline="0" dirty="0" smtClean="0">
              <a:ln>
                <a:noFill/>
              </a:ln>
              <a:solidFill>
                <a:schemeClr val="accent4">
                  <a:lumMod val="50000"/>
                </a:schemeClr>
              </a:solidFill>
              <a:effectLst/>
              <a:cs typeface="Arial" pitchFamily="34" charset="0"/>
            </a:endParaRPr>
          </a:p>
        </p:txBody>
      </p:sp>
      <p:sp>
        <p:nvSpPr>
          <p:cNvPr id="4" name="Title 3"/>
          <p:cNvSpPr txBox="1">
            <a:spLocks/>
          </p:cNvSpPr>
          <p:nvPr/>
        </p:nvSpPr>
        <p:spPr>
          <a:xfrm>
            <a:off x="2339752" y="304800"/>
            <a:ext cx="648072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smtClean="0">
                <a:ln w="1905"/>
                <a:solidFill>
                  <a:schemeClr val="tx2"/>
                </a:solidFill>
                <a:effectLst>
                  <a:innerShdw blurRad="69850" dist="43180" dir="5400000">
                    <a:srgbClr val="000000">
                      <a:alpha val="65000"/>
                    </a:srgbClr>
                  </a:innerShdw>
                  <a:reflection blurRad="6350" stA="55000" endA="300" endPos="45500" dir="5400000" sy="-100000" algn="bl" rotWithShape="0"/>
                </a:effectLst>
                <a:uLnTx/>
                <a:uFillTx/>
                <a:latin typeface="+mj-lt"/>
                <a:ea typeface="+mj-ea"/>
                <a:cs typeface="+mj-cs"/>
              </a:rPr>
              <a:t>Role of Oil</a:t>
            </a:r>
            <a:r>
              <a:rPr kumimoji="0" lang="en-US" sz="4000" b="1" i="0" u="none" strike="noStrike" kern="1200" cap="none" spc="0" normalizeH="0" noProof="0" dirty="0" smtClean="0">
                <a:ln w="1905"/>
                <a:solidFill>
                  <a:schemeClr val="tx2"/>
                </a:solidFill>
                <a:effectLst>
                  <a:innerShdw blurRad="69850" dist="43180" dir="5400000">
                    <a:srgbClr val="000000">
                      <a:alpha val="65000"/>
                    </a:srgbClr>
                  </a:innerShdw>
                  <a:reflection blurRad="6350" stA="55000" endA="300" endPos="45500" dir="5400000" sy="-100000" algn="bl" rotWithShape="0"/>
                </a:effectLst>
                <a:uLnTx/>
                <a:uFillTx/>
                <a:latin typeface="+mj-lt"/>
                <a:ea typeface="+mj-ea"/>
                <a:cs typeface="+mj-cs"/>
              </a:rPr>
              <a:t> </a:t>
            </a:r>
            <a:r>
              <a:rPr kumimoji="0" lang="en-US" sz="4000" b="1" i="0" u="none" strike="noStrike" kern="1200" cap="none" spc="0" normalizeH="0" baseline="0" noProof="0" dirty="0" smtClean="0">
                <a:ln w="1905"/>
                <a:solidFill>
                  <a:schemeClr val="tx2"/>
                </a:solidFill>
                <a:effectLst>
                  <a:innerShdw blurRad="69850" dist="43180" dir="5400000">
                    <a:srgbClr val="000000">
                      <a:alpha val="65000"/>
                    </a:srgbClr>
                  </a:innerShdw>
                  <a:reflection blurRad="6350" stA="55000" endA="300" endPos="45500" dir="5400000" sy="-100000" algn="bl" rotWithShape="0"/>
                </a:effectLst>
                <a:uLnTx/>
                <a:uFillTx/>
                <a:latin typeface="+mj-lt"/>
                <a:ea typeface="+mj-ea"/>
                <a:cs typeface="+mj-cs"/>
              </a:rPr>
              <a:t>as Preservative</a:t>
            </a:r>
            <a:endParaRPr kumimoji="0" lang="en-US" sz="4000" b="1" i="0" u="none" strike="noStrike" kern="1200" cap="none" spc="0" normalizeH="0" baseline="0" noProof="0" dirty="0">
              <a:ln w="1905"/>
              <a:solidFill>
                <a:schemeClr val="tx2"/>
              </a:solidFill>
              <a:effectLst>
                <a:innerShdw blurRad="69850" dist="43180" dir="5400000">
                  <a:srgbClr val="000000">
                    <a:alpha val="65000"/>
                  </a:srgbClr>
                </a:innerShdw>
                <a:reflection blurRad="6350" stA="55000" endA="300" endPos="45500" dir="5400000" sy="-100000" algn="bl" rotWithShape="0"/>
              </a:effectLst>
              <a:uLnTx/>
              <a:uFillTx/>
              <a:latin typeface="+mj-lt"/>
              <a:ea typeface="+mj-ea"/>
              <a:cs typeface="+mj-cs"/>
            </a:endParaRPr>
          </a:p>
        </p:txBody>
      </p:sp>
      <p:sp>
        <p:nvSpPr>
          <p:cNvPr id="5" name="Slide Number Placeholder 4"/>
          <p:cNvSpPr>
            <a:spLocks noGrp="1"/>
          </p:cNvSpPr>
          <p:nvPr>
            <p:ph type="sldNum" sz="quarter" idx="12"/>
          </p:nvPr>
        </p:nvSpPr>
        <p:spPr/>
        <p:txBody>
          <a:bodyPr/>
          <a:lstStyle/>
          <a:p>
            <a:fld id="{1F68CD27-F250-44A2-BCBA-F6217D121699}" type="slidenum">
              <a:rPr lang="en-IN" smtClean="0"/>
              <a:pPr/>
              <a:t>5</a:t>
            </a:fld>
            <a:endParaRPr lang="en-IN"/>
          </a:p>
        </p:txBody>
      </p:sp>
      <p:sp>
        <p:nvSpPr>
          <p:cNvPr id="6" name="Footer Placeholder 5"/>
          <p:cNvSpPr>
            <a:spLocks noGrp="1"/>
          </p:cNvSpPr>
          <p:nvPr>
            <p:ph type="ftr" sz="quarter" idx="11"/>
          </p:nvPr>
        </p:nvSpPr>
        <p:spPr/>
        <p:txBody>
          <a:bodyPr/>
          <a:lstStyle/>
          <a:p>
            <a:r>
              <a:rPr lang="en-IN" smtClean="0"/>
              <a:t>| Vigyan Ashram | INDUSA PTI |</a:t>
            </a:r>
            <a:endParaRPr lang="en-IN"/>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Autofit/>
          </a:bodyPr>
          <a:lstStyle/>
          <a:p>
            <a:pPr fontAlgn="ctr"/>
            <a:r>
              <a:rPr lang="en-US" sz="2600" dirty="0" smtClean="0">
                <a:solidFill>
                  <a:schemeClr val="accent4">
                    <a:lumMod val="50000"/>
                  </a:schemeClr>
                </a:solidFill>
              </a:rPr>
              <a:t>Spices help to kill pathogenic microbes and control growth of bacteria. </a:t>
            </a:r>
          </a:p>
          <a:p>
            <a:pPr fontAlgn="ctr"/>
            <a:r>
              <a:rPr lang="en-US" sz="2600" dirty="0" smtClean="0">
                <a:solidFill>
                  <a:schemeClr val="accent4">
                    <a:lumMod val="50000"/>
                  </a:schemeClr>
                </a:solidFill>
              </a:rPr>
              <a:t>Spices have been used for centuries as preservatives.  Spices alone are not sufficient to preserve pickles.</a:t>
            </a:r>
          </a:p>
          <a:p>
            <a:pPr fontAlgn="ctr"/>
            <a:r>
              <a:rPr lang="en-US" sz="2600" dirty="0" smtClean="0">
                <a:solidFill>
                  <a:schemeClr val="accent4">
                    <a:lumMod val="50000"/>
                  </a:schemeClr>
                </a:solidFill>
              </a:rPr>
              <a:t>Antimicrobial effectiveness is a function of acids, spices, salt, sugar, oil, fats, proteins, and moisture level. </a:t>
            </a:r>
          </a:p>
          <a:p>
            <a:pPr fontAlgn="ctr"/>
            <a:r>
              <a:rPr lang="en-US" sz="2600" dirty="0" smtClean="0">
                <a:solidFill>
                  <a:schemeClr val="accent4">
                    <a:lumMod val="50000"/>
                  </a:schemeClr>
                </a:solidFill>
              </a:rPr>
              <a:t>Spices interact synergistically with the other factors to increase preservation effect. If the other factors held constant, addition of spices increases the effectiveness. </a:t>
            </a:r>
          </a:p>
          <a:p>
            <a:endParaRPr lang="en-US" sz="2600" dirty="0">
              <a:solidFill>
                <a:schemeClr val="accent4">
                  <a:lumMod val="50000"/>
                </a:schemeClr>
              </a:solidFill>
            </a:endParaRPr>
          </a:p>
        </p:txBody>
      </p:sp>
      <p:sp>
        <p:nvSpPr>
          <p:cNvPr id="6" name="Title 3"/>
          <p:cNvSpPr txBox="1">
            <a:spLocks/>
          </p:cNvSpPr>
          <p:nvPr/>
        </p:nvSpPr>
        <p:spPr>
          <a:xfrm>
            <a:off x="2339752" y="304800"/>
            <a:ext cx="648072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smtClean="0">
                <a:ln w="1905"/>
                <a:solidFill>
                  <a:schemeClr val="tx2"/>
                </a:solidFill>
                <a:effectLst>
                  <a:innerShdw blurRad="69850" dist="43180" dir="5400000">
                    <a:srgbClr val="000000">
                      <a:alpha val="65000"/>
                    </a:srgbClr>
                  </a:innerShdw>
                  <a:reflection blurRad="6350" stA="55000" endA="300" endPos="45500" dir="5400000" sy="-100000" algn="bl" rotWithShape="0"/>
                </a:effectLst>
                <a:uLnTx/>
                <a:uFillTx/>
                <a:latin typeface="+mj-lt"/>
                <a:ea typeface="+mj-ea"/>
                <a:cs typeface="+mj-cs"/>
              </a:rPr>
              <a:t>Role of Spices</a:t>
            </a:r>
            <a:r>
              <a:rPr kumimoji="0" lang="en-US" sz="4000" b="1" i="0" u="none" strike="noStrike" kern="1200" cap="none" spc="0" normalizeH="0" noProof="0" dirty="0" smtClean="0">
                <a:ln w="1905"/>
                <a:solidFill>
                  <a:schemeClr val="tx2"/>
                </a:solidFill>
                <a:effectLst>
                  <a:innerShdw blurRad="69850" dist="43180" dir="5400000">
                    <a:srgbClr val="000000">
                      <a:alpha val="65000"/>
                    </a:srgbClr>
                  </a:innerShdw>
                  <a:reflection blurRad="6350" stA="55000" endA="300" endPos="45500" dir="5400000" sy="-100000" algn="bl" rotWithShape="0"/>
                </a:effectLst>
                <a:uLnTx/>
                <a:uFillTx/>
                <a:latin typeface="+mj-lt"/>
                <a:ea typeface="+mj-ea"/>
                <a:cs typeface="+mj-cs"/>
              </a:rPr>
              <a:t> </a:t>
            </a:r>
            <a:r>
              <a:rPr kumimoji="0" lang="en-US" sz="4000" b="1" i="0" u="none" strike="noStrike" kern="1200" cap="none" spc="0" normalizeH="0" baseline="0" noProof="0" dirty="0" smtClean="0">
                <a:ln w="1905"/>
                <a:solidFill>
                  <a:schemeClr val="tx2"/>
                </a:solidFill>
                <a:effectLst>
                  <a:innerShdw blurRad="69850" dist="43180" dir="5400000">
                    <a:srgbClr val="000000">
                      <a:alpha val="65000"/>
                    </a:srgbClr>
                  </a:innerShdw>
                  <a:reflection blurRad="6350" stA="55000" endA="300" endPos="45500" dir="5400000" sy="-100000" algn="bl" rotWithShape="0"/>
                </a:effectLst>
                <a:uLnTx/>
                <a:uFillTx/>
                <a:latin typeface="+mj-lt"/>
                <a:ea typeface="+mj-ea"/>
                <a:cs typeface="+mj-cs"/>
              </a:rPr>
              <a:t>as Preservative</a:t>
            </a:r>
            <a:endParaRPr kumimoji="0" lang="en-US" sz="4000" b="1" i="0" u="none" strike="noStrike" kern="1200" cap="none" spc="0" normalizeH="0" baseline="0" noProof="0" dirty="0">
              <a:ln w="1905"/>
              <a:solidFill>
                <a:schemeClr val="tx2"/>
              </a:solidFill>
              <a:effectLst>
                <a:innerShdw blurRad="69850" dist="43180" dir="5400000">
                  <a:srgbClr val="000000">
                    <a:alpha val="65000"/>
                  </a:srgbClr>
                </a:innerShdw>
                <a:reflection blurRad="6350" stA="55000" endA="300" endPos="45500" dir="5400000" sy="-100000" algn="bl" rotWithShape="0"/>
              </a:effectLst>
              <a:uLnTx/>
              <a:uFillTx/>
              <a:latin typeface="+mj-lt"/>
              <a:ea typeface="+mj-ea"/>
              <a:cs typeface="+mj-cs"/>
            </a:endParaRPr>
          </a:p>
        </p:txBody>
      </p:sp>
      <p:sp>
        <p:nvSpPr>
          <p:cNvPr id="7" name="Slide Number Placeholder 6"/>
          <p:cNvSpPr>
            <a:spLocks noGrp="1"/>
          </p:cNvSpPr>
          <p:nvPr>
            <p:ph type="sldNum" sz="quarter" idx="12"/>
          </p:nvPr>
        </p:nvSpPr>
        <p:spPr/>
        <p:txBody>
          <a:bodyPr/>
          <a:lstStyle/>
          <a:p>
            <a:fld id="{1F68CD27-F250-44A2-BCBA-F6217D121699}" type="slidenum">
              <a:rPr lang="en-IN" smtClean="0"/>
              <a:pPr/>
              <a:t>6</a:t>
            </a:fld>
            <a:endParaRPr lang="en-IN" dirty="0"/>
          </a:p>
        </p:txBody>
      </p:sp>
      <p:sp>
        <p:nvSpPr>
          <p:cNvPr id="8" name="Footer Placeholder 7"/>
          <p:cNvSpPr>
            <a:spLocks noGrp="1"/>
          </p:cNvSpPr>
          <p:nvPr>
            <p:ph type="ftr" sz="quarter" idx="11"/>
          </p:nvPr>
        </p:nvSpPr>
        <p:spPr/>
        <p:txBody>
          <a:bodyPr/>
          <a:lstStyle/>
          <a:p>
            <a:r>
              <a:rPr lang="en-IN" smtClean="0"/>
              <a:t>| Vigyan Ashram | INDUSA PTI |</a:t>
            </a:r>
            <a:endParaRPr lang="en-IN"/>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1688" y="2590800"/>
            <a:ext cx="5637312" cy="1143000"/>
          </a:xfrm>
        </p:spPr>
        <p:txBody>
          <a:bodyPr/>
          <a:lstStyle/>
          <a:p>
            <a:r>
              <a:rPr lang="en-IN" dirty="0" smtClean="0"/>
              <a:t>Thank You</a:t>
            </a:r>
            <a:endParaRPr lang="en-IN" dirty="0"/>
          </a:p>
        </p:txBody>
      </p:sp>
      <p:sp>
        <p:nvSpPr>
          <p:cNvPr id="4" name="Slide Number Placeholder 3"/>
          <p:cNvSpPr>
            <a:spLocks noGrp="1"/>
          </p:cNvSpPr>
          <p:nvPr>
            <p:ph type="sldNum" sz="quarter" idx="12"/>
          </p:nvPr>
        </p:nvSpPr>
        <p:spPr/>
        <p:txBody>
          <a:bodyPr/>
          <a:lstStyle/>
          <a:p>
            <a:fld id="{1F68CD27-F250-44A2-BCBA-F6217D121699}" type="slidenum">
              <a:rPr lang="en-IN" smtClean="0"/>
              <a:pPr/>
              <a:t>7</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ER Pp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OER Ppt</Template>
  <TotalTime>15</TotalTime>
  <Words>368</Words>
  <Application>Microsoft Office PowerPoint</Application>
  <PresentationFormat>On-screen Show (4:3)</PresentationFormat>
  <Paragraphs>38</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OER Ppt</vt:lpstr>
      <vt:lpstr>Role of Preservatives used in Pickle Preparation</vt:lpstr>
      <vt:lpstr>Food Preservatives</vt:lpstr>
      <vt:lpstr>Role of Salt</vt:lpstr>
      <vt:lpstr>Role of Salt as Preservative</vt:lpstr>
      <vt:lpstr>Slide 5</vt:lpstr>
      <vt:lpstr>Slide 6</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 O H I T</dc:creator>
  <cp:lastModifiedBy>Pallavi</cp:lastModifiedBy>
  <cp:revision>4</cp:revision>
  <dcterms:created xsi:type="dcterms:W3CDTF">2014-01-14T17:55:13Z</dcterms:created>
  <dcterms:modified xsi:type="dcterms:W3CDTF">2014-07-17T06:30:46Z</dcterms:modified>
</cp:coreProperties>
</file>