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FF3300"/>
    <a:srgbClr val="BB0F1F"/>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2" d="100"/>
          <a:sy n="62" d="100"/>
        </p:scale>
        <p:origin x="-642"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0087AE-7597-4D42-BC44-46E61B2B8E38}" type="datetimeFigureOut">
              <a:rPr lang="en-IN" smtClean="0"/>
              <a:pPr/>
              <a:t>05-02-2014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2715B-4539-4408-A8AA-853B9DBFD7C3}"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3D53A4FA-2C95-4BD0-9935-471052EE0A4C}" type="datetime1">
              <a:rPr lang="en-IN" smtClean="0"/>
              <a:pPr/>
              <a:t>05-02-2014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C426B24-4907-4837-8F39-3C6833CA2E53}" type="datetime1">
              <a:rPr lang="en-IN" smtClean="0"/>
              <a:pPr/>
              <a:t>05-02-2014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91C928C-1441-4C75-9485-B8ABB09FB0F8}" type="datetime1">
              <a:rPr lang="en-IN" smtClean="0"/>
              <a:pPr/>
              <a:t>05-02-2014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AF5991ED-B9E9-4D79-B6C1-99AA94E13F7A}" type="datetime1">
              <a:rPr lang="en-IN" smtClean="0"/>
              <a:pPr/>
              <a:t>05-02-2014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1F68CD27-F250-44A2-BCBA-F6217D121699}"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97162C-3F91-4986-908C-D196F9B3DFDF}" type="datetime1">
              <a:rPr lang="en-IN" smtClean="0"/>
              <a:pPr/>
              <a:t>05-02-2014</a:t>
            </a:fld>
            <a:endParaRPr lang="en-IN"/>
          </a:p>
        </p:txBody>
      </p:sp>
      <p:sp>
        <p:nvSpPr>
          <p:cNvPr id="5" name="Footer Placeholder 4"/>
          <p:cNvSpPr>
            <a:spLocks noGrp="1"/>
          </p:cNvSpPr>
          <p:nvPr>
            <p:ph type="ftr" sz="quarter" idx="11"/>
          </p:nvPr>
        </p:nvSpPr>
        <p:spPr/>
        <p:txBody>
          <a:bodyPr/>
          <a:lstStyle/>
          <a:p>
            <a:r>
              <a:rPr lang="en-IN" smtClean="0"/>
              <a:t>| Vigyan Ashram | INDUSA PTI |</a:t>
            </a:r>
            <a:endParaRPr lang="en-IN"/>
          </a:p>
        </p:txBody>
      </p:sp>
      <p:sp>
        <p:nvSpPr>
          <p:cNvPr id="6" name="Slide Number Placeholder 5"/>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325A21-7405-455D-B1BF-7DE3653E7800}" type="datetime1">
              <a:rPr lang="en-IN" smtClean="0"/>
              <a:pPr/>
              <a:t>05-02-2014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F3B5F18-CBF2-47EB-A018-9893B700B268}" type="datetime1">
              <a:rPr lang="en-IN" smtClean="0"/>
              <a:pPr/>
              <a:t>05-02-2014</a:t>
            </a:fld>
            <a:endParaRPr lang="en-IN"/>
          </a:p>
        </p:txBody>
      </p:sp>
      <p:sp>
        <p:nvSpPr>
          <p:cNvPr id="8" name="Footer Placeholder 7"/>
          <p:cNvSpPr>
            <a:spLocks noGrp="1"/>
          </p:cNvSpPr>
          <p:nvPr>
            <p:ph type="ftr" sz="quarter" idx="11"/>
          </p:nvPr>
        </p:nvSpPr>
        <p:spPr/>
        <p:txBody>
          <a:bodyPr/>
          <a:lstStyle/>
          <a:p>
            <a:r>
              <a:rPr lang="en-IN" smtClean="0"/>
              <a:t>| Vigyan Ashram | INDUSA PTI |</a:t>
            </a:r>
            <a:endParaRPr lang="en-IN"/>
          </a:p>
        </p:txBody>
      </p:sp>
      <p:sp>
        <p:nvSpPr>
          <p:cNvPr id="9" name="Slide Number Placeholder 8"/>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E963246C-F85C-4B95-95DA-656918325929}" type="datetime1">
              <a:rPr lang="en-IN" smtClean="0"/>
              <a:pPr/>
              <a:t>05-02-2014</a:t>
            </a:fld>
            <a:endParaRPr lang="en-IN"/>
          </a:p>
        </p:txBody>
      </p:sp>
      <p:sp>
        <p:nvSpPr>
          <p:cNvPr id="4" name="Footer Placeholder 3"/>
          <p:cNvSpPr>
            <a:spLocks noGrp="1"/>
          </p:cNvSpPr>
          <p:nvPr>
            <p:ph type="ftr" sz="quarter" idx="11"/>
          </p:nvPr>
        </p:nvSpPr>
        <p:spPr/>
        <p:txBody>
          <a:bodyPr/>
          <a:lstStyle/>
          <a:p>
            <a:r>
              <a:rPr lang="en-IN" smtClean="0"/>
              <a:t>| Vigyan Ashram | INDUSA PTI |</a:t>
            </a:r>
            <a:endParaRPr lang="en-IN"/>
          </a:p>
        </p:txBody>
      </p:sp>
      <p:sp>
        <p:nvSpPr>
          <p:cNvPr id="5" name="Slide Number Placeholder 4"/>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3DD09C-F65F-4F60-881C-47F2890A93C4}" type="datetime1">
              <a:rPr lang="en-IN" smtClean="0"/>
              <a:pPr/>
              <a:t>05-02-2014</a:t>
            </a:fld>
            <a:endParaRPr lang="en-IN"/>
          </a:p>
        </p:txBody>
      </p:sp>
      <p:sp>
        <p:nvSpPr>
          <p:cNvPr id="3" name="Footer Placeholder 2"/>
          <p:cNvSpPr>
            <a:spLocks noGrp="1"/>
          </p:cNvSpPr>
          <p:nvPr>
            <p:ph type="ftr" sz="quarter" idx="11"/>
          </p:nvPr>
        </p:nvSpPr>
        <p:spPr/>
        <p:txBody>
          <a:bodyPr/>
          <a:lstStyle/>
          <a:p>
            <a:r>
              <a:rPr lang="en-IN" smtClean="0"/>
              <a:t>| Vigyan Ashram | INDUSA PTI |</a:t>
            </a:r>
            <a:endParaRPr lang="en-IN"/>
          </a:p>
        </p:txBody>
      </p:sp>
      <p:sp>
        <p:nvSpPr>
          <p:cNvPr id="4" name="Slide Number Placeholder 3"/>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65D80-C95C-4A3C-B4DA-B4A95F76907A}" type="datetime1">
              <a:rPr lang="en-IN" smtClean="0"/>
              <a:pPr/>
              <a:t>05-02-2014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334C84-813E-434A-8A6E-06D75621854A}" type="datetime1">
              <a:rPr lang="en-IN" smtClean="0"/>
              <a:pPr/>
              <a:t>05-02-2014</a:t>
            </a:fld>
            <a:endParaRPr lang="en-IN"/>
          </a:p>
        </p:txBody>
      </p:sp>
      <p:sp>
        <p:nvSpPr>
          <p:cNvPr id="6" name="Footer Placeholder 5"/>
          <p:cNvSpPr>
            <a:spLocks noGrp="1"/>
          </p:cNvSpPr>
          <p:nvPr>
            <p:ph type="ftr" sz="quarter" idx="11"/>
          </p:nvPr>
        </p:nvSpPr>
        <p:spPr/>
        <p:txBody>
          <a:bodyPr/>
          <a:lstStyle/>
          <a:p>
            <a:r>
              <a:rPr lang="en-IN" smtClean="0"/>
              <a:t>| Vigyan Ashram | INDUSA PTI |</a:t>
            </a:r>
            <a:endParaRPr lang="en-IN"/>
          </a:p>
        </p:txBody>
      </p:sp>
      <p:sp>
        <p:nvSpPr>
          <p:cNvPr id="7" name="Slide Number Placeholder 6"/>
          <p:cNvSpPr>
            <a:spLocks noGrp="1"/>
          </p:cNvSpPr>
          <p:nvPr>
            <p:ph type="sldNum" sz="quarter" idx="12"/>
          </p:nvPr>
        </p:nvSpPr>
        <p:spPr/>
        <p:txBody>
          <a:bodyPr/>
          <a:lstStyle/>
          <a:p>
            <a:fld id="{1F68CD27-F250-44A2-BCBA-F6217D12169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18EF8F-EADE-4ABC-B664-A4C2F07AE3F7}" type="datetime1">
              <a:rPr lang="en-IN" smtClean="0"/>
              <a:pPr/>
              <a:t>05-02-2014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solidFill>
                  <a:schemeClr val="accent1">
                    <a:lumMod val="75000"/>
                  </a:schemeClr>
                </a:solidFill>
              </a:rPr>
              <a:t>|</a:t>
            </a:r>
            <a:r>
              <a:rPr lang="en-US" dirty="0" smtClean="0"/>
              <a:t> </a:t>
            </a:r>
            <a:r>
              <a:rPr lang="en-US" dirty="0" err="1" smtClean="0"/>
              <a:t>Vigyan</a:t>
            </a:r>
            <a:r>
              <a:rPr lang="en-US" dirty="0" smtClean="0"/>
              <a:t> Ashram </a:t>
            </a:r>
            <a:r>
              <a:rPr lang="en-US" dirty="0" smtClean="0">
                <a:solidFill>
                  <a:schemeClr val="accent1">
                    <a:lumMod val="75000"/>
                  </a:schemeClr>
                </a:solidFill>
              </a:rPr>
              <a:t>|</a:t>
            </a:r>
            <a:r>
              <a:rPr lang="en-US" dirty="0" smtClean="0"/>
              <a:t> INDUSA PTI </a:t>
            </a:r>
            <a:r>
              <a:rPr lang="en-US" dirty="0" smtClean="0">
                <a:solidFill>
                  <a:schemeClr val="accent1">
                    <a:lumMod val="75000"/>
                  </a:schemeClr>
                </a:solidFill>
              </a:rPr>
              <a:t>|</a:t>
            </a:r>
            <a:endParaRPr lang="en-IN" dirty="0">
              <a:solidFill>
                <a:schemeClr val="accent1">
                  <a:lumMod val="75000"/>
                </a:schemeClr>
              </a:solidFill>
            </a:endParaRPr>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DBA2D849-F80E-4A61-B632-3B1F48906DD7}" type="slidenum">
              <a:rPr lang="en-IN"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pPr/>
              <a:t>‹#›</a:t>
            </a:fld>
            <a:endParaRPr lang="en-IN" dirty="0"/>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www.howstuffworks.com/"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755650" y="2565400"/>
            <a:ext cx="7162800" cy="579438"/>
          </a:xfrm>
          <a:prstGeom prst="rect">
            <a:avLst/>
          </a:prstGeom>
          <a:noFill/>
          <a:ln w="9525">
            <a:noFill/>
            <a:miter lim="800000"/>
            <a:headEnd/>
            <a:tailEnd/>
          </a:ln>
        </p:spPr>
        <p:txBody>
          <a:bodyPr>
            <a:spAutoFit/>
          </a:bodyPr>
          <a:lstStyle/>
          <a:p>
            <a:pPr algn="ctr">
              <a:spcBef>
                <a:spcPct val="50000"/>
              </a:spcBef>
            </a:pPr>
            <a:r>
              <a:rPr lang="en-US" sz="3200" b="1" dirty="0"/>
              <a:t>Food Preservation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Diagram 5"/>
          <p:cNvPicPr>
            <a:picLocks noChangeArrowheads="1"/>
          </p:cNvPicPr>
          <p:nvPr/>
        </p:nvPicPr>
        <p:blipFill>
          <a:blip r:embed="rId2"/>
          <a:srcRect/>
          <a:stretch>
            <a:fillRect/>
          </a:stretch>
        </p:blipFill>
        <p:spPr bwMode="auto">
          <a:xfrm>
            <a:off x="228600" y="1528763"/>
            <a:ext cx="8820150" cy="5329237"/>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Diagram 8"/>
          <p:cNvPicPr>
            <a:picLocks noChangeArrowheads="1"/>
          </p:cNvPicPr>
          <p:nvPr/>
        </p:nvPicPr>
        <p:blipFill>
          <a:blip r:embed="rId2"/>
          <a:srcRect/>
          <a:stretch>
            <a:fillRect/>
          </a:stretch>
        </p:blipFill>
        <p:spPr bwMode="auto">
          <a:xfrm>
            <a:off x="827088" y="1196975"/>
            <a:ext cx="7812087" cy="4868863"/>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Diagram 9"/>
          <p:cNvPicPr>
            <a:picLocks noChangeArrowheads="1"/>
          </p:cNvPicPr>
          <p:nvPr/>
        </p:nvPicPr>
        <p:blipFill>
          <a:blip r:embed="rId2"/>
          <a:srcRect/>
          <a:stretch>
            <a:fillRect/>
          </a:stretch>
        </p:blipFill>
        <p:spPr bwMode="auto">
          <a:xfrm>
            <a:off x="539750" y="692150"/>
            <a:ext cx="7956550" cy="5229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457200" y="1458342"/>
            <a:ext cx="4419600" cy="4983416"/>
          </a:xfrm>
          <a:prstGeom prst="rect">
            <a:avLst/>
          </a:prstGeom>
          <a:noFill/>
          <a:ln w="9525">
            <a:noFill/>
            <a:miter lim="800000"/>
            <a:headEnd/>
            <a:tailEnd/>
          </a:ln>
        </p:spPr>
        <p:txBody>
          <a:bodyPr>
            <a:spAutoFit/>
          </a:bodyPr>
          <a:lstStyle/>
          <a:p>
            <a:pPr lvl="3">
              <a:spcBef>
                <a:spcPts val="500"/>
              </a:spcBef>
              <a:spcAft>
                <a:spcPts val="500"/>
              </a:spcAft>
              <a:buFont typeface="Symbol" pitchFamily="18" charset="2"/>
              <a:buChar char="·"/>
            </a:pPr>
            <a:r>
              <a:rPr lang="en-US" sz="3200" dirty="0"/>
              <a:t>Refrigeration and freezing </a:t>
            </a:r>
          </a:p>
          <a:p>
            <a:pPr lvl="3">
              <a:spcBef>
                <a:spcPts val="500"/>
              </a:spcBef>
              <a:spcAft>
                <a:spcPts val="500"/>
              </a:spcAft>
              <a:buFont typeface="Symbol" pitchFamily="18" charset="2"/>
              <a:buChar char="·"/>
            </a:pPr>
            <a:r>
              <a:rPr lang="en-US" sz="3200" dirty="0"/>
              <a:t>Canning </a:t>
            </a:r>
          </a:p>
          <a:p>
            <a:pPr lvl="3">
              <a:spcBef>
                <a:spcPts val="500"/>
              </a:spcBef>
              <a:spcAft>
                <a:spcPts val="500"/>
              </a:spcAft>
              <a:buFont typeface="Symbol" pitchFamily="18" charset="2"/>
              <a:buChar char="·"/>
            </a:pPr>
            <a:r>
              <a:rPr lang="en-US" sz="3200" dirty="0"/>
              <a:t>Irradiation </a:t>
            </a:r>
          </a:p>
          <a:p>
            <a:pPr lvl="3">
              <a:spcBef>
                <a:spcPts val="500"/>
              </a:spcBef>
              <a:spcAft>
                <a:spcPts val="500"/>
              </a:spcAft>
              <a:buFont typeface="Symbol" pitchFamily="18" charset="2"/>
              <a:buChar char="·"/>
            </a:pPr>
            <a:r>
              <a:rPr lang="en-US" sz="3200" dirty="0"/>
              <a:t>Dehydration </a:t>
            </a:r>
          </a:p>
          <a:p>
            <a:pPr lvl="3">
              <a:spcBef>
                <a:spcPts val="500"/>
              </a:spcBef>
              <a:spcAft>
                <a:spcPts val="500"/>
              </a:spcAft>
              <a:buFont typeface="Symbol" pitchFamily="18" charset="2"/>
              <a:buChar char="·"/>
            </a:pPr>
            <a:r>
              <a:rPr lang="en-US" sz="3200" dirty="0"/>
              <a:t>Freeze-drying </a:t>
            </a:r>
          </a:p>
          <a:p>
            <a:pPr lvl="3">
              <a:spcBef>
                <a:spcPts val="500"/>
              </a:spcBef>
              <a:spcAft>
                <a:spcPts val="500"/>
              </a:spcAft>
              <a:buFont typeface="Symbol" pitchFamily="18" charset="2"/>
              <a:buChar char="·"/>
            </a:pPr>
            <a:r>
              <a:rPr lang="en-US" sz="3200" dirty="0"/>
              <a:t>Salting </a:t>
            </a:r>
          </a:p>
          <a:p>
            <a:pPr>
              <a:spcBef>
                <a:spcPct val="50000"/>
              </a:spcBef>
            </a:pPr>
            <a:endParaRPr lang="en-US" sz="3200" dirty="0"/>
          </a:p>
        </p:txBody>
      </p:sp>
      <p:sp>
        <p:nvSpPr>
          <p:cNvPr id="14339" name="Text Box 3"/>
          <p:cNvSpPr txBox="1">
            <a:spLocks noChangeArrowheads="1"/>
          </p:cNvSpPr>
          <p:nvPr/>
        </p:nvSpPr>
        <p:spPr bwMode="auto">
          <a:xfrm>
            <a:off x="3886200" y="1458342"/>
            <a:ext cx="4191000" cy="5475858"/>
          </a:xfrm>
          <a:prstGeom prst="rect">
            <a:avLst/>
          </a:prstGeom>
          <a:noFill/>
          <a:ln w="9525">
            <a:noFill/>
            <a:miter lim="800000"/>
            <a:headEnd/>
            <a:tailEnd/>
          </a:ln>
        </p:spPr>
        <p:txBody>
          <a:bodyPr>
            <a:spAutoFit/>
          </a:bodyPr>
          <a:lstStyle/>
          <a:p>
            <a:pPr lvl="3">
              <a:spcBef>
                <a:spcPts val="500"/>
              </a:spcBef>
              <a:spcAft>
                <a:spcPts val="500"/>
              </a:spcAft>
              <a:buFont typeface="Symbol" pitchFamily="18" charset="2"/>
              <a:buChar char="·"/>
            </a:pPr>
            <a:r>
              <a:rPr lang="en-US" sz="3200" dirty="0"/>
              <a:t>Pickling </a:t>
            </a:r>
          </a:p>
          <a:p>
            <a:pPr lvl="3">
              <a:spcBef>
                <a:spcPts val="500"/>
              </a:spcBef>
              <a:spcAft>
                <a:spcPts val="500"/>
              </a:spcAft>
              <a:buFont typeface="Symbol" pitchFamily="18" charset="2"/>
              <a:buChar char="·"/>
            </a:pPr>
            <a:r>
              <a:rPr lang="en-US" sz="3200" dirty="0"/>
              <a:t>Pasteurizing </a:t>
            </a:r>
          </a:p>
          <a:p>
            <a:pPr lvl="3">
              <a:spcBef>
                <a:spcPts val="500"/>
              </a:spcBef>
              <a:spcAft>
                <a:spcPts val="500"/>
              </a:spcAft>
              <a:buFont typeface="Symbol" pitchFamily="18" charset="2"/>
              <a:buChar char="·"/>
            </a:pPr>
            <a:r>
              <a:rPr lang="en-US" sz="3200" dirty="0"/>
              <a:t>Fermentation </a:t>
            </a:r>
          </a:p>
          <a:p>
            <a:pPr lvl="3">
              <a:spcBef>
                <a:spcPts val="500"/>
              </a:spcBef>
              <a:spcAft>
                <a:spcPts val="500"/>
              </a:spcAft>
              <a:buFont typeface="Symbol" pitchFamily="18" charset="2"/>
              <a:buChar char="·"/>
            </a:pPr>
            <a:r>
              <a:rPr lang="en-US" sz="3200" dirty="0"/>
              <a:t>Carbonation </a:t>
            </a:r>
          </a:p>
          <a:p>
            <a:pPr lvl="3">
              <a:spcBef>
                <a:spcPts val="500"/>
              </a:spcBef>
              <a:spcAft>
                <a:spcPts val="500"/>
              </a:spcAft>
              <a:buFont typeface="Symbol" pitchFamily="18" charset="2"/>
              <a:buChar char="·"/>
            </a:pPr>
            <a:r>
              <a:rPr lang="en-US" sz="3200" dirty="0"/>
              <a:t>Cheese-making </a:t>
            </a:r>
          </a:p>
          <a:p>
            <a:pPr lvl="3">
              <a:spcBef>
                <a:spcPts val="500"/>
              </a:spcBef>
              <a:spcAft>
                <a:spcPts val="500"/>
              </a:spcAft>
              <a:buFont typeface="Symbol" pitchFamily="18" charset="2"/>
              <a:buChar char="·"/>
            </a:pPr>
            <a:r>
              <a:rPr lang="en-US" sz="3200" dirty="0"/>
              <a:t>Chemical preservation </a:t>
            </a:r>
          </a:p>
          <a:p>
            <a:pPr>
              <a:spcBef>
                <a:spcPct val="50000"/>
              </a:spcBef>
            </a:pPr>
            <a:endParaRPr lang="en-US" sz="3200" dirty="0"/>
          </a:p>
        </p:txBody>
      </p:sp>
      <p:sp>
        <p:nvSpPr>
          <p:cNvPr id="14340" name="Rectangle 4"/>
          <p:cNvSpPr>
            <a:spLocks noChangeArrowheads="1"/>
          </p:cNvSpPr>
          <p:nvPr/>
        </p:nvSpPr>
        <p:spPr bwMode="auto">
          <a:xfrm>
            <a:off x="609600" y="457200"/>
            <a:ext cx="7924800" cy="5791200"/>
          </a:xfrm>
          <a:prstGeom prst="rect">
            <a:avLst/>
          </a:prstGeom>
          <a:noFill/>
          <a:ln w="9525">
            <a:solidFill>
              <a:schemeClr val="accent1"/>
            </a:solidFill>
            <a:miter lim="800000"/>
            <a:headEnd/>
            <a:tailEnd/>
          </a:ln>
        </p:spPr>
        <p:txBody>
          <a:bodyPr wrap="none" anchor="ctr"/>
          <a:lstStyle/>
          <a:p>
            <a:endParaRPr lang="en-IN"/>
          </a:p>
        </p:txBody>
      </p:sp>
      <p:sp>
        <p:nvSpPr>
          <p:cNvPr id="5" name="TextBox 4"/>
          <p:cNvSpPr txBox="1"/>
          <p:nvPr/>
        </p:nvSpPr>
        <p:spPr>
          <a:xfrm>
            <a:off x="2209800" y="549275"/>
            <a:ext cx="6934200" cy="646331"/>
          </a:xfrm>
          <a:prstGeom prst="rect">
            <a:avLst/>
          </a:prstGeom>
          <a:noFill/>
        </p:spPr>
        <p:txBody>
          <a:bodyPr wrap="square">
            <a:spAutoFit/>
          </a:bodyPr>
          <a:lstStyle/>
          <a:p>
            <a:pPr>
              <a:defRPr/>
            </a:pPr>
            <a:r>
              <a:rPr lang="en-US" sz="3600" b="1" dirty="0"/>
              <a:t>Other Food Preservation Methods </a:t>
            </a:r>
            <a:endParaRPr lang="en-IN" sz="36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286000" y="404813"/>
            <a:ext cx="6019800" cy="1341393"/>
          </a:xfrm>
          <a:prstGeom prst="rect">
            <a:avLst/>
          </a:prstGeom>
          <a:noFill/>
          <a:ln w="9525">
            <a:noFill/>
            <a:miter lim="800000"/>
            <a:headEnd/>
            <a:tailEnd/>
          </a:ln>
        </p:spPr>
        <p:txBody>
          <a:bodyPr wrap="square">
            <a:spAutoFit/>
          </a:bodyPr>
          <a:lstStyle/>
          <a:p>
            <a:pPr algn="ctr">
              <a:spcBef>
                <a:spcPts val="500"/>
              </a:spcBef>
              <a:spcAft>
                <a:spcPts val="500"/>
              </a:spcAft>
            </a:pPr>
            <a:r>
              <a:rPr lang="en-US" sz="3200" b="1" dirty="0"/>
              <a:t>Refrigeration and Freezing</a:t>
            </a:r>
            <a:br>
              <a:rPr lang="en-US" sz="3200" b="1" dirty="0"/>
            </a:br>
            <a:endParaRPr lang="en-US" dirty="0"/>
          </a:p>
          <a:p>
            <a:pPr>
              <a:spcBef>
                <a:spcPct val="50000"/>
              </a:spcBef>
            </a:pPr>
            <a:endParaRPr lang="en-US" dirty="0"/>
          </a:p>
        </p:txBody>
      </p:sp>
      <p:sp>
        <p:nvSpPr>
          <p:cNvPr id="15364" name="Rectangle 6"/>
          <p:cNvSpPr>
            <a:spLocks noChangeArrowheads="1"/>
          </p:cNvSpPr>
          <p:nvPr/>
        </p:nvSpPr>
        <p:spPr bwMode="auto">
          <a:xfrm>
            <a:off x="381000" y="381000"/>
            <a:ext cx="8382000" cy="6019800"/>
          </a:xfrm>
          <a:prstGeom prst="rect">
            <a:avLst/>
          </a:prstGeom>
          <a:noFill/>
          <a:ln w="9525">
            <a:solidFill>
              <a:schemeClr val="accent1"/>
            </a:solidFill>
            <a:miter lim="800000"/>
            <a:headEnd/>
            <a:tailEnd/>
          </a:ln>
        </p:spPr>
        <p:txBody>
          <a:bodyPr wrap="none" anchor="ctr"/>
          <a:lstStyle/>
          <a:p>
            <a:endParaRPr lang="en-IN"/>
          </a:p>
        </p:txBody>
      </p:sp>
      <p:sp>
        <p:nvSpPr>
          <p:cNvPr id="7" name="TextBox 6"/>
          <p:cNvSpPr txBox="1"/>
          <p:nvPr/>
        </p:nvSpPr>
        <p:spPr>
          <a:xfrm>
            <a:off x="685800" y="2076271"/>
            <a:ext cx="7842250" cy="923330"/>
          </a:xfrm>
          <a:prstGeom prst="rect">
            <a:avLst/>
          </a:prstGeom>
          <a:noFill/>
        </p:spPr>
        <p:txBody>
          <a:bodyPr wrap="square">
            <a:spAutoFit/>
          </a:bodyPr>
          <a:lstStyle/>
          <a:p>
            <a:pPr>
              <a:defRPr/>
            </a:pPr>
            <a:r>
              <a:rPr lang="en-US" dirty="0"/>
              <a:t>If the temperature is low,  foods are preserve because low </a:t>
            </a:r>
            <a:r>
              <a:rPr lang="en-US" dirty="0">
                <a:latin typeface="Calibri" pitchFamily="34" charset="0"/>
              </a:rPr>
              <a:t>temperature</a:t>
            </a:r>
            <a:r>
              <a:rPr lang="en-US" dirty="0"/>
              <a:t> slows activity of microbial and enzymes.</a:t>
            </a:r>
            <a:endParaRPr lang="en-IN" dirty="0"/>
          </a:p>
          <a:p>
            <a:pPr>
              <a:defRPr/>
            </a:pPr>
            <a:r>
              <a:rPr lang="en-US" dirty="0"/>
              <a:t>The food is prevented from spoilage.</a:t>
            </a:r>
            <a:endParaRPr lang="en-IN" dirty="0"/>
          </a:p>
        </p:txBody>
      </p:sp>
      <p:sp>
        <p:nvSpPr>
          <p:cNvPr id="8" name="TextBox 7"/>
          <p:cNvSpPr txBox="1"/>
          <p:nvPr/>
        </p:nvSpPr>
        <p:spPr>
          <a:xfrm>
            <a:off x="611188" y="3657600"/>
            <a:ext cx="8208962" cy="2031325"/>
          </a:xfrm>
          <a:prstGeom prst="rect">
            <a:avLst/>
          </a:prstGeom>
          <a:noFill/>
        </p:spPr>
        <p:txBody>
          <a:bodyPr>
            <a:spAutoFit/>
          </a:bodyPr>
          <a:lstStyle/>
          <a:p>
            <a:pPr>
              <a:defRPr/>
            </a:pPr>
            <a:r>
              <a:rPr lang="en-US" dirty="0">
                <a:latin typeface="Calibri" pitchFamily="34" charset="0"/>
              </a:rPr>
              <a:t>Refrigeration – 4</a:t>
            </a:r>
            <a:r>
              <a:rPr lang="en-US" baseline="30000" dirty="0">
                <a:latin typeface="Calibri" pitchFamily="34" charset="0"/>
              </a:rPr>
              <a:t>0 </a:t>
            </a:r>
            <a:r>
              <a:rPr lang="en-US" dirty="0">
                <a:latin typeface="Calibri" pitchFamily="34" charset="0"/>
              </a:rPr>
              <a:t>c to 7</a:t>
            </a:r>
            <a:r>
              <a:rPr lang="en-US" baseline="30000" dirty="0">
                <a:latin typeface="Calibri" pitchFamily="34" charset="0"/>
              </a:rPr>
              <a:t>o</a:t>
            </a:r>
            <a:r>
              <a:rPr lang="en-US" dirty="0">
                <a:latin typeface="Calibri" pitchFamily="34" charset="0"/>
              </a:rPr>
              <a:t> c  It Slow down the bacterial action</a:t>
            </a:r>
          </a:p>
          <a:p>
            <a:pPr>
              <a:defRPr/>
            </a:pPr>
            <a:r>
              <a:rPr lang="en-US" dirty="0">
                <a:latin typeface="Calibri" pitchFamily="34" charset="0"/>
              </a:rPr>
              <a:t> Cold storage   - 1</a:t>
            </a:r>
            <a:r>
              <a:rPr lang="en-US" baseline="30000" dirty="0">
                <a:latin typeface="Calibri" pitchFamily="34" charset="0"/>
              </a:rPr>
              <a:t>0</a:t>
            </a:r>
            <a:r>
              <a:rPr lang="en-US" dirty="0">
                <a:latin typeface="Calibri" pitchFamily="34" charset="0"/>
              </a:rPr>
              <a:t>c to -4</a:t>
            </a:r>
            <a:r>
              <a:rPr lang="en-US" baseline="30000" dirty="0">
                <a:latin typeface="Calibri" pitchFamily="34" charset="0"/>
              </a:rPr>
              <a:t>o</a:t>
            </a:r>
            <a:r>
              <a:rPr lang="en-US" dirty="0">
                <a:latin typeface="Calibri" pitchFamily="34" charset="0"/>
              </a:rPr>
              <a:t> c</a:t>
            </a:r>
          </a:p>
          <a:p>
            <a:pPr>
              <a:defRPr/>
            </a:pPr>
            <a:endParaRPr lang="en-US" dirty="0">
              <a:latin typeface="Calibri" pitchFamily="34" charset="0"/>
            </a:endParaRPr>
          </a:p>
          <a:p>
            <a:pPr>
              <a:defRPr/>
            </a:pPr>
            <a:r>
              <a:rPr lang="en-US" dirty="0">
                <a:latin typeface="Calibri" pitchFamily="34" charset="0"/>
              </a:rPr>
              <a:t>Freezing -18 </a:t>
            </a:r>
            <a:r>
              <a:rPr lang="en-US" baseline="30000" dirty="0">
                <a:latin typeface="Calibri" pitchFamily="34" charset="0"/>
              </a:rPr>
              <a:t>o </a:t>
            </a:r>
            <a:r>
              <a:rPr lang="en-US" dirty="0">
                <a:latin typeface="Calibri" pitchFamily="34" charset="0"/>
              </a:rPr>
              <a:t>c or below Stop the bacterial action altogether</a:t>
            </a:r>
            <a:endParaRPr lang="en-IN" dirty="0">
              <a:latin typeface="Calibri" pitchFamily="34" charset="0"/>
            </a:endParaRPr>
          </a:p>
          <a:p>
            <a:pPr>
              <a:defRPr/>
            </a:pPr>
            <a:endParaRPr lang="en-US" dirty="0">
              <a:latin typeface="Calibri" pitchFamily="34" charset="0"/>
            </a:endParaRPr>
          </a:p>
          <a:p>
            <a:pPr>
              <a:defRPr/>
            </a:pPr>
            <a:r>
              <a:rPr lang="en-US" dirty="0">
                <a:latin typeface="Calibri" pitchFamily="34" charset="0"/>
              </a:rPr>
              <a:t>Freezer has no effect on food but fruits become mushy in freeze</a:t>
            </a:r>
            <a:endParaRPr lang="en-IN" dirty="0">
              <a:latin typeface="Calibri" pitchFamily="34" charset="0"/>
            </a:endParaRPr>
          </a:p>
          <a:p>
            <a:pPr>
              <a:defRPr/>
            </a:pPr>
            <a:endParaRPr lang="en-IN" dirty="0">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457200" y="381000"/>
            <a:ext cx="8153400" cy="5943600"/>
          </a:xfrm>
          <a:prstGeom prst="rect">
            <a:avLst/>
          </a:prstGeom>
          <a:noFill/>
          <a:ln w="9525">
            <a:solidFill>
              <a:schemeClr val="accent1"/>
            </a:solidFill>
            <a:miter lim="800000"/>
            <a:headEnd/>
            <a:tailEnd/>
          </a:ln>
        </p:spPr>
        <p:txBody>
          <a:bodyPr wrap="none" anchor="ctr"/>
          <a:lstStyle/>
          <a:p>
            <a:endParaRPr lang="en-IN"/>
          </a:p>
        </p:txBody>
      </p:sp>
      <p:sp>
        <p:nvSpPr>
          <p:cNvPr id="16387" name="Rectangle 3"/>
          <p:cNvSpPr>
            <a:spLocks noChangeArrowheads="1"/>
          </p:cNvSpPr>
          <p:nvPr/>
        </p:nvSpPr>
        <p:spPr bwMode="auto">
          <a:xfrm>
            <a:off x="2057400" y="2771775"/>
            <a:ext cx="3124200" cy="646331"/>
          </a:xfrm>
          <a:prstGeom prst="rect">
            <a:avLst/>
          </a:prstGeom>
          <a:noFill/>
          <a:ln w="9525">
            <a:noFill/>
            <a:miter lim="800000"/>
            <a:headEnd/>
            <a:tailEnd/>
          </a:ln>
        </p:spPr>
        <p:txBody>
          <a:bodyPr>
            <a:spAutoFit/>
          </a:bodyPr>
          <a:lstStyle/>
          <a:p>
            <a:pPr>
              <a:spcBef>
                <a:spcPts val="500"/>
              </a:spcBef>
              <a:spcAft>
                <a:spcPts val="500"/>
              </a:spcAft>
            </a:pPr>
            <a:r>
              <a:rPr lang="en-US" b="1" dirty="0"/>
              <a:t>Canning</a:t>
            </a:r>
            <a:r>
              <a:rPr lang="en-US" dirty="0"/>
              <a:t/>
            </a:r>
            <a:br>
              <a:rPr lang="en-US" dirty="0"/>
            </a:br>
            <a:endParaRPr lang="en-US" dirty="0"/>
          </a:p>
        </p:txBody>
      </p:sp>
      <p:sp>
        <p:nvSpPr>
          <p:cNvPr id="16389" name="Text Box 6"/>
          <p:cNvSpPr txBox="1">
            <a:spLocks noChangeArrowheads="1"/>
          </p:cNvSpPr>
          <p:nvPr/>
        </p:nvSpPr>
        <p:spPr bwMode="auto">
          <a:xfrm>
            <a:off x="762000" y="4114800"/>
            <a:ext cx="5029200" cy="457200"/>
          </a:xfrm>
          <a:prstGeom prst="rect">
            <a:avLst/>
          </a:prstGeom>
          <a:noFill/>
          <a:ln w="9525">
            <a:noFill/>
            <a:miter lim="800000"/>
            <a:headEnd/>
            <a:tailEnd/>
          </a:ln>
        </p:spPr>
        <p:txBody>
          <a:bodyPr>
            <a:spAutoFit/>
          </a:bodyPr>
          <a:lstStyle/>
          <a:p>
            <a:pPr>
              <a:spcBef>
                <a:spcPct val="50000"/>
              </a:spcBef>
            </a:pPr>
            <a:r>
              <a:rPr lang="en-US">
                <a:solidFill>
                  <a:schemeClr val="bg1"/>
                </a:solidFill>
              </a:rPr>
              <a:t>Boil the food and seal into can. </a:t>
            </a:r>
          </a:p>
        </p:txBody>
      </p:sp>
      <p:sp>
        <p:nvSpPr>
          <p:cNvPr id="16390" name="Text Box 7"/>
          <p:cNvSpPr txBox="1">
            <a:spLocks noChangeArrowheads="1"/>
          </p:cNvSpPr>
          <p:nvPr/>
        </p:nvSpPr>
        <p:spPr bwMode="auto">
          <a:xfrm>
            <a:off x="762000" y="4724400"/>
            <a:ext cx="7772400" cy="822325"/>
          </a:xfrm>
          <a:prstGeom prst="rect">
            <a:avLst/>
          </a:prstGeom>
          <a:noFill/>
          <a:ln w="9525">
            <a:noFill/>
            <a:miter lim="800000"/>
            <a:headEnd/>
            <a:tailEnd/>
          </a:ln>
        </p:spPr>
        <p:txBody>
          <a:bodyPr>
            <a:spAutoFit/>
          </a:bodyPr>
          <a:lstStyle/>
          <a:p>
            <a:pPr>
              <a:spcBef>
                <a:spcPct val="50000"/>
              </a:spcBef>
            </a:pPr>
            <a:r>
              <a:rPr lang="en-US">
                <a:solidFill>
                  <a:schemeClr val="bg1"/>
                </a:solidFill>
              </a:rPr>
              <a:t>Sterile until you open the can. Bacteria growth starts afterwards </a:t>
            </a:r>
          </a:p>
        </p:txBody>
      </p:sp>
      <p:sp>
        <p:nvSpPr>
          <p:cNvPr id="16391" name="Text Box 8"/>
          <p:cNvSpPr txBox="1">
            <a:spLocks noChangeArrowheads="1"/>
          </p:cNvSpPr>
          <p:nvPr/>
        </p:nvSpPr>
        <p:spPr bwMode="auto">
          <a:xfrm>
            <a:off x="762000" y="5638800"/>
            <a:ext cx="7772400" cy="457200"/>
          </a:xfrm>
          <a:prstGeom prst="rect">
            <a:avLst/>
          </a:prstGeom>
          <a:noFill/>
          <a:ln w="9525">
            <a:noFill/>
            <a:miter lim="800000"/>
            <a:headEnd/>
            <a:tailEnd/>
          </a:ln>
        </p:spPr>
        <p:txBody>
          <a:bodyPr>
            <a:spAutoFit/>
          </a:bodyPr>
          <a:lstStyle/>
          <a:p>
            <a:pPr>
              <a:spcBef>
                <a:spcPct val="50000"/>
              </a:spcBef>
            </a:pPr>
            <a:r>
              <a:rPr lang="en-US">
                <a:solidFill>
                  <a:schemeClr val="bg1"/>
                </a:solidFill>
              </a:rPr>
              <a:t>Canned food changed in colour and texture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286000" y="838200"/>
            <a:ext cx="5867400" cy="381000"/>
          </a:xfrm>
          <a:prstGeom prst="rect">
            <a:avLst/>
          </a:prstGeom>
          <a:noFill/>
          <a:ln w="9525">
            <a:noFill/>
            <a:miter lim="800000"/>
            <a:headEnd/>
            <a:tailEnd/>
          </a:ln>
        </p:spPr>
        <p:txBody>
          <a:bodyPr wrap="square">
            <a:spAutoFit/>
          </a:bodyPr>
          <a:lstStyle/>
          <a:p>
            <a:pPr algn="ctr">
              <a:spcBef>
                <a:spcPct val="50000"/>
              </a:spcBef>
            </a:pPr>
            <a:r>
              <a:rPr lang="en-US" dirty="0"/>
              <a:t>Dehydration</a:t>
            </a:r>
          </a:p>
        </p:txBody>
      </p:sp>
      <p:sp>
        <p:nvSpPr>
          <p:cNvPr id="17411" name="Rectangle 3"/>
          <p:cNvSpPr>
            <a:spLocks noChangeArrowheads="1"/>
          </p:cNvSpPr>
          <p:nvPr/>
        </p:nvSpPr>
        <p:spPr bwMode="auto">
          <a:xfrm>
            <a:off x="1066800" y="1975674"/>
            <a:ext cx="7162800" cy="2672526"/>
          </a:xfrm>
          <a:prstGeom prst="rect">
            <a:avLst/>
          </a:prstGeom>
          <a:noFill/>
          <a:ln w="9525">
            <a:noFill/>
            <a:miter lim="800000"/>
            <a:headEnd/>
            <a:tailEnd/>
          </a:ln>
        </p:spPr>
        <p:txBody>
          <a:bodyPr>
            <a:spAutoFit/>
          </a:bodyPr>
          <a:lstStyle/>
          <a:p>
            <a:pPr lvl="3">
              <a:spcBef>
                <a:spcPts val="500"/>
              </a:spcBef>
              <a:spcAft>
                <a:spcPts val="500"/>
              </a:spcAft>
              <a:buFont typeface="Symbol" pitchFamily="18" charset="2"/>
              <a:buChar char="·"/>
            </a:pPr>
            <a:r>
              <a:rPr lang="en-US" dirty="0"/>
              <a:t>Powdered milk </a:t>
            </a:r>
          </a:p>
          <a:p>
            <a:pPr lvl="3">
              <a:spcBef>
                <a:spcPts val="500"/>
              </a:spcBef>
              <a:spcAft>
                <a:spcPts val="500"/>
              </a:spcAft>
              <a:buFont typeface="Symbol" pitchFamily="18" charset="2"/>
              <a:buChar char="·"/>
            </a:pPr>
            <a:r>
              <a:rPr lang="en-US" dirty="0"/>
              <a:t>Dehydrated </a:t>
            </a:r>
            <a:r>
              <a:rPr lang="en-US" dirty="0" smtClean="0"/>
              <a:t> vegetables</a:t>
            </a:r>
          </a:p>
          <a:p>
            <a:pPr lvl="3">
              <a:spcBef>
                <a:spcPts val="500"/>
              </a:spcBef>
              <a:spcAft>
                <a:spcPts val="500"/>
              </a:spcAft>
              <a:buFont typeface="Symbol" pitchFamily="18" charset="2"/>
              <a:buChar char="·"/>
            </a:pPr>
            <a:r>
              <a:rPr lang="en-US" dirty="0" smtClean="0"/>
              <a:t>Powdered </a:t>
            </a:r>
            <a:r>
              <a:rPr lang="en-US" dirty="0"/>
              <a:t>soups </a:t>
            </a:r>
            <a:endParaRPr lang="en-US" dirty="0" smtClean="0"/>
          </a:p>
          <a:p>
            <a:pPr lvl="3">
              <a:spcBef>
                <a:spcPts val="500"/>
              </a:spcBef>
              <a:spcAft>
                <a:spcPts val="500"/>
              </a:spcAft>
              <a:buFont typeface="Symbol" pitchFamily="18" charset="2"/>
              <a:buChar char="·"/>
            </a:pPr>
            <a:r>
              <a:rPr lang="en-US" dirty="0" smtClean="0"/>
              <a:t> </a:t>
            </a:r>
            <a:r>
              <a:rPr lang="en-US" dirty="0" smtClean="0"/>
              <a:t>Dried ready to eat product like </a:t>
            </a:r>
            <a:r>
              <a:rPr lang="en-US" dirty="0" err="1" smtClean="0"/>
              <a:t>Halwa</a:t>
            </a:r>
            <a:r>
              <a:rPr lang="en-US" dirty="0" smtClean="0"/>
              <a:t> mix, </a:t>
            </a:r>
            <a:r>
              <a:rPr lang="en-US" dirty="0" err="1" smtClean="0"/>
              <a:t>pooran</a:t>
            </a:r>
            <a:r>
              <a:rPr lang="en-US" dirty="0" smtClean="0"/>
              <a:t> </a:t>
            </a:r>
            <a:r>
              <a:rPr lang="en-US" dirty="0" err="1" smtClean="0"/>
              <a:t>poli</a:t>
            </a:r>
            <a:r>
              <a:rPr lang="en-US" dirty="0" smtClean="0"/>
              <a:t> mix </a:t>
            </a:r>
          </a:p>
          <a:p>
            <a:pPr>
              <a:spcBef>
                <a:spcPts val="500"/>
              </a:spcBef>
              <a:spcAft>
                <a:spcPts val="500"/>
              </a:spcAft>
            </a:pPr>
            <a:endParaRPr lang="en-US" dirty="0" smtClean="0"/>
          </a:p>
          <a:p>
            <a:pPr>
              <a:spcBef>
                <a:spcPts val="500"/>
              </a:spcBef>
              <a:spcAft>
                <a:spcPts val="500"/>
              </a:spcAft>
            </a:pPr>
            <a:r>
              <a:rPr lang="en-US" dirty="0" smtClean="0"/>
              <a:t>Since </a:t>
            </a:r>
            <a:r>
              <a:rPr lang="en-US" dirty="0"/>
              <a:t>most bacteria die or become completely inactive when dried, dried foods kept in air-tight containers can last quite a long time. </a:t>
            </a:r>
          </a:p>
        </p:txBody>
      </p:sp>
      <p:sp>
        <p:nvSpPr>
          <p:cNvPr id="17412" name="Rectangle 4"/>
          <p:cNvSpPr>
            <a:spLocks noChangeArrowheads="1"/>
          </p:cNvSpPr>
          <p:nvPr/>
        </p:nvSpPr>
        <p:spPr bwMode="auto">
          <a:xfrm>
            <a:off x="457200" y="457200"/>
            <a:ext cx="8153400" cy="57912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362200" y="457200"/>
            <a:ext cx="5638800" cy="861774"/>
          </a:xfrm>
          <a:prstGeom prst="rect">
            <a:avLst/>
          </a:prstGeom>
          <a:noFill/>
          <a:ln w="9525">
            <a:noFill/>
            <a:miter lim="800000"/>
            <a:headEnd/>
            <a:tailEnd/>
          </a:ln>
        </p:spPr>
        <p:txBody>
          <a:bodyPr wrap="square">
            <a:spAutoFit/>
          </a:bodyPr>
          <a:lstStyle/>
          <a:p>
            <a:pPr algn="ctr">
              <a:spcBef>
                <a:spcPts val="500"/>
              </a:spcBef>
              <a:spcAft>
                <a:spcPts val="500"/>
              </a:spcAft>
            </a:pPr>
            <a:r>
              <a:rPr lang="en-US" sz="3200" dirty="0"/>
              <a:t>Freeze-Drying</a:t>
            </a:r>
            <a:br>
              <a:rPr lang="en-US" sz="3200" dirty="0"/>
            </a:br>
            <a:endParaRPr lang="en-US" dirty="0"/>
          </a:p>
        </p:txBody>
      </p:sp>
      <p:sp>
        <p:nvSpPr>
          <p:cNvPr id="18435" name="Text Box 3"/>
          <p:cNvSpPr txBox="1">
            <a:spLocks noChangeArrowheads="1"/>
          </p:cNvSpPr>
          <p:nvPr/>
        </p:nvSpPr>
        <p:spPr bwMode="auto">
          <a:xfrm>
            <a:off x="914400" y="1600200"/>
            <a:ext cx="7543800" cy="4622855"/>
          </a:xfrm>
          <a:prstGeom prst="rect">
            <a:avLst/>
          </a:prstGeom>
          <a:noFill/>
          <a:ln w="9525">
            <a:noFill/>
            <a:miter lim="800000"/>
            <a:headEnd/>
            <a:tailEnd/>
          </a:ln>
        </p:spPr>
        <p:txBody>
          <a:bodyPr wrap="square">
            <a:spAutoFit/>
          </a:bodyPr>
          <a:lstStyle/>
          <a:p>
            <a:pPr>
              <a:spcBef>
                <a:spcPts val="500"/>
              </a:spcBef>
              <a:spcAft>
                <a:spcPts val="500"/>
              </a:spcAft>
            </a:pPr>
            <a:r>
              <a:rPr lang="en-US" sz="3200" dirty="0"/>
              <a:t>In freeze-drying, food is </a:t>
            </a:r>
            <a:r>
              <a:rPr lang="en-US" sz="3200" b="1" dirty="0"/>
              <a:t>frozen</a:t>
            </a:r>
            <a:r>
              <a:rPr lang="en-US" sz="3200" dirty="0"/>
              <a:t> and placed in a strong </a:t>
            </a:r>
            <a:r>
              <a:rPr lang="en-US" sz="3200" b="1" dirty="0"/>
              <a:t>vacuum</a:t>
            </a:r>
            <a:r>
              <a:rPr lang="en-US" sz="3200" dirty="0"/>
              <a:t>. The water in the food then </a:t>
            </a:r>
            <a:r>
              <a:rPr lang="en-US" sz="3200" b="1" dirty="0"/>
              <a:t>sublimates</a:t>
            </a:r>
            <a:r>
              <a:rPr lang="en-US" sz="3200" dirty="0"/>
              <a:t> -- that is, it turns straight from ice into vapor. </a:t>
            </a:r>
            <a:endParaRPr lang="en-US" sz="3200" dirty="0" smtClean="0"/>
          </a:p>
          <a:p>
            <a:pPr>
              <a:spcBef>
                <a:spcPts val="500"/>
              </a:spcBef>
              <a:spcAft>
                <a:spcPts val="500"/>
              </a:spcAft>
            </a:pPr>
            <a:r>
              <a:rPr lang="en-US" sz="3200" dirty="0" smtClean="0"/>
              <a:t>At </a:t>
            </a:r>
            <a:r>
              <a:rPr lang="en-US" sz="3200" dirty="0" err="1" smtClean="0"/>
              <a:t>Vigyan</a:t>
            </a:r>
            <a:r>
              <a:rPr lang="en-US" sz="3200" dirty="0" smtClean="0"/>
              <a:t> Ashram, we also have de-humidifier.. Which removes the water by passing on dry air</a:t>
            </a:r>
            <a:endParaRPr lang="en-US" sz="3200" dirty="0"/>
          </a:p>
          <a:p>
            <a:pPr>
              <a:spcBef>
                <a:spcPct val="50000"/>
              </a:spcBef>
            </a:pPr>
            <a:endParaRPr lang="en-US" sz="3200" dirty="0"/>
          </a:p>
        </p:txBody>
      </p:sp>
      <p:sp>
        <p:nvSpPr>
          <p:cNvPr id="18436" name="Rectangle 4"/>
          <p:cNvSpPr>
            <a:spLocks noChangeArrowheads="1"/>
          </p:cNvSpPr>
          <p:nvPr/>
        </p:nvSpPr>
        <p:spPr bwMode="auto">
          <a:xfrm>
            <a:off x="685800" y="304800"/>
            <a:ext cx="7696200" cy="55626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914400" y="685800"/>
            <a:ext cx="6172200" cy="1064394"/>
          </a:xfrm>
          <a:prstGeom prst="rect">
            <a:avLst/>
          </a:prstGeom>
          <a:noFill/>
          <a:ln w="9525">
            <a:noFill/>
            <a:miter lim="800000"/>
            <a:headEnd/>
            <a:tailEnd/>
          </a:ln>
        </p:spPr>
        <p:txBody>
          <a:bodyPr>
            <a:spAutoFit/>
          </a:bodyPr>
          <a:lstStyle/>
          <a:p>
            <a:pPr algn="ctr">
              <a:spcBef>
                <a:spcPts val="500"/>
              </a:spcBef>
              <a:spcAft>
                <a:spcPts val="500"/>
              </a:spcAft>
            </a:pPr>
            <a:r>
              <a:rPr lang="en-US" sz="3200"/>
              <a:t>Salting, </a:t>
            </a:r>
            <a:endParaRPr lang="en-US"/>
          </a:p>
          <a:p>
            <a:pPr algn="ctr">
              <a:spcBef>
                <a:spcPct val="50000"/>
              </a:spcBef>
            </a:pPr>
            <a:endParaRPr lang="en-US"/>
          </a:p>
        </p:txBody>
      </p:sp>
      <p:sp>
        <p:nvSpPr>
          <p:cNvPr id="19459" name="Text Box 3"/>
          <p:cNvSpPr txBox="1">
            <a:spLocks noChangeArrowheads="1"/>
          </p:cNvSpPr>
          <p:nvPr/>
        </p:nvSpPr>
        <p:spPr bwMode="auto">
          <a:xfrm>
            <a:off x="1066800" y="1600200"/>
            <a:ext cx="7543800" cy="2318583"/>
          </a:xfrm>
          <a:prstGeom prst="rect">
            <a:avLst/>
          </a:prstGeom>
          <a:noFill/>
          <a:ln w="9525">
            <a:noFill/>
            <a:miter lim="800000"/>
            <a:headEnd/>
            <a:tailEnd/>
          </a:ln>
        </p:spPr>
        <p:txBody>
          <a:bodyPr>
            <a:spAutoFit/>
          </a:bodyPr>
          <a:lstStyle/>
          <a:p>
            <a:pPr>
              <a:spcBef>
                <a:spcPts val="500"/>
              </a:spcBef>
              <a:spcAft>
                <a:spcPts val="500"/>
              </a:spcAft>
            </a:pPr>
            <a:r>
              <a:rPr lang="en-US" sz="3200" dirty="0"/>
              <a:t>The salt draws out moisture and creates an environment inhospitable to bacteria. </a:t>
            </a:r>
            <a:endParaRPr lang="en-US" sz="3200" dirty="0" smtClean="0"/>
          </a:p>
          <a:p>
            <a:pPr>
              <a:spcBef>
                <a:spcPts val="500"/>
              </a:spcBef>
              <a:spcAft>
                <a:spcPts val="500"/>
              </a:spcAft>
            </a:pPr>
            <a:endParaRPr lang="en-US" sz="3200" dirty="0" smtClean="0"/>
          </a:p>
          <a:p>
            <a:pPr>
              <a:spcBef>
                <a:spcPts val="500"/>
              </a:spcBef>
              <a:spcAft>
                <a:spcPts val="500"/>
              </a:spcAft>
            </a:pPr>
            <a:r>
              <a:rPr lang="en-US" sz="3200" dirty="0" smtClean="0"/>
              <a:t>- Pickle – Lemon / mango / fish are salted </a:t>
            </a:r>
            <a:endParaRPr lang="en-US" sz="3200" dirty="0"/>
          </a:p>
        </p:txBody>
      </p:sp>
      <p:sp>
        <p:nvSpPr>
          <p:cNvPr id="19460" name="Rectangle 4"/>
          <p:cNvSpPr>
            <a:spLocks noChangeArrowheads="1"/>
          </p:cNvSpPr>
          <p:nvPr/>
        </p:nvSpPr>
        <p:spPr bwMode="auto">
          <a:xfrm>
            <a:off x="609600" y="381000"/>
            <a:ext cx="8001000" cy="54102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914400" y="914400"/>
            <a:ext cx="6477000" cy="579438"/>
          </a:xfrm>
          <a:prstGeom prst="rect">
            <a:avLst/>
          </a:prstGeom>
          <a:noFill/>
          <a:ln w="9525">
            <a:noFill/>
            <a:miter lim="800000"/>
            <a:headEnd/>
            <a:tailEnd/>
          </a:ln>
        </p:spPr>
        <p:txBody>
          <a:bodyPr>
            <a:spAutoFit/>
          </a:bodyPr>
          <a:lstStyle/>
          <a:p>
            <a:pPr algn="ctr">
              <a:spcBef>
                <a:spcPct val="50000"/>
              </a:spcBef>
            </a:pPr>
            <a:r>
              <a:rPr lang="en-US" sz="3200" dirty="0"/>
              <a:t>Pickling</a:t>
            </a:r>
          </a:p>
        </p:txBody>
      </p:sp>
      <p:sp>
        <p:nvSpPr>
          <p:cNvPr id="20483" name="Text Box 3"/>
          <p:cNvSpPr txBox="1">
            <a:spLocks noChangeArrowheads="1"/>
          </p:cNvSpPr>
          <p:nvPr/>
        </p:nvSpPr>
        <p:spPr bwMode="auto">
          <a:xfrm>
            <a:off x="762000" y="2209800"/>
            <a:ext cx="7315200" cy="2286000"/>
          </a:xfrm>
          <a:prstGeom prst="rect">
            <a:avLst/>
          </a:prstGeom>
          <a:noFill/>
          <a:ln w="9525">
            <a:noFill/>
            <a:miter lim="800000"/>
            <a:headEnd/>
            <a:tailEnd/>
          </a:ln>
        </p:spPr>
        <p:txBody>
          <a:bodyPr>
            <a:spAutoFit/>
          </a:bodyPr>
          <a:lstStyle/>
          <a:p>
            <a:pPr>
              <a:spcBef>
                <a:spcPct val="50000"/>
              </a:spcBef>
            </a:pPr>
            <a:r>
              <a:rPr lang="en-US" sz="3200" dirty="0"/>
              <a:t>Salting   : </a:t>
            </a:r>
            <a:r>
              <a:rPr lang="en-US" sz="3200" dirty="0" err="1"/>
              <a:t>Soked</a:t>
            </a:r>
            <a:r>
              <a:rPr lang="en-US" sz="3200" dirty="0"/>
              <a:t> in salt water for several days. </a:t>
            </a:r>
          </a:p>
          <a:p>
            <a:pPr>
              <a:spcBef>
                <a:spcPct val="50000"/>
              </a:spcBef>
            </a:pPr>
            <a:r>
              <a:rPr lang="en-US" sz="3200" dirty="0"/>
              <a:t>Acid / Vinegar (Acidic acid) added. Acidic acid inhibits bacteria. </a:t>
            </a:r>
          </a:p>
        </p:txBody>
      </p:sp>
      <p:sp>
        <p:nvSpPr>
          <p:cNvPr id="20484" name="Rectangle 4"/>
          <p:cNvSpPr>
            <a:spLocks noChangeArrowheads="1"/>
          </p:cNvSpPr>
          <p:nvPr/>
        </p:nvSpPr>
        <p:spPr bwMode="auto">
          <a:xfrm>
            <a:off x="533400" y="609600"/>
            <a:ext cx="8001000" cy="50292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838200" y="1905000"/>
            <a:ext cx="7772400" cy="4114800"/>
          </a:xfrm>
          <a:prstGeom prst="rect">
            <a:avLst/>
          </a:prstGeom>
          <a:noFill/>
          <a:ln w="9525">
            <a:noFill/>
            <a:miter lim="800000"/>
            <a:headEnd/>
            <a:tailEnd/>
          </a:ln>
        </p:spPr>
        <p:txBody>
          <a:bodyPr/>
          <a:lstStyle/>
          <a:p>
            <a:pPr marL="609600" indent="-609600">
              <a:spcBef>
                <a:spcPct val="20000"/>
              </a:spcBef>
              <a:buFontTx/>
              <a:buChar char="•"/>
            </a:pPr>
            <a:r>
              <a:rPr lang="tr-TR" sz="3200" dirty="0">
                <a:latin typeface="Comic Sans MS" pitchFamily="66" charset="0"/>
              </a:rPr>
              <a:t>Products of food Industry are consumed by </a:t>
            </a:r>
            <a:r>
              <a:rPr lang="tr-TR" sz="3200" b="1" dirty="0">
                <a:latin typeface="Comic Sans MS" pitchFamily="66" charset="0"/>
              </a:rPr>
              <a:t>human beings</a:t>
            </a:r>
          </a:p>
          <a:p>
            <a:pPr marL="609600" indent="-609600">
              <a:spcBef>
                <a:spcPct val="20000"/>
              </a:spcBef>
              <a:buFontTx/>
              <a:buChar char="•"/>
            </a:pPr>
            <a:r>
              <a:rPr lang="tr-TR" sz="3200" dirty="0">
                <a:latin typeface="Comic Sans MS" pitchFamily="66" charset="0"/>
              </a:rPr>
              <a:t>Foods are </a:t>
            </a:r>
            <a:r>
              <a:rPr lang="tr-TR" sz="3200" b="1" dirty="0">
                <a:latin typeface="Comic Sans MS" pitchFamily="66" charset="0"/>
              </a:rPr>
              <a:t>living</a:t>
            </a:r>
            <a:r>
              <a:rPr lang="tr-TR" sz="3200" dirty="0">
                <a:latin typeface="Comic Sans MS" pitchFamily="66" charset="0"/>
              </a:rPr>
              <a:t> systems </a:t>
            </a:r>
          </a:p>
          <a:p>
            <a:pPr marL="609600" indent="-609600">
              <a:spcBef>
                <a:spcPct val="20000"/>
              </a:spcBef>
              <a:buFontTx/>
              <a:buChar char="•"/>
            </a:pPr>
            <a:endParaRPr lang="tr-TR" sz="3200" dirty="0">
              <a:latin typeface="Comic Sans MS" pitchFamily="66" charset="0"/>
            </a:endParaRPr>
          </a:p>
        </p:txBody>
      </p:sp>
      <p:sp>
        <p:nvSpPr>
          <p:cNvPr id="3075" name="Rectangle 3"/>
          <p:cNvSpPr>
            <a:spLocks noChangeArrowheads="1"/>
          </p:cNvSpPr>
          <p:nvPr/>
        </p:nvSpPr>
        <p:spPr bwMode="auto">
          <a:xfrm>
            <a:off x="457200" y="914400"/>
            <a:ext cx="8153400" cy="47244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828800"/>
            <a:ext cx="8207375" cy="3693319"/>
          </a:xfrm>
          <a:prstGeom prst="rect">
            <a:avLst/>
          </a:prstGeom>
          <a:noFill/>
        </p:spPr>
        <p:txBody>
          <a:bodyPr>
            <a:spAutoFit/>
          </a:bodyPr>
          <a:lstStyle/>
          <a:p>
            <a:pPr>
              <a:defRPr/>
            </a:pPr>
            <a:r>
              <a:rPr lang="en-US" b="1" dirty="0"/>
              <a:t>Increasing Temperature</a:t>
            </a:r>
          </a:p>
          <a:p>
            <a:pPr>
              <a:defRPr/>
            </a:pPr>
            <a:endParaRPr lang="en-IN" dirty="0"/>
          </a:p>
          <a:p>
            <a:pPr>
              <a:defRPr/>
            </a:pPr>
            <a:r>
              <a:rPr lang="en-US" dirty="0"/>
              <a:t>By increasing the temperature enzymes and micro organisms are destroyed. We use two methods for foods preservation by increasing the temperature </a:t>
            </a:r>
            <a:endParaRPr lang="en-IN" dirty="0"/>
          </a:p>
          <a:p>
            <a:pPr>
              <a:defRPr/>
            </a:pPr>
            <a:r>
              <a:rPr lang="en-US" dirty="0"/>
              <a:t>1) Pasteurization (2) sterilization </a:t>
            </a:r>
            <a:endParaRPr lang="en-IN" dirty="0"/>
          </a:p>
          <a:p>
            <a:pPr>
              <a:defRPr/>
            </a:pPr>
            <a:endParaRPr lang="en-US" dirty="0"/>
          </a:p>
          <a:p>
            <a:pPr>
              <a:defRPr/>
            </a:pPr>
            <a:r>
              <a:rPr lang="en-US" dirty="0"/>
              <a:t> 1) Pasteurization:- In this method foods are heated to a high temperature and then quickly cooled. </a:t>
            </a:r>
            <a:r>
              <a:rPr lang="en-US" dirty="0"/>
              <a:t>The micro organisms are not able to with stand the sudden change in temperature and are destroyed</a:t>
            </a:r>
            <a:r>
              <a:rPr lang="en-US" dirty="0" smtClean="0"/>
              <a:t>.  </a:t>
            </a:r>
            <a:r>
              <a:rPr lang="en-US" dirty="0" err="1" smtClean="0"/>
              <a:t>E.g</a:t>
            </a:r>
            <a:r>
              <a:rPr lang="en-US" dirty="0" smtClean="0"/>
              <a:t> Milk </a:t>
            </a:r>
            <a:endParaRPr lang="en-IN" dirty="0"/>
          </a:p>
          <a:p>
            <a:pPr>
              <a:defRPr/>
            </a:pPr>
            <a:endParaRPr lang="en-US" dirty="0"/>
          </a:p>
          <a:p>
            <a:pPr>
              <a:defRPr/>
            </a:pPr>
            <a:r>
              <a:rPr lang="en-US" dirty="0"/>
              <a:t>2) Sterilization:- The foods are exposed to high temperature for longer time and in some case under pressure</a:t>
            </a:r>
            <a:r>
              <a:rPr lang="en-US" dirty="0" smtClean="0"/>
              <a:t>. </a:t>
            </a:r>
            <a:endParaRPr lang="en-IN" dirty="0"/>
          </a:p>
          <a:p>
            <a:pPr>
              <a:defRPr/>
            </a:pPr>
            <a:r>
              <a:rPr lang="en-US" dirty="0"/>
              <a:t> </a:t>
            </a:r>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762000" y="609600"/>
            <a:ext cx="6477000" cy="1341393"/>
          </a:xfrm>
          <a:prstGeom prst="rect">
            <a:avLst/>
          </a:prstGeom>
          <a:noFill/>
          <a:ln w="9525">
            <a:noFill/>
            <a:miter lim="800000"/>
            <a:headEnd/>
            <a:tailEnd/>
          </a:ln>
        </p:spPr>
        <p:txBody>
          <a:bodyPr>
            <a:spAutoFit/>
          </a:bodyPr>
          <a:lstStyle/>
          <a:p>
            <a:pPr algn="ctr">
              <a:spcBef>
                <a:spcPts val="500"/>
              </a:spcBef>
              <a:spcAft>
                <a:spcPts val="500"/>
              </a:spcAft>
            </a:pPr>
            <a:r>
              <a:rPr lang="en-US" sz="3200" b="1" dirty="0"/>
              <a:t>Pasteurizing</a:t>
            </a:r>
            <a:br>
              <a:rPr lang="en-US" sz="3200" b="1" dirty="0"/>
            </a:br>
            <a:endParaRPr lang="en-US" b="1" dirty="0"/>
          </a:p>
          <a:p>
            <a:pPr algn="ctr">
              <a:spcBef>
                <a:spcPct val="50000"/>
              </a:spcBef>
            </a:pPr>
            <a:endParaRPr lang="en-US" dirty="0"/>
          </a:p>
        </p:txBody>
      </p:sp>
      <p:sp>
        <p:nvSpPr>
          <p:cNvPr id="22531" name="Text Box 3"/>
          <p:cNvSpPr txBox="1">
            <a:spLocks noChangeArrowheads="1"/>
          </p:cNvSpPr>
          <p:nvPr/>
        </p:nvSpPr>
        <p:spPr bwMode="auto">
          <a:xfrm>
            <a:off x="838200" y="1524000"/>
            <a:ext cx="7620000" cy="2864887"/>
          </a:xfrm>
          <a:prstGeom prst="rect">
            <a:avLst/>
          </a:prstGeom>
          <a:noFill/>
          <a:ln w="9525">
            <a:noFill/>
            <a:miter lim="800000"/>
            <a:headEnd/>
            <a:tailEnd/>
          </a:ln>
        </p:spPr>
        <p:txBody>
          <a:bodyPr>
            <a:spAutoFit/>
          </a:bodyPr>
          <a:lstStyle/>
          <a:p>
            <a:pPr>
              <a:spcBef>
                <a:spcPts val="500"/>
              </a:spcBef>
              <a:spcAft>
                <a:spcPts val="500"/>
              </a:spcAft>
            </a:pPr>
            <a:r>
              <a:rPr lang="en-US" sz="3200" dirty="0"/>
              <a:t>Heating it to a high enough temperature to kill certain (but not all) bacteria and to disable certain enzymes, and in return you are minimizing the effects on taste</a:t>
            </a:r>
          </a:p>
          <a:p>
            <a:pPr>
              <a:spcBef>
                <a:spcPct val="50000"/>
              </a:spcBef>
            </a:pPr>
            <a:endParaRPr lang="en-US" sz="3200" dirty="0"/>
          </a:p>
        </p:txBody>
      </p:sp>
      <p:sp>
        <p:nvSpPr>
          <p:cNvPr id="22532" name="Text Box 4"/>
          <p:cNvSpPr txBox="1">
            <a:spLocks noChangeArrowheads="1"/>
          </p:cNvSpPr>
          <p:nvPr/>
        </p:nvSpPr>
        <p:spPr bwMode="auto">
          <a:xfrm>
            <a:off x="762000" y="3810000"/>
            <a:ext cx="7315200" cy="2295500"/>
          </a:xfrm>
          <a:prstGeom prst="rect">
            <a:avLst/>
          </a:prstGeom>
          <a:noFill/>
          <a:ln w="9525">
            <a:noFill/>
            <a:miter lim="800000"/>
            <a:headEnd/>
            <a:tailEnd/>
          </a:ln>
        </p:spPr>
        <p:txBody>
          <a:bodyPr>
            <a:spAutoFit/>
          </a:bodyPr>
          <a:lstStyle/>
          <a:p>
            <a:pPr>
              <a:spcBef>
                <a:spcPts val="500"/>
              </a:spcBef>
              <a:spcAft>
                <a:spcPts val="500"/>
              </a:spcAft>
            </a:pPr>
            <a:r>
              <a:rPr lang="en-US" sz="2800" dirty="0"/>
              <a:t>Milk, for example, can be pasteurized by heating to 145 degrees F (62.8 degrees C) for half an hour or 163 degrees F (72.8 degrees C) for 15 seconds</a:t>
            </a:r>
          </a:p>
          <a:p>
            <a:pPr>
              <a:spcBef>
                <a:spcPct val="50000"/>
              </a:spcBef>
            </a:pPr>
            <a:endParaRPr lang="en-US" dirty="0"/>
          </a:p>
        </p:txBody>
      </p:sp>
      <p:sp>
        <p:nvSpPr>
          <p:cNvPr id="22533" name="Rectangle 5"/>
          <p:cNvSpPr>
            <a:spLocks noChangeArrowheads="1"/>
          </p:cNvSpPr>
          <p:nvPr/>
        </p:nvSpPr>
        <p:spPr bwMode="auto">
          <a:xfrm>
            <a:off x="533400" y="304800"/>
            <a:ext cx="8001000" cy="5791200"/>
          </a:xfrm>
          <a:prstGeom prst="rect">
            <a:avLst/>
          </a:prstGeom>
          <a:noFill/>
          <a:ln w="9525">
            <a:solidFill>
              <a:schemeClr val="accent1"/>
            </a:solidFill>
            <a:miter lim="800000"/>
            <a:headEnd/>
            <a:tailEnd/>
          </a:ln>
        </p:spPr>
        <p:txBody>
          <a:bodyPr wrap="none" anchor="ctr"/>
          <a:lstStyle/>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2362200" y="381000"/>
            <a:ext cx="5791200" cy="1341393"/>
          </a:xfrm>
          <a:prstGeom prst="rect">
            <a:avLst/>
          </a:prstGeom>
          <a:noFill/>
          <a:ln w="9525">
            <a:noFill/>
            <a:miter lim="800000"/>
            <a:headEnd/>
            <a:tailEnd/>
          </a:ln>
        </p:spPr>
        <p:txBody>
          <a:bodyPr>
            <a:spAutoFit/>
          </a:bodyPr>
          <a:lstStyle/>
          <a:p>
            <a:pPr>
              <a:spcBef>
                <a:spcPts val="500"/>
              </a:spcBef>
              <a:spcAft>
                <a:spcPts val="500"/>
              </a:spcAft>
            </a:pPr>
            <a:r>
              <a:rPr lang="en-US" sz="3200" dirty="0"/>
              <a:t>Fermenting</a:t>
            </a:r>
            <a:br>
              <a:rPr lang="en-US" sz="3200" dirty="0"/>
            </a:br>
            <a:endParaRPr lang="en-US" dirty="0"/>
          </a:p>
          <a:p>
            <a:pPr>
              <a:spcBef>
                <a:spcPct val="50000"/>
              </a:spcBef>
            </a:pPr>
            <a:endParaRPr lang="en-US" dirty="0"/>
          </a:p>
        </p:txBody>
      </p:sp>
      <p:sp>
        <p:nvSpPr>
          <p:cNvPr id="23555" name="Text Box 3"/>
          <p:cNvSpPr txBox="1">
            <a:spLocks noChangeArrowheads="1"/>
          </p:cNvSpPr>
          <p:nvPr/>
        </p:nvSpPr>
        <p:spPr bwMode="auto">
          <a:xfrm>
            <a:off x="762000" y="1600200"/>
            <a:ext cx="7620000" cy="3357329"/>
          </a:xfrm>
          <a:prstGeom prst="rect">
            <a:avLst/>
          </a:prstGeom>
          <a:noFill/>
          <a:ln w="9525">
            <a:solidFill>
              <a:schemeClr val="accent1"/>
            </a:solidFill>
            <a:miter lim="800000"/>
            <a:headEnd/>
            <a:tailEnd/>
          </a:ln>
        </p:spPr>
        <p:txBody>
          <a:bodyPr>
            <a:spAutoFit/>
          </a:bodyPr>
          <a:lstStyle/>
          <a:p>
            <a:pPr>
              <a:spcBef>
                <a:spcPts val="500"/>
              </a:spcBef>
              <a:spcAft>
                <a:spcPts val="500"/>
              </a:spcAft>
            </a:pPr>
            <a:r>
              <a:rPr lang="en-US" sz="3200" dirty="0"/>
              <a:t>Fermentation uses </a:t>
            </a:r>
            <a:r>
              <a:rPr lang="en-US" sz="3200" b="1" dirty="0"/>
              <a:t>yeast</a:t>
            </a:r>
            <a:r>
              <a:rPr lang="en-US" sz="3200" dirty="0"/>
              <a:t> to produce </a:t>
            </a:r>
            <a:r>
              <a:rPr lang="en-US" sz="3200" b="1" dirty="0"/>
              <a:t>alcohol</a:t>
            </a:r>
            <a:r>
              <a:rPr lang="en-US" sz="3200" dirty="0"/>
              <a:t>. Alcohol is a good preservative because it kills bacteria. When you ferment grape juice you create Wine, which will last quite a long time (decades if necessary) without refrigeration</a:t>
            </a:r>
            <a:r>
              <a:rPr lang="en-US" sz="3200" dirty="0" smtClean="0"/>
              <a:t>. </a:t>
            </a:r>
            <a:endParaRPr lang="en-US" sz="3200" dirty="0"/>
          </a:p>
          <a:p>
            <a:pPr>
              <a:spcBef>
                <a:spcPct val="50000"/>
              </a:spcBef>
            </a:pPr>
            <a:endParaRPr lang="en-US"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762000" y="762000"/>
            <a:ext cx="7467600" cy="4962897"/>
          </a:xfrm>
          <a:prstGeom prst="rect">
            <a:avLst/>
          </a:prstGeom>
          <a:noFill/>
          <a:ln w="9525">
            <a:noFill/>
            <a:miter lim="800000"/>
            <a:headEnd/>
            <a:tailEnd/>
          </a:ln>
        </p:spPr>
        <p:txBody>
          <a:bodyPr wrap="square">
            <a:spAutoFit/>
          </a:bodyPr>
          <a:lstStyle/>
          <a:p>
            <a:pPr>
              <a:spcBef>
                <a:spcPts val="500"/>
              </a:spcBef>
              <a:spcAft>
                <a:spcPts val="500"/>
              </a:spcAft>
            </a:pPr>
            <a:r>
              <a:rPr lang="en-US" sz="3200" dirty="0" smtClean="0"/>
              <a:t>                                  Carbonating</a:t>
            </a:r>
          </a:p>
          <a:p>
            <a:pPr>
              <a:spcBef>
                <a:spcPts val="500"/>
              </a:spcBef>
              <a:spcAft>
                <a:spcPts val="500"/>
              </a:spcAft>
            </a:pPr>
            <a:r>
              <a:rPr lang="en-US" sz="3200" dirty="0"/>
              <a:t/>
            </a:r>
            <a:br>
              <a:rPr lang="en-US" sz="3200" dirty="0"/>
            </a:br>
            <a:r>
              <a:rPr lang="en-US" sz="3200" dirty="0"/>
              <a:t>Carbonated water is water in which </a:t>
            </a:r>
            <a:r>
              <a:rPr lang="en-US" sz="3200" b="1" dirty="0"/>
              <a:t>carbon dioxide gas</a:t>
            </a:r>
            <a:r>
              <a:rPr lang="en-US" sz="3200" dirty="0"/>
              <a:t> has been dissolved under pressure. By eliminating oxygen, carbonated water inhibits bacterial growth. Carbonated beverages (soft drinks) therefore contain a natural preservative</a:t>
            </a:r>
          </a:p>
          <a:p>
            <a:pPr>
              <a:spcBef>
                <a:spcPct val="50000"/>
              </a:spcBef>
            </a:pPr>
            <a:endParaRPr lang="en-US" sz="3200" dirty="0"/>
          </a:p>
        </p:txBody>
      </p:sp>
      <p:sp>
        <p:nvSpPr>
          <p:cNvPr id="24579" name="Rectangle 3"/>
          <p:cNvSpPr>
            <a:spLocks noChangeArrowheads="1"/>
          </p:cNvSpPr>
          <p:nvPr/>
        </p:nvSpPr>
        <p:spPr bwMode="auto">
          <a:xfrm>
            <a:off x="457200" y="1447800"/>
            <a:ext cx="8305800" cy="48768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762000" y="533400"/>
            <a:ext cx="5638800" cy="1079783"/>
          </a:xfrm>
          <a:prstGeom prst="rect">
            <a:avLst/>
          </a:prstGeom>
          <a:noFill/>
          <a:ln w="9525">
            <a:noFill/>
            <a:miter lim="800000"/>
            <a:headEnd/>
            <a:tailEnd/>
          </a:ln>
        </p:spPr>
        <p:txBody>
          <a:bodyPr>
            <a:spAutoFit/>
          </a:bodyPr>
          <a:lstStyle/>
          <a:p>
            <a:pPr algn="r">
              <a:spcBef>
                <a:spcPts val="500"/>
              </a:spcBef>
              <a:spcAft>
                <a:spcPts val="500"/>
              </a:spcAft>
            </a:pPr>
            <a:r>
              <a:rPr lang="en-US" sz="2400" b="1" dirty="0"/>
              <a:t>Cheese-Making</a:t>
            </a:r>
            <a:endParaRPr lang="en-US" sz="2400" dirty="0"/>
          </a:p>
          <a:p>
            <a:pPr algn="r">
              <a:spcBef>
                <a:spcPct val="50000"/>
              </a:spcBef>
            </a:pPr>
            <a:endParaRPr lang="en-US" sz="2400" dirty="0"/>
          </a:p>
        </p:txBody>
      </p:sp>
      <p:sp>
        <p:nvSpPr>
          <p:cNvPr id="25603" name="Text Box 3"/>
          <p:cNvSpPr txBox="1">
            <a:spLocks noChangeArrowheads="1"/>
          </p:cNvSpPr>
          <p:nvPr/>
        </p:nvSpPr>
        <p:spPr bwMode="auto">
          <a:xfrm>
            <a:off x="838200" y="1524000"/>
            <a:ext cx="7239000" cy="1449115"/>
          </a:xfrm>
          <a:prstGeom prst="rect">
            <a:avLst/>
          </a:prstGeom>
          <a:noFill/>
          <a:ln w="9525">
            <a:noFill/>
            <a:miter lim="800000"/>
            <a:headEnd/>
            <a:tailEnd/>
          </a:ln>
        </p:spPr>
        <p:txBody>
          <a:bodyPr>
            <a:spAutoFit/>
          </a:bodyPr>
          <a:lstStyle/>
          <a:p>
            <a:pPr>
              <a:spcBef>
                <a:spcPts val="500"/>
              </a:spcBef>
              <a:spcAft>
                <a:spcPts val="500"/>
              </a:spcAft>
            </a:pPr>
            <a:r>
              <a:rPr lang="en-US" sz="2400" dirty="0"/>
              <a:t>Cheese is way of preserving milk for long periods of time. </a:t>
            </a:r>
          </a:p>
          <a:p>
            <a:pPr>
              <a:spcBef>
                <a:spcPct val="50000"/>
              </a:spcBef>
            </a:pPr>
            <a:endParaRPr lang="en-US" sz="2400" dirty="0"/>
          </a:p>
        </p:txBody>
      </p:sp>
      <p:sp>
        <p:nvSpPr>
          <p:cNvPr id="25604" name="Text Box 4"/>
          <p:cNvSpPr txBox="1">
            <a:spLocks noChangeArrowheads="1"/>
          </p:cNvSpPr>
          <p:nvPr/>
        </p:nvSpPr>
        <p:spPr bwMode="auto">
          <a:xfrm>
            <a:off x="838200" y="2895600"/>
            <a:ext cx="7239000" cy="1079783"/>
          </a:xfrm>
          <a:prstGeom prst="rect">
            <a:avLst/>
          </a:prstGeom>
          <a:noFill/>
          <a:ln w="9525">
            <a:noFill/>
            <a:miter lim="800000"/>
            <a:headEnd/>
            <a:tailEnd/>
          </a:ln>
        </p:spPr>
        <p:txBody>
          <a:bodyPr>
            <a:spAutoFit/>
          </a:bodyPr>
          <a:lstStyle/>
          <a:p>
            <a:pPr>
              <a:spcBef>
                <a:spcPts val="500"/>
              </a:spcBef>
              <a:spcAft>
                <a:spcPts val="500"/>
              </a:spcAft>
            </a:pPr>
            <a:r>
              <a:rPr lang="en-US" sz="2400" dirty="0"/>
              <a:t>milk is inoculated with lactic acid bacteria and </a:t>
            </a:r>
            <a:r>
              <a:rPr lang="en-US" sz="2400" b="1" dirty="0"/>
              <a:t>rennet</a:t>
            </a:r>
            <a:endParaRPr lang="en-US" sz="2400" dirty="0"/>
          </a:p>
          <a:p>
            <a:pPr>
              <a:spcBef>
                <a:spcPct val="50000"/>
              </a:spcBef>
            </a:pPr>
            <a:endParaRPr lang="en-US" sz="2400" dirty="0"/>
          </a:p>
        </p:txBody>
      </p:sp>
      <p:sp>
        <p:nvSpPr>
          <p:cNvPr id="25606" name="Text Box 6"/>
          <p:cNvSpPr txBox="1">
            <a:spLocks noChangeArrowheads="1"/>
          </p:cNvSpPr>
          <p:nvPr/>
        </p:nvSpPr>
        <p:spPr bwMode="auto">
          <a:xfrm>
            <a:off x="838200" y="3886200"/>
            <a:ext cx="7848600" cy="830997"/>
          </a:xfrm>
          <a:prstGeom prst="rect">
            <a:avLst/>
          </a:prstGeom>
          <a:noFill/>
          <a:ln w="9525">
            <a:noFill/>
            <a:miter lim="800000"/>
            <a:headEnd/>
            <a:tailEnd/>
          </a:ln>
        </p:spPr>
        <p:txBody>
          <a:bodyPr>
            <a:spAutoFit/>
          </a:bodyPr>
          <a:lstStyle/>
          <a:p>
            <a:pPr>
              <a:spcBef>
                <a:spcPct val="50000"/>
              </a:spcBef>
            </a:pPr>
            <a:r>
              <a:rPr lang="en-US" sz="2400" dirty="0"/>
              <a:t>Curd --&gt; Salt --&gt; press --&gt; remove water --&gt; milk + acid + salt = cheese</a:t>
            </a:r>
          </a:p>
        </p:txBody>
      </p:sp>
      <p:sp>
        <p:nvSpPr>
          <p:cNvPr id="25607" name="Rectangle 7"/>
          <p:cNvSpPr>
            <a:spLocks noChangeArrowheads="1"/>
          </p:cNvSpPr>
          <p:nvPr/>
        </p:nvSpPr>
        <p:spPr bwMode="auto">
          <a:xfrm>
            <a:off x="533400" y="457200"/>
            <a:ext cx="8153400" cy="5867400"/>
          </a:xfrm>
          <a:prstGeom prst="rect">
            <a:avLst/>
          </a:prstGeom>
          <a:noFill/>
          <a:ln w="9525">
            <a:solidFill>
              <a:schemeClr val="accent1"/>
            </a:solidFill>
            <a:miter lim="800000"/>
            <a:headEnd/>
            <a:tailEnd/>
          </a:ln>
        </p:spPr>
        <p:txBody>
          <a:bodyPr wrap="none" anchor="ctr"/>
          <a:lstStyle/>
          <a:p>
            <a:endParaRPr lang="en-IN" sz="2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1905000" y="2209800"/>
            <a:ext cx="3903248" cy="861774"/>
          </a:xfrm>
          <a:prstGeom prst="rect">
            <a:avLst/>
          </a:prstGeom>
          <a:noFill/>
          <a:ln w="9525">
            <a:noFill/>
            <a:miter lim="800000"/>
            <a:headEnd/>
            <a:tailEnd/>
          </a:ln>
        </p:spPr>
        <p:txBody>
          <a:bodyPr wrap="none">
            <a:spAutoFit/>
          </a:bodyPr>
          <a:lstStyle/>
          <a:p>
            <a:pPr>
              <a:spcBef>
                <a:spcPts val="500"/>
              </a:spcBef>
              <a:spcAft>
                <a:spcPts val="500"/>
              </a:spcAft>
            </a:pPr>
            <a:r>
              <a:rPr lang="en-US" sz="3200" dirty="0"/>
              <a:t>Chemical Preservation</a:t>
            </a:r>
            <a:r>
              <a:rPr lang="en-US" dirty="0"/>
              <a:t/>
            </a:r>
            <a:br>
              <a:rPr lang="en-US" dirty="0"/>
            </a:br>
            <a:endParaRPr lang="en-US" dirty="0"/>
          </a:p>
        </p:txBody>
      </p:sp>
      <p:sp>
        <p:nvSpPr>
          <p:cNvPr id="26627" name="Text Box 3"/>
          <p:cNvSpPr txBox="1">
            <a:spLocks noChangeArrowheads="1"/>
          </p:cNvSpPr>
          <p:nvPr/>
        </p:nvSpPr>
        <p:spPr bwMode="auto">
          <a:xfrm>
            <a:off x="914400" y="1447800"/>
            <a:ext cx="7010400" cy="457200"/>
          </a:xfrm>
          <a:prstGeom prst="rect">
            <a:avLst/>
          </a:prstGeom>
          <a:noFill/>
          <a:ln w="9525">
            <a:noFill/>
            <a:miter lim="800000"/>
            <a:headEnd/>
            <a:tailEnd/>
          </a:ln>
        </p:spPr>
        <p:txBody>
          <a:bodyPr>
            <a:spAutoFit/>
          </a:bodyPr>
          <a:lstStyle/>
          <a:p>
            <a:pPr>
              <a:spcBef>
                <a:spcPct val="50000"/>
              </a:spcBef>
            </a:pPr>
            <a:endParaRPr lang="en-US"/>
          </a:p>
        </p:txBody>
      </p:sp>
      <p:sp>
        <p:nvSpPr>
          <p:cNvPr id="26629" name="Text Box 5"/>
          <p:cNvSpPr txBox="1">
            <a:spLocks noChangeArrowheads="1"/>
          </p:cNvSpPr>
          <p:nvPr/>
        </p:nvSpPr>
        <p:spPr bwMode="auto">
          <a:xfrm>
            <a:off x="1143000" y="3200400"/>
            <a:ext cx="6248400" cy="1659429"/>
          </a:xfrm>
          <a:prstGeom prst="rect">
            <a:avLst/>
          </a:prstGeom>
          <a:noFill/>
          <a:ln w="9525">
            <a:noFill/>
            <a:miter lim="800000"/>
            <a:headEnd/>
            <a:tailEnd/>
          </a:ln>
        </p:spPr>
        <p:txBody>
          <a:bodyPr>
            <a:spAutoFit/>
          </a:bodyPr>
          <a:lstStyle/>
          <a:p>
            <a:pPr lvl="3">
              <a:spcBef>
                <a:spcPts val="500"/>
              </a:spcBef>
              <a:spcAft>
                <a:spcPts val="500"/>
              </a:spcAft>
              <a:buFont typeface="Symbol" pitchFamily="18" charset="2"/>
              <a:buChar char="·"/>
            </a:pPr>
            <a:r>
              <a:rPr lang="en-US" b="1" dirty="0"/>
              <a:t>Benzoates</a:t>
            </a:r>
            <a:r>
              <a:rPr lang="en-US" dirty="0"/>
              <a:t> (such as sodium benzoate) </a:t>
            </a:r>
          </a:p>
          <a:p>
            <a:pPr lvl="3">
              <a:spcBef>
                <a:spcPts val="500"/>
              </a:spcBef>
              <a:spcAft>
                <a:spcPts val="500"/>
              </a:spcAft>
              <a:buFont typeface="Symbol" pitchFamily="18" charset="2"/>
              <a:buChar char="·"/>
            </a:pPr>
            <a:r>
              <a:rPr lang="en-US" b="1" dirty="0"/>
              <a:t>Nitrites</a:t>
            </a:r>
            <a:r>
              <a:rPr lang="en-US" dirty="0"/>
              <a:t> (such as sodium nitrite) </a:t>
            </a:r>
          </a:p>
          <a:p>
            <a:pPr lvl="3">
              <a:spcBef>
                <a:spcPts val="500"/>
              </a:spcBef>
              <a:spcAft>
                <a:spcPts val="500"/>
              </a:spcAft>
              <a:buFont typeface="Symbol" pitchFamily="18" charset="2"/>
              <a:buChar char="·"/>
            </a:pPr>
            <a:r>
              <a:rPr lang="en-US" b="1" dirty="0" err="1"/>
              <a:t>Sulphites</a:t>
            </a:r>
            <a:r>
              <a:rPr lang="en-US" dirty="0"/>
              <a:t> (such as </a:t>
            </a:r>
            <a:r>
              <a:rPr lang="en-US" dirty="0" err="1"/>
              <a:t>sulphur</a:t>
            </a:r>
            <a:r>
              <a:rPr lang="en-US" dirty="0"/>
              <a:t> dioxide) </a:t>
            </a:r>
          </a:p>
          <a:p>
            <a:pPr>
              <a:spcBef>
                <a:spcPct val="50000"/>
              </a:spcBef>
            </a:pPr>
            <a:endParaRPr lang="en-US" dirty="0"/>
          </a:p>
        </p:txBody>
      </p:sp>
      <p:sp>
        <p:nvSpPr>
          <p:cNvPr id="26630" name="Rectangle 6"/>
          <p:cNvSpPr>
            <a:spLocks noChangeArrowheads="1"/>
          </p:cNvSpPr>
          <p:nvPr/>
        </p:nvSpPr>
        <p:spPr bwMode="auto">
          <a:xfrm>
            <a:off x="381000" y="381000"/>
            <a:ext cx="8229600" cy="60960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2667000" y="762000"/>
            <a:ext cx="4953000" cy="1341393"/>
          </a:xfrm>
          <a:prstGeom prst="rect">
            <a:avLst/>
          </a:prstGeom>
          <a:noFill/>
          <a:ln w="9525">
            <a:noFill/>
            <a:miter lim="800000"/>
            <a:headEnd/>
            <a:tailEnd/>
          </a:ln>
        </p:spPr>
        <p:txBody>
          <a:bodyPr wrap="square">
            <a:spAutoFit/>
          </a:bodyPr>
          <a:lstStyle/>
          <a:p>
            <a:pPr>
              <a:spcBef>
                <a:spcPts val="500"/>
              </a:spcBef>
              <a:spcAft>
                <a:spcPts val="500"/>
              </a:spcAft>
            </a:pPr>
            <a:r>
              <a:rPr lang="en-US" sz="3200" dirty="0"/>
              <a:t>Irradiation</a:t>
            </a:r>
            <a:br>
              <a:rPr lang="en-US" sz="3200" dirty="0"/>
            </a:br>
            <a:endParaRPr lang="en-US" dirty="0"/>
          </a:p>
          <a:p>
            <a:pPr>
              <a:spcBef>
                <a:spcPct val="50000"/>
              </a:spcBef>
            </a:pPr>
            <a:endParaRPr lang="en-US" dirty="0"/>
          </a:p>
        </p:txBody>
      </p:sp>
      <p:sp>
        <p:nvSpPr>
          <p:cNvPr id="27651" name="Text Box 3"/>
          <p:cNvSpPr txBox="1">
            <a:spLocks noChangeArrowheads="1"/>
          </p:cNvSpPr>
          <p:nvPr/>
        </p:nvSpPr>
        <p:spPr bwMode="auto">
          <a:xfrm>
            <a:off x="762000" y="1981200"/>
            <a:ext cx="7239000" cy="3526606"/>
          </a:xfrm>
          <a:prstGeom prst="rect">
            <a:avLst/>
          </a:prstGeom>
          <a:noFill/>
          <a:ln w="9525">
            <a:noFill/>
            <a:miter lim="800000"/>
            <a:headEnd/>
            <a:tailEnd/>
          </a:ln>
        </p:spPr>
        <p:txBody>
          <a:bodyPr wrap="square">
            <a:spAutoFit/>
          </a:bodyPr>
          <a:lstStyle/>
          <a:p>
            <a:pPr>
              <a:spcBef>
                <a:spcPts val="500"/>
              </a:spcBef>
              <a:spcAft>
                <a:spcPts val="500"/>
              </a:spcAft>
            </a:pPr>
            <a:r>
              <a:rPr lang="en-US" sz="3200" dirty="0"/>
              <a:t>Nuclear radiation is able to kill bacteria without significantly changing the food containing the bacteria. So if you seal food in plastic and then radiate it, the food will become sterile and can be stored on a shelf without refrigeration. </a:t>
            </a:r>
          </a:p>
          <a:p>
            <a:pPr>
              <a:spcBef>
                <a:spcPct val="50000"/>
              </a:spcBef>
            </a:pPr>
            <a:endParaRPr lang="en-US" dirty="0"/>
          </a:p>
        </p:txBody>
      </p:sp>
      <p:sp>
        <p:nvSpPr>
          <p:cNvPr id="27652" name="Rectangle 4"/>
          <p:cNvSpPr>
            <a:spLocks noChangeArrowheads="1"/>
          </p:cNvSpPr>
          <p:nvPr/>
        </p:nvSpPr>
        <p:spPr bwMode="auto">
          <a:xfrm>
            <a:off x="457200" y="381000"/>
            <a:ext cx="8001000" cy="60198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2438400" y="685800"/>
            <a:ext cx="5638800" cy="579438"/>
          </a:xfrm>
          <a:prstGeom prst="rect">
            <a:avLst/>
          </a:prstGeom>
          <a:noFill/>
          <a:ln w="9525">
            <a:noFill/>
            <a:miter lim="800000"/>
            <a:headEnd/>
            <a:tailEnd/>
          </a:ln>
        </p:spPr>
        <p:txBody>
          <a:bodyPr wrap="square">
            <a:spAutoFit/>
          </a:bodyPr>
          <a:lstStyle/>
          <a:p>
            <a:pPr algn="r">
              <a:spcBef>
                <a:spcPct val="50000"/>
              </a:spcBef>
            </a:pPr>
            <a:r>
              <a:rPr lang="en-US" sz="3200" b="1"/>
              <a:t>Bread</a:t>
            </a:r>
            <a:endParaRPr lang="en-US"/>
          </a:p>
        </p:txBody>
      </p:sp>
      <p:pic>
        <p:nvPicPr>
          <p:cNvPr id="28675" name="Picture 3"/>
          <p:cNvPicPr>
            <a:picLocks noChangeAspect="1" noChangeArrowheads="1"/>
          </p:cNvPicPr>
          <p:nvPr/>
        </p:nvPicPr>
        <p:blipFill>
          <a:blip r:embed="rId2"/>
          <a:srcRect/>
          <a:stretch>
            <a:fillRect/>
          </a:stretch>
        </p:blipFill>
        <p:spPr bwMode="auto">
          <a:xfrm>
            <a:off x="1143000" y="2514600"/>
            <a:ext cx="3886200" cy="2914650"/>
          </a:xfrm>
          <a:prstGeom prst="rect">
            <a:avLst/>
          </a:prstGeom>
          <a:noFill/>
          <a:ln w="9525">
            <a:noFill/>
            <a:miter lim="800000"/>
            <a:headEnd/>
            <a:tailEnd/>
          </a:ln>
        </p:spPr>
      </p:pic>
      <p:sp>
        <p:nvSpPr>
          <p:cNvPr id="28676" name="Text Box 4"/>
          <p:cNvSpPr txBox="1">
            <a:spLocks noChangeArrowheads="1"/>
          </p:cNvSpPr>
          <p:nvPr/>
        </p:nvSpPr>
        <p:spPr bwMode="auto">
          <a:xfrm>
            <a:off x="990600" y="1524000"/>
            <a:ext cx="7315200" cy="579438"/>
          </a:xfrm>
          <a:prstGeom prst="rect">
            <a:avLst/>
          </a:prstGeom>
          <a:noFill/>
          <a:ln w="9525">
            <a:noFill/>
            <a:miter lim="800000"/>
            <a:headEnd/>
            <a:tailEnd/>
          </a:ln>
        </p:spPr>
        <p:txBody>
          <a:bodyPr>
            <a:spAutoFit/>
          </a:bodyPr>
          <a:lstStyle/>
          <a:p>
            <a:pPr>
              <a:spcBef>
                <a:spcPct val="50000"/>
              </a:spcBef>
            </a:pPr>
            <a:r>
              <a:rPr lang="en-US" sz="3200" dirty="0"/>
              <a:t>Spongy and tasty</a:t>
            </a:r>
            <a:endParaRPr lang="en-US" dirty="0"/>
          </a:p>
        </p:txBody>
      </p:sp>
      <p:sp>
        <p:nvSpPr>
          <p:cNvPr id="28677" name="Text Box 5"/>
          <p:cNvSpPr txBox="1">
            <a:spLocks noChangeArrowheads="1"/>
          </p:cNvSpPr>
          <p:nvPr/>
        </p:nvSpPr>
        <p:spPr bwMode="auto">
          <a:xfrm>
            <a:off x="5181600" y="2590800"/>
            <a:ext cx="3505200" cy="1862138"/>
          </a:xfrm>
          <a:prstGeom prst="rect">
            <a:avLst/>
          </a:prstGeom>
          <a:noFill/>
          <a:ln w="9525">
            <a:noFill/>
            <a:miter lim="800000"/>
            <a:headEnd/>
            <a:tailEnd/>
          </a:ln>
        </p:spPr>
        <p:txBody>
          <a:bodyPr>
            <a:spAutoFit/>
          </a:bodyPr>
          <a:lstStyle/>
          <a:p>
            <a:pPr>
              <a:spcBef>
                <a:spcPts val="500"/>
              </a:spcBef>
              <a:spcAft>
                <a:spcPts val="500"/>
              </a:spcAft>
            </a:pPr>
            <a:r>
              <a:rPr lang="en-US" sz="3200" dirty="0"/>
              <a:t>flour, water, sugar, salt, yeast </a:t>
            </a:r>
          </a:p>
          <a:p>
            <a:pPr>
              <a:spcBef>
                <a:spcPct val="50000"/>
              </a:spcBef>
            </a:pPr>
            <a:endParaRPr lang="en-US" sz="3200" dirty="0"/>
          </a:p>
        </p:txBody>
      </p:sp>
      <p:sp>
        <p:nvSpPr>
          <p:cNvPr id="28678" name="Rectangle 6"/>
          <p:cNvSpPr>
            <a:spLocks noChangeArrowheads="1"/>
          </p:cNvSpPr>
          <p:nvPr/>
        </p:nvSpPr>
        <p:spPr bwMode="auto">
          <a:xfrm>
            <a:off x="533400" y="533400"/>
            <a:ext cx="8153400" cy="57150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219200" y="1981200"/>
            <a:ext cx="7010400" cy="4031873"/>
          </a:xfrm>
          <a:prstGeom prst="rect">
            <a:avLst/>
          </a:prstGeom>
          <a:noFill/>
          <a:ln w="9525">
            <a:noFill/>
            <a:miter lim="800000"/>
            <a:headEnd/>
            <a:tailEnd/>
          </a:ln>
        </p:spPr>
        <p:txBody>
          <a:bodyPr wrap="square">
            <a:spAutoFit/>
          </a:bodyPr>
          <a:lstStyle/>
          <a:p>
            <a:pPr>
              <a:spcBef>
                <a:spcPts val="500"/>
              </a:spcBef>
              <a:spcAft>
                <a:spcPts val="500"/>
              </a:spcAft>
            </a:pPr>
            <a:r>
              <a:rPr lang="en-US" sz="3200" b="1" dirty="0"/>
              <a:t>yeast</a:t>
            </a:r>
            <a:r>
              <a:rPr lang="en-US" sz="3200" dirty="0"/>
              <a:t> (a single-cell fungi) will eat sugar, and from the sugar create </a:t>
            </a:r>
            <a:r>
              <a:rPr lang="en-US" sz="3200" b="1" dirty="0"/>
              <a:t>alcohol</a:t>
            </a:r>
            <a:r>
              <a:rPr lang="en-US" sz="3200" dirty="0"/>
              <a:t> and </a:t>
            </a:r>
            <a:r>
              <a:rPr lang="en-US" sz="3200" b="1" dirty="0"/>
              <a:t>carbon dioxide gas</a:t>
            </a:r>
            <a:r>
              <a:rPr lang="en-US" sz="3200" dirty="0"/>
              <a:t> as waste products. The carbon dioxide gas created by yeast is what gives bread its airy texture, and the alcohol, which burns off during baking, leaves behind an important component of bread's flavor. </a:t>
            </a:r>
          </a:p>
        </p:txBody>
      </p:sp>
      <p:sp>
        <p:nvSpPr>
          <p:cNvPr id="29699" name="Rectangle 3"/>
          <p:cNvSpPr>
            <a:spLocks noChangeArrowheads="1"/>
          </p:cNvSpPr>
          <p:nvPr/>
        </p:nvSpPr>
        <p:spPr bwMode="auto">
          <a:xfrm>
            <a:off x="609600" y="533400"/>
            <a:ext cx="7772400" cy="57150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914400" y="1524000"/>
            <a:ext cx="7162800" cy="4506362"/>
          </a:xfrm>
          <a:prstGeom prst="rect">
            <a:avLst/>
          </a:prstGeom>
          <a:noFill/>
          <a:ln w="9525">
            <a:noFill/>
            <a:miter lim="800000"/>
            <a:headEnd/>
            <a:tailEnd/>
          </a:ln>
        </p:spPr>
        <p:txBody>
          <a:bodyPr wrap="square">
            <a:spAutoFit/>
          </a:bodyPr>
          <a:lstStyle/>
          <a:p>
            <a:pPr>
              <a:spcBef>
                <a:spcPts val="500"/>
              </a:spcBef>
              <a:spcAft>
                <a:spcPts val="500"/>
              </a:spcAft>
            </a:pPr>
            <a:r>
              <a:rPr lang="en-US" sz="2800" dirty="0"/>
              <a:t>Jelly, jam are made from </a:t>
            </a:r>
            <a:r>
              <a:rPr lang="en-US" sz="2800" b="1" dirty="0"/>
              <a:t>fruit</a:t>
            </a:r>
            <a:r>
              <a:rPr lang="en-US" sz="2800" dirty="0"/>
              <a:t> mixed with </a:t>
            </a:r>
            <a:r>
              <a:rPr lang="en-US" sz="2800" b="1" dirty="0"/>
              <a:t>sugar</a:t>
            </a:r>
            <a:r>
              <a:rPr lang="en-US" sz="2800" dirty="0"/>
              <a:t> and </a:t>
            </a:r>
            <a:r>
              <a:rPr lang="en-US" sz="2800" b="1" dirty="0"/>
              <a:t>pectin</a:t>
            </a:r>
            <a:r>
              <a:rPr lang="en-US" sz="2800" dirty="0"/>
              <a:t>. The difference between them comes in the form that the fruit takes. </a:t>
            </a:r>
          </a:p>
          <a:p>
            <a:pPr lvl="3">
              <a:spcBef>
                <a:spcPts val="500"/>
              </a:spcBef>
              <a:spcAft>
                <a:spcPts val="500"/>
              </a:spcAft>
              <a:buFont typeface="Symbol" pitchFamily="18" charset="2"/>
              <a:buChar char="·"/>
            </a:pPr>
            <a:r>
              <a:rPr lang="en-US" sz="2800" dirty="0"/>
              <a:t>In </a:t>
            </a:r>
            <a:r>
              <a:rPr lang="en-US" sz="2800" b="1" dirty="0"/>
              <a:t>jelly</a:t>
            </a:r>
            <a:r>
              <a:rPr lang="en-US" sz="2800" dirty="0"/>
              <a:t>, the fruit comes in the form of fruit juice. </a:t>
            </a:r>
          </a:p>
          <a:p>
            <a:pPr lvl="3">
              <a:spcBef>
                <a:spcPts val="500"/>
              </a:spcBef>
              <a:spcAft>
                <a:spcPts val="500"/>
              </a:spcAft>
              <a:buFont typeface="Symbol" pitchFamily="18" charset="2"/>
              <a:buChar char="·"/>
            </a:pPr>
            <a:r>
              <a:rPr lang="en-US" sz="2800" dirty="0"/>
              <a:t>In </a:t>
            </a:r>
            <a:r>
              <a:rPr lang="en-US" sz="2800" b="1" dirty="0"/>
              <a:t>jam</a:t>
            </a:r>
            <a:r>
              <a:rPr lang="en-US" sz="2800" dirty="0"/>
              <a:t>, the fruit comes in the form of fruit pulp or crushed fruit (and is less stiff than jelly as a result). </a:t>
            </a:r>
          </a:p>
          <a:p>
            <a:pPr>
              <a:spcBef>
                <a:spcPct val="50000"/>
              </a:spcBef>
            </a:pPr>
            <a:endParaRPr lang="en-US" sz="2800" dirty="0"/>
          </a:p>
        </p:txBody>
      </p:sp>
      <p:sp>
        <p:nvSpPr>
          <p:cNvPr id="30723" name="Rectangle 3"/>
          <p:cNvSpPr>
            <a:spLocks noChangeArrowheads="1"/>
          </p:cNvSpPr>
          <p:nvPr/>
        </p:nvSpPr>
        <p:spPr bwMode="auto">
          <a:xfrm>
            <a:off x="304800" y="457200"/>
            <a:ext cx="8305800" cy="58674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Rot="1" noChangeArrowheads="1"/>
          </p:cNvSpPr>
          <p:nvPr/>
        </p:nvSpPr>
        <p:spPr bwMode="auto">
          <a:xfrm>
            <a:off x="2133600" y="457200"/>
            <a:ext cx="6858000" cy="1143000"/>
          </a:xfrm>
          <a:prstGeom prst="rect">
            <a:avLst/>
          </a:prstGeom>
          <a:noFill/>
          <a:ln w="9525">
            <a:noFill/>
            <a:miter lim="800000"/>
            <a:headEnd/>
            <a:tailEnd/>
          </a:ln>
        </p:spPr>
        <p:txBody>
          <a:bodyPr anchor="ctr"/>
          <a:lstStyle/>
          <a:p>
            <a:pPr algn="ctr"/>
            <a:r>
              <a:rPr lang="tr-TR" sz="2400" b="1" dirty="0">
                <a:latin typeface="Comic Sans MS" pitchFamily="66" charset="0"/>
              </a:rPr>
              <a:t>FACTORS OF SPECIAL IMPORTANCE</a:t>
            </a:r>
          </a:p>
        </p:txBody>
      </p:sp>
      <p:sp>
        <p:nvSpPr>
          <p:cNvPr id="4099" name="Rectangle 3"/>
          <p:cNvSpPr>
            <a:spLocks noChangeArrowheads="1"/>
          </p:cNvSpPr>
          <p:nvPr/>
        </p:nvSpPr>
        <p:spPr bwMode="auto">
          <a:xfrm>
            <a:off x="228600" y="1905000"/>
            <a:ext cx="8382000" cy="4876800"/>
          </a:xfrm>
          <a:prstGeom prst="rect">
            <a:avLst/>
          </a:prstGeom>
          <a:noFill/>
          <a:ln w="9525">
            <a:noFill/>
            <a:miter lim="800000"/>
            <a:headEnd/>
            <a:tailEnd/>
          </a:ln>
        </p:spPr>
        <p:txBody>
          <a:bodyPr/>
          <a:lstStyle/>
          <a:p>
            <a:pPr marL="609600" indent="-609600">
              <a:lnSpc>
                <a:spcPct val="90000"/>
              </a:lnSpc>
              <a:spcBef>
                <a:spcPct val="20000"/>
              </a:spcBef>
              <a:buFontTx/>
              <a:buChar char="•"/>
            </a:pPr>
            <a:r>
              <a:rPr lang="tr-TR" b="1" dirty="0">
                <a:latin typeface="Comic Sans MS" pitchFamily="66" charset="0"/>
              </a:rPr>
              <a:t>SAFETY : </a:t>
            </a:r>
            <a:r>
              <a:rPr lang="tr-TR" dirty="0">
                <a:latin typeface="Comic Sans MS" pitchFamily="66" charset="0"/>
              </a:rPr>
              <a:t>Since foods are living systems, biochemical and microbiological changes take place continuously.</a:t>
            </a:r>
          </a:p>
          <a:p>
            <a:pPr marL="609600" indent="-609600">
              <a:lnSpc>
                <a:spcPct val="90000"/>
              </a:lnSpc>
              <a:spcBef>
                <a:spcPct val="20000"/>
              </a:spcBef>
              <a:buFontTx/>
              <a:buChar char="•"/>
            </a:pPr>
            <a:endParaRPr lang="tr-TR" b="1" dirty="0">
              <a:latin typeface="Comic Sans MS" pitchFamily="66" charset="0"/>
            </a:endParaRPr>
          </a:p>
          <a:p>
            <a:pPr marL="609600" indent="-609600">
              <a:lnSpc>
                <a:spcPct val="90000"/>
              </a:lnSpc>
              <a:spcBef>
                <a:spcPct val="20000"/>
              </a:spcBef>
              <a:buFontTx/>
              <a:buChar char="•"/>
            </a:pPr>
            <a:r>
              <a:rPr lang="tr-TR" b="1" dirty="0">
                <a:latin typeface="Comic Sans MS" pitchFamily="66" charset="0"/>
              </a:rPr>
              <a:t>NUTRITIVE VALUE: </a:t>
            </a:r>
            <a:r>
              <a:rPr lang="tr-TR" dirty="0">
                <a:latin typeface="Comic Sans MS" pitchFamily="66" charset="0"/>
              </a:rPr>
              <a:t>Composition; carbohydrate, protein, fat, vitamin, mineral etc. contents. Changes in these components during processing, storage and other phases of food chain.</a:t>
            </a:r>
          </a:p>
          <a:p>
            <a:pPr marL="609600" indent="-609600">
              <a:lnSpc>
                <a:spcPct val="90000"/>
              </a:lnSpc>
              <a:spcBef>
                <a:spcPct val="20000"/>
              </a:spcBef>
              <a:buFontTx/>
              <a:buChar char="•"/>
            </a:pPr>
            <a:endParaRPr lang="tr-TR" b="1" dirty="0">
              <a:latin typeface="Comic Sans MS" pitchFamily="66" charset="0"/>
            </a:endParaRPr>
          </a:p>
          <a:p>
            <a:pPr marL="609600" indent="-609600">
              <a:lnSpc>
                <a:spcPct val="90000"/>
              </a:lnSpc>
              <a:spcBef>
                <a:spcPct val="20000"/>
              </a:spcBef>
              <a:buFontTx/>
              <a:buChar char="•"/>
            </a:pPr>
            <a:r>
              <a:rPr lang="tr-TR" b="1" dirty="0">
                <a:latin typeface="Comic Sans MS" pitchFamily="66" charset="0"/>
              </a:rPr>
              <a:t>ORGANOLEPTIC PROPERTIES: </a:t>
            </a:r>
            <a:endParaRPr lang="tr-TR" dirty="0">
              <a:latin typeface="Comic Sans MS" pitchFamily="66" charset="0"/>
            </a:endParaRPr>
          </a:p>
          <a:p>
            <a:pPr marL="609600" indent="-609600">
              <a:lnSpc>
                <a:spcPct val="90000"/>
              </a:lnSpc>
              <a:spcBef>
                <a:spcPct val="20000"/>
              </a:spcBef>
            </a:pPr>
            <a:r>
              <a:rPr lang="tr-TR" b="1" dirty="0">
                <a:latin typeface="Comic Sans MS" pitchFamily="66" charset="0"/>
              </a:rPr>
              <a:t>      * </a:t>
            </a:r>
            <a:r>
              <a:rPr lang="tr-TR" dirty="0">
                <a:latin typeface="Comic Sans MS" pitchFamily="66" charset="0"/>
              </a:rPr>
              <a:t>Flavor (smell and taste)</a:t>
            </a:r>
          </a:p>
          <a:p>
            <a:pPr marL="609600" indent="-609600">
              <a:lnSpc>
                <a:spcPct val="90000"/>
              </a:lnSpc>
              <a:spcBef>
                <a:spcPct val="20000"/>
              </a:spcBef>
            </a:pPr>
            <a:r>
              <a:rPr lang="tr-TR" dirty="0">
                <a:latin typeface="Comic Sans MS" pitchFamily="66" charset="0"/>
              </a:rPr>
              <a:t>        * Color</a:t>
            </a:r>
          </a:p>
          <a:p>
            <a:pPr marL="609600" indent="-609600">
              <a:lnSpc>
                <a:spcPct val="90000"/>
              </a:lnSpc>
              <a:spcBef>
                <a:spcPct val="20000"/>
              </a:spcBef>
            </a:pPr>
            <a:r>
              <a:rPr lang="tr-TR" dirty="0">
                <a:latin typeface="Comic Sans MS" pitchFamily="66" charset="0"/>
              </a:rPr>
              <a:t>        * Texture (perceived mouth</a:t>
            </a:r>
            <a:r>
              <a:rPr lang="tr-TR" sz="2800" dirty="0">
                <a:latin typeface="Comic Sans MS" pitchFamily="66" charset="0"/>
              </a:rPr>
              <a:t> </a:t>
            </a:r>
            <a:r>
              <a:rPr lang="tr-TR" dirty="0">
                <a:latin typeface="Comic Sans MS" pitchFamily="66" charset="0"/>
              </a:rPr>
              <a:t>feel</a:t>
            </a:r>
            <a:r>
              <a:rPr lang="tr-TR" sz="2800" dirty="0">
                <a:latin typeface="Comic Sans MS" pitchFamily="66" charset="0"/>
              </a:rPr>
              <a:t>)</a:t>
            </a:r>
          </a:p>
        </p:txBody>
      </p:sp>
      <p:sp>
        <p:nvSpPr>
          <p:cNvPr id="4100" name="Rectangle 4"/>
          <p:cNvSpPr>
            <a:spLocks noChangeArrowheads="1"/>
          </p:cNvSpPr>
          <p:nvPr/>
        </p:nvSpPr>
        <p:spPr bwMode="auto">
          <a:xfrm>
            <a:off x="0" y="0"/>
            <a:ext cx="8839200" cy="65532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2"/>
          <p:cNvSpPr txBox="1">
            <a:spLocks noChangeArrowheads="1"/>
          </p:cNvSpPr>
          <p:nvPr/>
        </p:nvSpPr>
        <p:spPr bwMode="auto">
          <a:xfrm>
            <a:off x="1447800" y="1828800"/>
            <a:ext cx="6934200" cy="3140075"/>
          </a:xfrm>
          <a:prstGeom prst="rect">
            <a:avLst/>
          </a:prstGeom>
          <a:noFill/>
          <a:ln w="9525">
            <a:noFill/>
            <a:miter lim="800000"/>
            <a:headEnd/>
            <a:tailEnd/>
          </a:ln>
        </p:spPr>
        <p:txBody>
          <a:bodyPr>
            <a:spAutoFit/>
          </a:bodyPr>
          <a:lstStyle/>
          <a:p>
            <a:pPr>
              <a:spcBef>
                <a:spcPts val="500"/>
              </a:spcBef>
              <a:spcAft>
                <a:spcPts val="500"/>
              </a:spcAft>
            </a:pPr>
            <a:r>
              <a:rPr lang="en-US" sz="3200" dirty="0"/>
              <a:t>Pectin is an </a:t>
            </a:r>
            <a:r>
              <a:rPr lang="en-US" sz="3200" dirty="0" err="1"/>
              <a:t>undigestible</a:t>
            </a:r>
            <a:r>
              <a:rPr lang="en-US" sz="3200" dirty="0"/>
              <a:t> carbohydrate (fiber). It is found in the cell walls of most fruit. When heated with sugar in water, it gels, giving jam, jelly and preserves their thickness</a:t>
            </a:r>
          </a:p>
          <a:p>
            <a:pPr>
              <a:spcBef>
                <a:spcPct val="50000"/>
              </a:spcBef>
            </a:pPr>
            <a:endParaRPr lang="en-US" dirty="0"/>
          </a:p>
        </p:txBody>
      </p:sp>
      <p:sp>
        <p:nvSpPr>
          <p:cNvPr id="31747" name="Rectangle 3"/>
          <p:cNvSpPr>
            <a:spLocks noChangeArrowheads="1"/>
          </p:cNvSpPr>
          <p:nvPr/>
        </p:nvSpPr>
        <p:spPr bwMode="auto">
          <a:xfrm>
            <a:off x="609600" y="990600"/>
            <a:ext cx="7772400" cy="48006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Rot="1" noChangeArrowheads="1"/>
          </p:cNvSpPr>
          <p:nvPr/>
        </p:nvSpPr>
        <p:spPr bwMode="auto">
          <a:xfrm>
            <a:off x="685800" y="228600"/>
            <a:ext cx="7772400" cy="1143000"/>
          </a:xfrm>
          <a:prstGeom prst="rect">
            <a:avLst/>
          </a:prstGeom>
          <a:noFill/>
          <a:ln w="9525">
            <a:noFill/>
            <a:miter lim="800000"/>
            <a:headEnd/>
            <a:tailEnd/>
          </a:ln>
        </p:spPr>
        <p:txBody>
          <a:bodyPr anchor="ctr"/>
          <a:lstStyle/>
          <a:p>
            <a:pPr algn="ctr"/>
            <a:r>
              <a:rPr lang="tr-TR" sz="3600" dirty="0">
                <a:latin typeface="Comic Sans MS" pitchFamily="66" charset="0"/>
              </a:rPr>
              <a:t>Food Industry</a:t>
            </a:r>
          </a:p>
        </p:txBody>
      </p:sp>
      <p:sp>
        <p:nvSpPr>
          <p:cNvPr id="32771" name="Rectangle 3"/>
          <p:cNvSpPr>
            <a:spLocks noChangeArrowheads="1"/>
          </p:cNvSpPr>
          <p:nvPr/>
        </p:nvSpPr>
        <p:spPr bwMode="auto">
          <a:xfrm>
            <a:off x="0" y="1524000"/>
            <a:ext cx="9144000" cy="4114800"/>
          </a:xfrm>
          <a:prstGeom prst="rect">
            <a:avLst/>
          </a:prstGeom>
          <a:noFill/>
          <a:ln w="9525">
            <a:noFill/>
            <a:miter lim="800000"/>
            <a:headEnd/>
            <a:tailEnd/>
          </a:ln>
        </p:spPr>
        <p:txBody>
          <a:bodyPr/>
          <a:lstStyle/>
          <a:p>
            <a:pPr marL="609600" indent="-609600">
              <a:lnSpc>
                <a:spcPct val="90000"/>
              </a:lnSpc>
              <a:spcBef>
                <a:spcPct val="20000"/>
              </a:spcBef>
              <a:buFontTx/>
              <a:buChar char="•"/>
            </a:pPr>
            <a:r>
              <a:rPr lang="en-US" dirty="0" smtClean="0">
                <a:latin typeface="Comic Sans MS" pitchFamily="66" charset="0"/>
              </a:rPr>
              <a:t>Purchase of raw material </a:t>
            </a:r>
            <a:endParaRPr lang="tr-TR" dirty="0">
              <a:latin typeface="Comic Sans MS" pitchFamily="66" charset="0"/>
            </a:endParaRPr>
          </a:p>
          <a:p>
            <a:pPr marL="609600" indent="-609600">
              <a:lnSpc>
                <a:spcPct val="90000"/>
              </a:lnSpc>
              <a:spcBef>
                <a:spcPct val="20000"/>
              </a:spcBef>
              <a:buFontTx/>
              <a:buChar char="•"/>
            </a:pPr>
            <a:endParaRPr lang="tr-TR" dirty="0">
              <a:latin typeface="Comic Sans MS" pitchFamily="66" charset="0"/>
            </a:endParaRPr>
          </a:p>
          <a:p>
            <a:pPr marL="609600" indent="-609600">
              <a:lnSpc>
                <a:spcPct val="90000"/>
              </a:lnSpc>
              <a:spcBef>
                <a:spcPct val="20000"/>
              </a:spcBef>
              <a:buFontTx/>
              <a:buChar char="•"/>
            </a:pPr>
            <a:r>
              <a:rPr lang="tr-TR" dirty="0" smtClean="0">
                <a:latin typeface="Comic Sans MS" pitchFamily="66" charset="0"/>
              </a:rPr>
              <a:t>Processing</a:t>
            </a:r>
            <a:endParaRPr lang="en-US" dirty="0" smtClean="0">
              <a:latin typeface="Comic Sans MS" pitchFamily="66" charset="0"/>
            </a:endParaRPr>
          </a:p>
          <a:p>
            <a:pPr marL="609600" indent="-609600">
              <a:lnSpc>
                <a:spcPct val="90000"/>
              </a:lnSpc>
              <a:spcBef>
                <a:spcPct val="20000"/>
              </a:spcBef>
              <a:buFontTx/>
              <a:buChar char="•"/>
            </a:pPr>
            <a:endParaRPr lang="tr-TR" dirty="0">
              <a:latin typeface="Comic Sans MS" pitchFamily="66" charset="0"/>
            </a:endParaRPr>
          </a:p>
          <a:p>
            <a:pPr marL="609600" indent="-609600">
              <a:lnSpc>
                <a:spcPct val="90000"/>
              </a:lnSpc>
              <a:spcBef>
                <a:spcPct val="20000"/>
              </a:spcBef>
              <a:buFontTx/>
              <a:buChar char="•"/>
            </a:pPr>
            <a:r>
              <a:rPr lang="tr-TR" dirty="0" smtClean="0">
                <a:latin typeface="Comic Sans MS" pitchFamily="66" charset="0"/>
              </a:rPr>
              <a:t>Storage </a:t>
            </a:r>
            <a:r>
              <a:rPr lang="en-US" dirty="0" smtClean="0">
                <a:latin typeface="Comic Sans MS" pitchFamily="66" charset="0"/>
              </a:rPr>
              <a:t>, packaging</a:t>
            </a:r>
            <a:endParaRPr lang="tr-TR" dirty="0">
              <a:latin typeface="Comic Sans MS" pitchFamily="66" charset="0"/>
            </a:endParaRPr>
          </a:p>
          <a:p>
            <a:pPr marL="609600" indent="-609600">
              <a:lnSpc>
                <a:spcPct val="90000"/>
              </a:lnSpc>
              <a:spcBef>
                <a:spcPct val="20000"/>
              </a:spcBef>
              <a:buFontTx/>
              <a:buChar char="•"/>
            </a:pPr>
            <a:endParaRPr lang="tr-TR" dirty="0">
              <a:latin typeface="Comic Sans MS" pitchFamily="66" charset="0"/>
            </a:endParaRPr>
          </a:p>
          <a:p>
            <a:pPr marL="609600" indent="-609600">
              <a:lnSpc>
                <a:spcPct val="90000"/>
              </a:lnSpc>
              <a:spcBef>
                <a:spcPct val="20000"/>
              </a:spcBef>
              <a:buFontTx/>
              <a:buChar char="•"/>
            </a:pPr>
            <a:r>
              <a:rPr lang="tr-TR" dirty="0">
                <a:latin typeface="Comic Sans MS" pitchFamily="66" charset="0"/>
              </a:rPr>
              <a:t>Transport and </a:t>
            </a:r>
            <a:r>
              <a:rPr lang="tr-TR" dirty="0" smtClean="0">
                <a:latin typeface="Comic Sans MS" pitchFamily="66" charset="0"/>
              </a:rPr>
              <a:t>distribution</a:t>
            </a:r>
            <a:endParaRPr lang="en-US" dirty="0" smtClean="0">
              <a:latin typeface="Comic Sans MS" pitchFamily="66" charset="0"/>
            </a:endParaRPr>
          </a:p>
          <a:p>
            <a:pPr marL="609600" indent="-609600">
              <a:lnSpc>
                <a:spcPct val="90000"/>
              </a:lnSpc>
              <a:spcBef>
                <a:spcPct val="20000"/>
              </a:spcBef>
              <a:buFontTx/>
              <a:buChar char="•"/>
            </a:pPr>
            <a:endParaRPr lang="tr-TR" dirty="0">
              <a:latin typeface="Comic Sans MS" pitchFamily="66" charset="0"/>
            </a:endParaRPr>
          </a:p>
          <a:p>
            <a:pPr marL="609600" indent="-609600">
              <a:lnSpc>
                <a:spcPct val="90000"/>
              </a:lnSpc>
              <a:spcBef>
                <a:spcPct val="20000"/>
              </a:spcBef>
              <a:buFontTx/>
              <a:buChar char="•"/>
            </a:pPr>
            <a:r>
              <a:rPr lang="tr-TR" dirty="0">
                <a:latin typeface="Comic Sans MS" pitchFamily="66" charset="0"/>
              </a:rPr>
              <a:t>Market storage and retail </a:t>
            </a:r>
            <a:r>
              <a:rPr lang="en-US" dirty="0" smtClean="0">
                <a:latin typeface="Comic Sans MS" pitchFamily="66" charset="0"/>
              </a:rPr>
              <a:t>,</a:t>
            </a:r>
            <a:r>
              <a:rPr lang="tr-TR" dirty="0" smtClean="0">
                <a:latin typeface="Comic Sans MS" pitchFamily="66" charset="0"/>
              </a:rPr>
              <a:t> </a:t>
            </a:r>
            <a:r>
              <a:rPr lang="tr-TR" dirty="0">
                <a:latin typeface="Comic Sans MS" pitchFamily="66" charset="0"/>
              </a:rPr>
              <a:t>shelf </a:t>
            </a:r>
            <a:r>
              <a:rPr lang="tr-TR" dirty="0" smtClean="0">
                <a:latin typeface="Comic Sans MS" pitchFamily="66" charset="0"/>
              </a:rPr>
              <a:t>life</a:t>
            </a:r>
            <a:endParaRPr lang="tr-TR" dirty="0">
              <a:latin typeface="Comic Sans MS" pitchFamily="66"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Rot="1" noChangeArrowheads="1"/>
          </p:cNvSpPr>
          <p:nvPr/>
        </p:nvSpPr>
        <p:spPr bwMode="auto">
          <a:xfrm>
            <a:off x="457200" y="228600"/>
            <a:ext cx="7924800" cy="1143000"/>
          </a:xfrm>
          <a:prstGeom prst="rect">
            <a:avLst/>
          </a:prstGeom>
          <a:noFill/>
          <a:ln w="9525">
            <a:noFill/>
            <a:miter lim="800000"/>
            <a:headEnd/>
            <a:tailEnd/>
          </a:ln>
        </p:spPr>
        <p:txBody>
          <a:bodyPr anchor="ctr"/>
          <a:lstStyle/>
          <a:p>
            <a:pPr algn="r"/>
            <a:r>
              <a:rPr lang="tr-TR" sz="2400" dirty="0">
                <a:latin typeface="Comic Sans MS" pitchFamily="66" charset="0"/>
              </a:rPr>
              <a:t>Industries Supplying to Food Sector </a:t>
            </a:r>
            <a:endParaRPr lang="en-US" sz="2400" dirty="0">
              <a:latin typeface="Comic Sans MS" pitchFamily="66" charset="0"/>
            </a:endParaRPr>
          </a:p>
        </p:txBody>
      </p:sp>
      <p:sp>
        <p:nvSpPr>
          <p:cNvPr id="33795" name="Rectangle 3"/>
          <p:cNvSpPr>
            <a:spLocks noChangeArrowheads="1"/>
          </p:cNvSpPr>
          <p:nvPr/>
        </p:nvSpPr>
        <p:spPr bwMode="auto">
          <a:xfrm>
            <a:off x="0" y="1752600"/>
            <a:ext cx="9144000" cy="4114800"/>
          </a:xfrm>
          <a:prstGeom prst="rect">
            <a:avLst/>
          </a:prstGeom>
          <a:noFill/>
          <a:ln w="9525">
            <a:noFill/>
            <a:miter lim="800000"/>
            <a:headEnd/>
            <a:tailEnd/>
          </a:ln>
        </p:spPr>
        <p:txBody>
          <a:bodyPr/>
          <a:lstStyle/>
          <a:p>
            <a:pPr marL="533400" indent="-533400">
              <a:lnSpc>
                <a:spcPct val="90000"/>
              </a:lnSpc>
              <a:spcBef>
                <a:spcPct val="20000"/>
              </a:spcBef>
              <a:buFontTx/>
              <a:buChar char="•"/>
            </a:pPr>
            <a:r>
              <a:rPr lang="en-US" b="1" dirty="0">
                <a:latin typeface="Comic Sans MS" pitchFamily="66" charset="0"/>
                <a:cs typeface="Times New Roman" pitchFamily="18" charset="0"/>
              </a:rPr>
              <a:t>Packaging</a:t>
            </a:r>
            <a:r>
              <a:rPr lang="en-US" dirty="0">
                <a:latin typeface="Comic Sans MS" pitchFamily="66" charset="0"/>
                <a:cs typeface="Times New Roman" pitchFamily="18" charset="0"/>
              </a:rPr>
              <a:t> : Cans, jars, pouches, plastics, cartons, papers, wood, metal, laminates, printing houses etc.  </a:t>
            </a:r>
            <a:endParaRPr lang="tr-TR" dirty="0">
              <a:latin typeface="Comic Sans MS" pitchFamily="66" charset="0"/>
            </a:endParaRPr>
          </a:p>
          <a:p>
            <a:pPr marL="533400" indent="-533400">
              <a:lnSpc>
                <a:spcPct val="90000"/>
              </a:lnSpc>
              <a:spcBef>
                <a:spcPct val="20000"/>
              </a:spcBef>
              <a:buFontTx/>
              <a:buChar char="•"/>
            </a:pPr>
            <a:endParaRPr lang="tr-TR" b="1" dirty="0">
              <a:latin typeface="Comic Sans MS" pitchFamily="66" charset="0"/>
              <a:cs typeface="Times New Roman" pitchFamily="18" charset="0"/>
            </a:endParaRPr>
          </a:p>
          <a:p>
            <a:pPr marL="533400" indent="-533400">
              <a:lnSpc>
                <a:spcPct val="90000"/>
              </a:lnSpc>
              <a:spcBef>
                <a:spcPct val="20000"/>
              </a:spcBef>
              <a:buFontTx/>
              <a:buChar char="•"/>
            </a:pPr>
            <a:r>
              <a:rPr lang="en-US" b="1" dirty="0">
                <a:latin typeface="Comic Sans MS" pitchFamily="66" charset="0"/>
                <a:cs typeface="Times New Roman" pitchFamily="18" charset="0"/>
              </a:rPr>
              <a:t>Chemical Industries:</a:t>
            </a:r>
            <a:r>
              <a:rPr lang="en-US" dirty="0">
                <a:latin typeface="Comic Sans MS" pitchFamily="66" charset="0"/>
                <a:cs typeface="Times New Roman" pitchFamily="18" charset="0"/>
              </a:rPr>
              <a:t> Additives such as </a:t>
            </a:r>
            <a:r>
              <a:rPr lang="en-US" dirty="0" err="1">
                <a:latin typeface="Comic Sans MS" pitchFamily="66" charset="0"/>
                <a:cs typeface="Times New Roman" pitchFamily="18" charset="0"/>
              </a:rPr>
              <a:t>acidulants</a:t>
            </a:r>
            <a:r>
              <a:rPr lang="en-US" dirty="0">
                <a:latin typeface="Comic Sans MS" pitchFamily="66" charset="0"/>
                <a:cs typeface="Times New Roman" pitchFamily="18" charset="0"/>
              </a:rPr>
              <a:t>, preservatives, emulsifying agents, enzymes, stabilizers, coloring materials, fertilizers, insecticides, sanitizing agents, pesticides, various other chemical sprays.</a:t>
            </a:r>
            <a:r>
              <a:rPr lang="tr-TR" dirty="0">
                <a:latin typeface="Comic Sans MS" pitchFamily="66" charset="0"/>
              </a:rPr>
              <a:t>  </a:t>
            </a:r>
          </a:p>
          <a:p>
            <a:pPr marL="533400" indent="-533400">
              <a:lnSpc>
                <a:spcPct val="90000"/>
              </a:lnSpc>
              <a:spcBef>
                <a:spcPct val="20000"/>
              </a:spcBef>
              <a:buFontTx/>
              <a:buChar char="•"/>
            </a:pPr>
            <a:endParaRPr lang="tr-TR" b="1" dirty="0">
              <a:latin typeface="Comic Sans MS" pitchFamily="66" charset="0"/>
              <a:cs typeface="Times New Roman" pitchFamily="18" charset="0"/>
            </a:endParaRPr>
          </a:p>
          <a:p>
            <a:pPr marL="533400" indent="-533400">
              <a:lnSpc>
                <a:spcPct val="90000"/>
              </a:lnSpc>
              <a:spcBef>
                <a:spcPct val="20000"/>
              </a:spcBef>
              <a:buFontTx/>
              <a:buChar char="•"/>
            </a:pPr>
            <a:r>
              <a:rPr lang="en-US" b="1" dirty="0">
                <a:latin typeface="Comic Sans MS" pitchFamily="66" charset="0"/>
                <a:cs typeface="Times New Roman" pitchFamily="18" charset="0"/>
              </a:rPr>
              <a:t>Machines, Maintenance and Repair Requirements:</a:t>
            </a:r>
            <a:r>
              <a:rPr lang="en-US" dirty="0">
                <a:latin typeface="Comic Sans MS" pitchFamily="66" charset="0"/>
                <a:cs typeface="Times New Roman" pitchFamily="18" charset="0"/>
              </a:rPr>
              <a:t> Farming, harvesting machinery, processing lines, distribution vehicles, spare parts, lubricants etc.</a:t>
            </a:r>
          </a:p>
          <a:p>
            <a:pPr marL="533400" indent="-533400">
              <a:lnSpc>
                <a:spcPct val="90000"/>
              </a:lnSpc>
              <a:spcBef>
                <a:spcPct val="20000"/>
              </a:spcBef>
            </a:pPr>
            <a:endParaRPr lang="en-US" dirty="0">
              <a:latin typeface="Comic Sans MS" pitchFamily="66"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3"/>
          <p:cNvSpPr txBox="1">
            <a:spLocks noChangeArrowheads="1"/>
          </p:cNvSpPr>
          <p:nvPr/>
        </p:nvSpPr>
        <p:spPr bwMode="auto">
          <a:xfrm>
            <a:off x="1258888" y="2133600"/>
            <a:ext cx="6192837" cy="1477328"/>
          </a:xfrm>
          <a:prstGeom prst="rect">
            <a:avLst/>
          </a:prstGeom>
          <a:noFill/>
          <a:ln w="9525">
            <a:noFill/>
            <a:miter lim="800000"/>
            <a:headEnd/>
            <a:tailEnd/>
          </a:ln>
        </p:spPr>
        <p:txBody>
          <a:bodyPr>
            <a:spAutoFit/>
          </a:bodyPr>
          <a:lstStyle/>
          <a:p>
            <a:r>
              <a:rPr lang="en-US" dirty="0"/>
              <a:t>Source : These notes are prepared From various internet websites.  </a:t>
            </a:r>
            <a:r>
              <a:rPr lang="en-US" dirty="0" smtClean="0"/>
              <a:t>Especially </a:t>
            </a:r>
            <a:r>
              <a:rPr lang="en-US" dirty="0" smtClean="0">
                <a:hlinkClick r:id="rId2"/>
              </a:rPr>
              <a:t>www.howstuffworks.com</a:t>
            </a:r>
            <a:endParaRPr lang="en-US" dirty="0" smtClean="0"/>
          </a:p>
          <a:p>
            <a:endParaRPr lang="en-US" dirty="0" smtClean="0"/>
          </a:p>
          <a:p>
            <a:r>
              <a:rPr lang="en-US" dirty="0" smtClean="0"/>
              <a:t>Presentation is prepared for conducting DBRT lesson at </a:t>
            </a:r>
            <a:r>
              <a:rPr lang="en-US" dirty="0" err="1" smtClean="0"/>
              <a:t>Vigyan</a:t>
            </a:r>
            <a:r>
              <a:rPr lang="en-US" dirty="0" smtClean="0"/>
              <a:t> Ashram</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Rot="1" noChangeArrowheads="1"/>
          </p:cNvSpPr>
          <p:nvPr/>
        </p:nvSpPr>
        <p:spPr bwMode="auto">
          <a:xfrm>
            <a:off x="2133600" y="457200"/>
            <a:ext cx="6781800" cy="1143000"/>
          </a:xfrm>
          <a:prstGeom prst="rect">
            <a:avLst/>
          </a:prstGeom>
          <a:noFill/>
          <a:ln w="9525">
            <a:noFill/>
            <a:miter lim="800000"/>
            <a:headEnd/>
            <a:tailEnd/>
          </a:ln>
        </p:spPr>
        <p:txBody>
          <a:bodyPr anchor="ctr"/>
          <a:lstStyle/>
          <a:p>
            <a:pPr algn="ctr"/>
            <a:r>
              <a:rPr lang="tr-TR" sz="2400" b="1" dirty="0">
                <a:latin typeface="Comic Sans MS" pitchFamily="66" charset="0"/>
              </a:rPr>
              <a:t>Microorganisms (bacteria, yeasts, moulds, algea, viruses)</a:t>
            </a:r>
          </a:p>
        </p:txBody>
      </p:sp>
      <p:sp>
        <p:nvSpPr>
          <p:cNvPr id="5123" name="Rectangle 3"/>
          <p:cNvSpPr>
            <a:spLocks noChangeArrowheads="1"/>
          </p:cNvSpPr>
          <p:nvPr/>
        </p:nvSpPr>
        <p:spPr bwMode="auto">
          <a:xfrm>
            <a:off x="533399" y="1905000"/>
            <a:ext cx="8164513" cy="4114800"/>
          </a:xfrm>
          <a:prstGeom prst="rect">
            <a:avLst/>
          </a:prstGeom>
          <a:noFill/>
          <a:ln w="9525">
            <a:noFill/>
            <a:miter lim="800000"/>
            <a:headEnd/>
            <a:tailEnd/>
          </a:ln>
        </p:spPr>
        <p:txBody>
          <a:bodyPr/>
          <a:lstStyle/>
          <a:p>
            <a:pPr marL="609600" indent="-609600">
              <a:lnSpc>
                <a:spcPct val="90000"/>
              </a:lnSpc>
              <a:spcBef>
                <a:spcPct val="20000"/>
              </a:spcBef>
            </a:pPr>
            <a:r>
              <a:rPr lang="tr-TR" sz="3200" dirty="0">
                <a:latin typeface="Arial" charset="0"/>
              </a:rPr>
              <a:t>     </a:t>
            </a:r>
            <a:r>
              <a:rPr lang="tr-TR" sz="3200" dirty="0">
                <a:latin typeface="Comic Sans MS" pitchFamily="66" charset="0"/>
              </a:rPr>
              <a:t>Play an important ecological role in realizing geochemical cycles; convert reduced forms of carbon, nitrogen and sulfur in dead plants and animals to oxidized forms required by plants which in turn are consumed by animals</a:t>
            </a:r>
          </a:p>
          <a:p>
            <a:pPr marL="609600" indent="-609600">
              <a:lnSpc>
                <a:spcPct val="90000"/>
              </a:lnSpc>
              <a:spcBef>
                <a:spcPct val="20000"/>
              </a:spcBef>
              <a:buFontTx/>
              <a:buChar char="•"/>
            </a:pPr>
            <a:endParaRPr lang="tr-TR" sz="3200" dirty="0">
              <a:latin typeface="Comic Sans MS" pitchFamily="66" charset="0"/>
            </a:endParaRPr>
          </a:p>
          <a:p>
            <a:pPr marL="609600" indent="-609600">
              <a:lnSpc>
                <a:spcPct val="90000"/>
              </a:lnSpc>
              <a:spcBef>
                <a:spcPct val="20000"/>
              </a:spcBef>
            </a:pPr>
            <a:r>
              <a:rPr lang="tr-TR" sz="3200" dirty="0">
                <a:latin typeface="Arial" charset="0"/>
              </a:rPr>
              <a:t>      </a:t>
            </a:r>
            <a:endParaRPr lang="tr-TR" sz="3200" dirty="0">
              <a:latin typeface="Comic Sans MS" pitchFamily="66" charset="0"/>
            </a:endParaRPr>
          </a:p>
        </p:txBody>
      </p:sp>
      <p:sp>
        <p:nvSpPr>
          <p:cNvPr id="5124" name="Rectangle 4"/>
          <p:cNvSpPr>
            <a:spLocks noChangeArrowheads="1"/>
          </p:cNvSpPr>
          <p:nvPr/>
        </p:nvSpPr>
        <p:spPr bwMode="auto">
          <a:xfrm>
            <a:off x="533400" y="381000"/>
            <a:ext cx="8153400" cy="56388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Rot="1" noChangeArrowheads="1"/>
          </p:cNvSpPr>
          <p:nvPr/>
        </p:nvSpPr>
        <p:spPr bwMode="auto">
          <a:xfrm>
            <a:off x="2209800" y="228600"/>
            <a:ext cx="6858000" cy="1143000"/>
          </a:xfrm>
          <a:prstGeom prst="rect">
            <a:avLst/>
          </a:prstGeom>
          <a:noFill/>
          <a:ln w="9525">
            <a:noFill/>
            <a:miter lim="800000"/>
            <a:headEnd/>
            <a:tailEnd/>
          </a:ln>
        </p:spPr>
        <p:txBody>
          <a:bodyPr anchor="ctr"/>
          <a:lstStyle/>
          <a:p>
            <a:pPr algn="ctr"/>
            <a:r>
              <a:rPr lang="tr-TR" sz="2400" b="1" u="sng" dirty="0">
                <a:latin typeface="Comic Sans MS" pitchFamily="66" charset="0"/>
              </a:rPr>
              <a:t>Typical life cycle of living tissues</a:t>
            </a:r>
            <a:endParaRPr lang="en-US" sz="2400" b="1" u="sng" dirty="0">
              <a:latin typeface="Comic Sans MS" pitchFamily="66" charset="0"/>
            </a:endParaRPr>
          </a:p>
        </p:txBody>
      </p:sp>
      <p:sp>
        <p:nvSpPr>
          <p:cNvPr id="6147" name="Rectangle 3"/>
          <p:cNvSpPr>
            <a:spLocks noChangeArrowheads="1"/>
          </p:cNvSpPr>
          <p:nvPr/>
        </p:nvSpPr>
        <p:spPr bwMode="auto">
          <a:xfrm>
            <a:off x="606425" y="1828800"/>
            <a:ext cx="7772400" cy="4495800"/>
          </a:xfrm>
          <a:prstGeom prst="rect">
            <a:avLst/>
          </a:prstGeom>
          <a:noFill/>
          <a:ln w="9525">
            <a:noFill/>
            <a:miter lim="800000"/>
            <a:headEnd/>
            <a:tailEnd/>
          </a:ln>
        </p:spPr>
        <p:txBody>
          <a:bodyPr/>
          <a:lstStyle/>
          <a:p>
            <a:pPr marL="342900" indent="-342900" algn="ctr">
              <a:spcBef>
                <a:spcPct val="20000"/>
              </a:spcBef>
            </a:pPr>
            <a:r>
              <a:rPr lang="tr-TR" sz="2400" dirty="0">
                <a:latin typeface="Comic Sans MS" pitchFamily="66" charset="0"/>
              </a:rPr>
              <a:t>Development</a:t>
            </a:r>
            <a:r>
              <a:rPr lang="tr-TR" sz="2400" dirty="0"/>
              <a:t>/</a:t>
            </a:r>
            <a:r>
              <a:rPr lang="tr-TR" sz="2400" dirty="0">
                <a:latin typeface="Comic Sans MS" pitchFamily="66" charset="0"/>
              </a:rPr>
              <a:t>growth</a:t>
            </a:r>
            <a:r>
              <a:rPr lang="tr-TR" sz="2400" dirty="0"/>
              <a:t> </a:t>
            </a:r>
            <a:r>
              <a:rPr lang="tr-TR" sz="2400" dirty="0">
                <a:latin typeface="Comic Sans MS" pitchFamily="66" charset="0"/>
              </a:rPr>
              <a:t>(metabolic,biosynthetic reactions)</a:t>
            </a:r>
          </a:p>
          <a:p>
            <a:pPr marL="342900" indent="-342900" algn="ctr">
              <a:spcBef>
                <a:spcPct val="20000"/>
              </a:spcBef>
            </a:pPr>
            <a:r>
              <a:rPr lang="en-US" sz="2400" dirty="0">
                <a:latin typeface="Comic Sans MS" pitchFamily="66" charset="0"/>
                <a:ea typeface="Arial Unicode MS" pitchFamily="34" charset="-128"/>
                <a:cs typeface="Arial Unicode MS" pitchFamily="34" charset="-128"/>
              </a:rPr>
              <a:t>↓</a:t>
            </a:r>
            <a:endParaRPr lang="tr-TR" sz="2400" dirty="0">
              <a:latin typeface="Comic Sans MS" pitchFamily="66" charset="0"/>
            </a:endParaRPr>
          </a:p>
          <a:p>
            <a:pPr marL="342900" indent="-342900" algn="ctr">
              <a:spcBef>
                <a:spcPct val="20000"/>
              </a:spcBef>
            </a:pPr>
            <a:r>
              <a:rPr lang="tr-TR" sz="2400" dirty="0">
                <a:latin typeface="Comic Sans MS" pitchFamily="66" charset="0"/>
              </a:rPr>
              <a:t>Maturation</a:t>
            </a:r>
          </a:p>
          <a:p>
            <a:pPr marL="342900" indent="-342900" algn="ctr">
              <a:spcBef>
                <a:spcPct val="20000"/>
              </a:spcBef>
            </a:pPr>
            <a:r>
              <a:rPr lang="tr-TR" sz="2400" dirty="0">
                <a:latin typeface="Comic Sans MS" pitchFamily="66" charset="0"/>
              </a:rPr>
              <a:t> </a:t>
            </a:r>
            <a:r>
              <a:rPr lang="en-US" sz="2400" dirty="0">
                <a:latin typeface="Comic Sans MS" pitchFamily="66" charset="0"/>
                <a:ea typeface="Arial Unicode MS" pitchFamily="34" charset="-128"/>
                <a:cs typeface="Arial Unicode MS" pitchFamily="34" charset="-128"/>
              </a:rPr>
              <a:t>↓</a:t>
            </a:r>
            <a:endParaRPr lang="tr-TR" sz="2400" dirty="0">
              <a:latin typeface="Comic Sans MS" pitchFamily="66" charset="0"/>
            </a:endParaRPr>
          </a:p>
          <a:p>
            <a:pPr marL="342900" indent="-342900" algn="ctr">
              <a:spcBef>
                <a:spcPct val="20000"/>
              </a:spcBef>
            </a:pPr>
            <a:r>
              <a:rPr lang="tr-TR" sz="2400" dirty="0">
                <a:latin typeface="Comic Sans MS" pitchFamily="66" charset="0"/>
              </a:rPr>
              <a:t>Ripening</a:t>
            </a:r>
          </a:p>
          <a:p>
            <a:pPr marL="342900" indent="-342900" algn="ctr">
              <a:spcBef>
                <a:spcPct val="20000"/>
              </a:spcBef>
            </a:pPr>
            <a:r>
              <a:rPr lang="en-US" sz="2400" dirty="0">
                <a:latin typeface="Comic Sans MS" pitchFamily="66" charset="0"/>
                <a:ea typeface="Arial Unicode MS" pitchFamily="34" charset="-128"/>
                <a:cs typeface="Arial Unicode MS" pitchFamily="34" charset="-128"/>
              </a:rPr>
              <a:t>↓</a:t>
            </a:r>
            <a:endParaRPr lang="tr-TR" sz="2400" dirty="0">
              <a:latin typeface="Comic Sans MS" pitchFamily="66" charset="0"/>
            </a:endParaRPr>
          </a:p>
          <a:p>
            <a:pPr marL="342900" indent="-342900" algn="ctr">
              <a:spcBef>
                <a:spcPct val="20000"/>
              </a:spcBef>
            </a:pPr>
            <a:r>
              <a:rPr lang="tr-TR" sz="2400" dirty="0">
                <a:latin typeface="Comic Sans MS" pitchFamily="66" charset="0"/>
              </a:rPr>
              <a:t>Senescence (catabolic, degradative reactions)</a:t>
            </a:r>
          </a:p>
          <a:p>
            <a:pPr marL="342900" indent="-342900" algn="ctr">
              <a:spcBef>
                <a:spcPct val="20000"/>
              </a:spcBef>
            </a:pPr>
            <a:r>
              <a:rPr lang="en-US" sz="2400" dirty="0">
                <a:latin typeface="Comic Sans MS" pitchFamily="66" charset="0"/>
                <a:ea typeface="Arial Unicode MS" pitchFamily="34" charset="-128"/>
                <a:cs typeface="Arial Unicode MS" pitchFamily="34" charset="-128"/>
              </a:rPr>
              <a:t>↓</a:t>
            </a:r>
            <a:endParaRPr lang="tr-TR" sz="2400" dirty="0">
              <a:latin typeface="Comic Sans MS" pitchFamily="66" charset="0"/>
            </a:endParaRPr>
          </a:p>
          <a:p>
            <a:pPr marL="342900" indent="-342900" algn="ctr">
              <a:spcBef>
                <a:spcPct val="20000"/>
              </a:spcBef>
            </a:pPr>
            <a:r>
              <a:rPr lang="tr-TR" sz="2400" dirty="0">
                <a:latin typeface="Comic Sans MS" pitchFamily="66" charset="0"/>
              </a:rPr>
              <a:t>Deterioration</a:t>
            </a:r>
            <a:endParaRPr lang="en-US" sz="24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Rot="1" noChangeArrowheads="1"/>
          </p:cNvSpPr>
          <p:nvPr/>
        </p:nvSpPr>
        <p:spPr bwMode="auto">
          <a:xfrm>
            <a:off x="2209800" y="381000"/>
            <a:ext cx="6934200" cy="1143000"/>
          </a:xfrm>
          <a:prstGeom prst="rect">
            <a:avLst/>
          </a:prstGeom>
          <a:noFill/>
          <a:ln w="9525">
            <a:noFill/>
            <a:miter lim="800000"/>
            <a:headEnd/>
            <a:tailEnd/>
          </a:ln>
        </p:spPr>
        <p:txBody>
          <a:bodyPr anchor="ctr"/>
          <a:lstStyle/>
          <a:p>
            <a:pPr algn="ctr"/>
            <a:r>
              <a:rPr lang="tr-TR" sz="2400" b="1" dirty="0">
                <a:latin typeface="Comic Sans MS" pitchFamily="66" charset="0"/>
              </a:rPr>
              <a:t>Rate of deterioration is subject to various environmental influences:</a:t>
            </a:r>
          </a:p>
        </p:txBody>
      </p:sp>
      <p:sp>
        <p:nvSpPr>
          <p:cNvPr id="7171" name="Rectangle 3"/>
          <p:cNvSpPr>
            <a:spLocks noChangeArrowheads="1"/>
          </p:cNvSpPr>
          <p:nvPr/>
        </p:nvSpPr>
        <p:spPr bwMode="auto">
          <a:xfrm>
            <a:off x="1066800" y="2057400"/>
            <a:ext cx="7543800" cy="4114800"/>
          </a:xfrm>
          <a:prstGeom prst="rect">
            <a:avLst/>
          </a:prstGeom>
          <a:noFill/>
          <a:ln w="9525">
            <a:noFill/>
            <a:miter lim="800000"/>
            <a:headEnd/>
            <a:tailEnd/>
          </a:ln>
        </p:spPr>
        <p:txBody>
          <a:bodyPr/>
          <a:lstStyle/>
          <a:p>
            <a:pPr marL="342900" indent="-342900">
              <a:spcBef>
                <a:spcPct val="20000"/>
              </a:spcBef>
              <a:buFontTx/>
              <a:buChar char="•"/>
            </a:pPr>
            <a:r>
              <a:rPr lang="tr-TR" sz="3200" dirty="0">
                <a:latin typeface="Comic Sans MS" pitchFamily="66" charset="0"/>
              </a:rPr>
              <a:t>Temperature</a:t>
            </a:r>
          </a:p>
          <a:p>
            <a:pPr marL="342900" indent="-342900">
              <a:spcBef>
                <a:spcPct val="20000"/>
              </a:spcBef>
              <a:buFontTx/>
              <a:buChar char="•"/>
            </a:pPr>
            <a:r>
              <a:rPr lang="tr-TR" sz="3200" dirty="0">
                <a:latin typeface="Comic Sans MS" pitchFamily="66" charset="0"/>
              </a:rPr>
              <a:t>Humidity</a:t>
            </a:r>
          </a:p>
          <a:p>
            <a:pPr marL="342900" indent="-342900">
              <a:spcBef>
                <a:spcPct val="20000"/>
              </a:spcBef>
              <a:buFontTx/>
              <a:buChar char="•"/>
            </a:pPr>
            <a:r>
              <a:rPr lang="tr-TR" sz="3200" dirty="0">
                <a:latin typeface="Comic Sans MS" pitchFamily="66" charset="0"/>
              </a:rPr>
              <a:t>Light</a:t>
            </a:r>
          </a:p>
          <a:p>
            <a:pPr marL="342900" indent="-342900">
              <a:spcBef>
                <a:spcPct val="20000"/>
              </a:spcBef>
              <a:buFontTx/>
              <a:buChar char="•"/>
            </a:pPr>
            <a:r>
              <a:rPr lang="tr-TR" sz="3200" dirty="0">
                <a:latin typeface="Comic Sans MS" pitchFamily="66" charset="0"/>
              </a:rPr>
              <a:t>Composition of atmosphere w.r.t. CO</a:t>
            </a:r>
            <a:r>
              <a:rPr lang="tr-TR" sz="3200" baseline="-25000" dirty="0">
                <a:latin typeface="Comic Sans MS" pitchFamily="66" charset="0"/>
              </a:rPr>
              <a:t>2</a:t>
            </a:r>
            <a:r>
              <a:rPr lang="tr-TR" sz="3200" dirty="0">
                <a:latin typeface="Comic Sans MS" pitchFamily="66" charset="0"/>
              </a:rPr>
              <a:t>, O</a:t>
            </a:r>
            <a:r>
              <a:rPr lang="tr-TR" sz="3200" baseline="-25000" dirty="0">
                <a:latin typeface="Comic Sans MS" pitchFamily="66" charset="0"/>
              </a:rPr>
              <a:t>2</a:t>
            </a:r>
            <a:r>
              <a:rPr lang="tr-TR" sz="3200" dirty="0">
                <a:latin typeface="Comic Sans MS" pitchFamily="66" charset="0"/>
              </a:rPr>
              <a:t>, ethylene and some other volatiles</a:t>
            </a:r>
          </a:p>
          <a:p>
            <a:pPr marL="342900" indent="-342900">
              <a:spcBef>
                <a:spcPct val="20000"/>
              </a:spcBef>
            </a:pPr>
            <a:endParaRPr lang="tr-TR" sz="3200" dirty="0">
              <a:latin typeface="Comic Sans MS" pitchFamily="66" charset="0"/>
            </a:endParaRPr>
          </a:p>
        </p:txBody>
      </p:sp>
      <p:sp>
        <p:nvSpPr>
          <p:cNvPr id="7172" name="Rectangle 5"/>
          <p:cNvSpPr>
            <a:spLocks noChangeArrowheads="1"/>
          </p:cNvSpPr>
          <p:nvPr/>
        </p:nvSpPr>
        <p:spPr bwMode="auto">
          <a:xfrm>
            <a:off x="304800" y="381000"/>
            <a:ext cx="8534400" cy="60198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57200" y="533400"/>
            <a:ext cx="8305800" cy="5791200"/>
          </a:xfrm>
          <a:prstGeom prst="rect">
            <a:avLst/>
          </a:prstGeom>
          <a:noFill/>
          <a:ln w="9525">
            <a:solidFill>
              <a:schemeClr val="accent1"/>
            </a:solidFill>
            <a:miter lim="800000"/>
            <a:headEnd/>
            <a:tailEnd/>
          </a:ln>
        </p:spPr>
        <p:txBody>
          <a:bodyPr wrap="none" anchor="ctr"/>
          <a:lstStyle/>
          <a:p>
            <a:endParaRPr lang="en-IN"/>
          </a:p>
        </p:txBody>
      </p:sp>
      <p:sp>
        <p:nvSpPr>
          <p:cNvPr id="8195" name="Text Box 3"/>
          <p:cNvSpPr txBox="1">
            <a:spLocks noChangeArrowheads="1"/>
          </p:cNvSpPr>
          <p:nvPr/>
        </p:nvSpPr>
        <p:spPr bwMode="auto">
          <a:xfrm>
            <a:off x="1066800" y="1720190"/>
            <a:ext cx="7086600" cy="3613810"/>
          </a:xfrm>
          <a:prstGeom prst="rect">
            <a:avLst/>
          </a:prstGeom>
          <a:noFill/>
          <a:ln w="9525">
            <a:noFill/>
            <a:miter lim="800000"/>
            <a:headEnd/>
            <a:tailEnd/>
          </a:ln>
        </p:spPr>
        <p:txBody>
          <a:bodyPr>
            <a:spAutoFit/>
          </a:bodyPr>
          <a:lstStyle/>
          <a:p>
            <a:pPr>
              <a:spcBef>
                <a:spcPts val="500"/>
              </a:spcBef>
              <a:spcAft>
                <a:spcPts val="500"/>
              </a:spcAft>
            </a:pPr>
            <a:r>
              <a:rPr lang="en-US" sz="3200" dirty="0"/>
              <a:t>The basic idea behind all forms of food preservation is either: </a:t>
            </a:r>
          </a:p>
          <a:p>
            <a:pPr lvl="3">
              <a:spcBef>
                <a:spcPts val="500"/>
              </a:spcBef>
              <a:spcAft>
                <a:spcPts val="500"/>
              </a:spcAft>
              <a:buFont typeface="Symbol" pitchFamily="18" charset="2"/>
              <a:buChar char="·"/>
            </a:pPr>
            <a:r>
              <a:rPr lang="en-US" sz="3200" dirty="0"/>
              <a:t>To slow down the activity of disease-causing bacteria </a:t>
            </a:r>
          </a:p>
          <a:p>
            <a:pPr lvl="3">
              <a:spcBef>
                <a:spcPts val="500"/>
              </a:spcBef>
              <a:spcAft>
                <a:spcPts val="500"/>
              </a:spcAft>
              <a:buFont typeface="Symbol" pitchFamily="18" charset="2"/>
              <a:buChar char="·"/>
            </a:pPr>
            <a:r>
              <a:rPr lang="en-US" sz="3200" dirty="0"/>
              <a:t>To kill the bacteria altogether </a:t>
            </a:r>
          </a:p>
          <a:p>
            <a:pPr>
              <a:spcBef>
                <a:spcPct val="50000"/>
              </a:spcBef>
            </a:pP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066800" y="1371600"/>
            <a:ext cx="7086600" cy="1066800"/>
          </a:xfrm>
          <a:prstGeom prst="rect">
            <a:avLst/>
          </a:prstGeom>
          <a:noFill/>
          <a:ln w="9525">
            <a:noFill/>
            <a:miter lim="800000"/>
            <a:headEnd/>
            <a:tailEnd/>
          </a:ln>
        </p:spPr>
        <p:txBody>
          <a:bodyPr>
            <a:spAutoFit/>
          </a:bodyPr>
          <a:lstStyle/>
          <a:p>
            <a:pPr>
              <a:spcBef>
                <a:spcPct val="50000"/>
              </a:spcBef>
            </a:pPr>
            <a:r>
              <a:rPr lang="en-US" sz="3200" dirty="0"/>
              <a:t>Enzyme : Proteins in the food which act as catalyst for chemical reaction. </a:t>
            </a:r>
          </a:p>
        </p:txBody>
      </p:sp>
      <p:sp>
        <p:nvSpPr>
          <p:cNvPr id="9219" name="Text Box 3"/>
          <p:cNvSpPr txBox="1">
            <a:spLocks noChangeArrowheads="1"/>
          </p:cNvSpPr>
          <p:nvPr/>
        </p:nvSpPr>
        <p:spPr bwMode="auto">
          <a:xfrm>
            <a:off x="1066800" y="2971800"/>
            <a:ext cx="7086600" cy="2062103"/>
          </a:xfrm>
          <a:prstGeom prst="rect">
            <a:avLst/>
          </a:prstGeom>
          <a:noFill/>
          <a:ln w="9525">
            <a:noFill/>
            <a:miter lim="800000"/>
            <a:headEnd/>
            <a:tailEnd/>
          </a:ln>
        </p:spPr>
        <p:txBody>
          <a:bodyPr>
            <a:spAutoFit/>
          </a:bodyPr>
          <a:lstStyle/>
          <a:p>
            <a:pPr>
              <a:spcBef>
                <a:spcPct val="50000"/>
              </a:spcBef>
            </a:pPr>
            <a:r>
              <a:rPr lang="en-US" sz="3200" dirty="0"/>
              <a:t>While destroying bacteria using preservation techniques, you may end up in destroying enzyme. Which results in loss of </a:t>
            </a:r>
            <a:r>
              <a:rPr lang="en-US" sz="3200" dirty="0" err="1"/>
              <a:t>colour</a:t>
            </a:r>
            <a:r>
              <a:rPr lang="en-US" sz="3200" dirty="0"/>
              <a:t>/</a:t>
            </a:r>
            <a:r>
              <a:rPr lang="en-US" sz="3200" dirty="0" err="1"/>
              <a:t>flavour</a:t>
            </a:r>
            <a:endParaRPr lang="en-US" sz="3200" dirty="0"/>
          </a:p>
        </p:txBody>
      </p:sp>
      <p:sp>
        <p:nvSpPr>
          <p:cNvPr id="9220" name="Rectangle 4"/>
          <p:cNvSpPr>
            <a:spLocks noChangeArrowheads="1"/>
          </p:cNvSpPr>
          <p:nvPr/>
        </p:nvSpPr>
        <p:spPr bwMode="auto">
          <a:xfrm>
            <a:off x="381000" y="533400"/>
            <a:ext cx="8153400" cy="5638800"/>
          </a:xfrm>
          <a:prstGeom prst="rect">
            <a:avLst/>
          </a:prstGeom>
          <a:noFill/>
          <a:ln w="9525">
            <a:solidFill>
              <a:schemeClr val="accent1"/>
            </a:solidFill>
            <a:miter lim="800000"/>
            <a:headEnd/>
            <a:tailEnd/>
          </a:ln>
        </p:spPr>
        <p:txBody>
          <a:bodyPr wrap="none" anchor="ctr"/>
          <a:lstStyle/>
          <a:p>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5999" y="692150"/>
            <a:ext cx="6629401" cy="707886"/>
          </a:xfrm>
          <a:prstGeom prst="rect">
            <a:avLst/>
          </a:prstGeom>
          <a:noFill/>
        </p:spPr>
        <p:txBody>
          <a:bodyPr wrap="square">
            <a:spAutoFit/>
          </a:bodyPr>
          <a:lstStyle/>
          <a:p>
            <a:pPr>
              <a:defRPr/>
            </a:pPr>
            <a:r>
              <a:rPr lang="en-US" sz="4000" b="1" dirty="0">
                <a:solidFill>
                  <a:schemeClr val="accent3"/>
                </a:solidFill>
              </a:rPr>
              <a:t>Types of preservation Method </a:t>
            </a:r>
            <a:endParaRPr lang="en-IN" sz="4000" b="1" dirty="0">
              <a:solidFill>
                <a:schemeClr val="accent3"/>
              </a:solidFill>
            </a:endParaRPr>
          </a:p>
        </p:txBody>
      </p:sp>
      <p:pic>
        <p:nvPicPr>
          <p:cNvPr id="10243" name="Diagram 2"/>
          <p:cNvPicPr>
            <a:picLocks noChangeArrowheads="1"/>
          </p:cNvPicPr>
          <p:nvPr/>
        </p:nvPicPr>
        <p:blipFill>
          <a:blip r:embed="rId2"/>
          <a:srcRect t="-4089" b="-4305"/>
          <a:stretch>
            <a:fillRect/>
          </a:stretch>
        </p:blipFill>
        <p:spPr bwMode="auto">
          <a:xfrm>
            <a:off x="755650" y="1484313"/>
            <a:ext cx="7200900" cy="46815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ER 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OER Ppt</Template>
  <TotalTime>24</TotalTime>
  <Words>1137</Words>
  <Application>Microsoft Office PowerPoint</Application>
  <PresentationFormat>On-screen Show (4:3)</PresentationFormat>
  <Paragraphs>133</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OER Ppt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 O H I T</dc:creator>
  <cp:lastModifiedBy>Omkar</cp:lastModifiedBy>
  <cp:revision>4</cp:revision>
  <dcterms:created xsi:type="dcterms:W3CDTF">2014-01-14T17:55:13Z</dcterms:created>
  <dcterms:modified xsi:type="dcterms:W3CDTF">2014-02-05T06:32:10Z</dcterms:modified>
</cp:coreProperties>
</file>