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64" r:id="rId2"/>
    <p:sldId id="270" r:id="rId3"/>
    <p:sldId id="257" r:id="rId4"/>
    <p:sldId id="271" r:id="rId5"/>
    <p:sldId id="258" r:id="rId6"/>
    <p:sldId id="272" r:id="rId7"/>
    <p:sldId id="259" r:id="rId8"/>
    <p:sldId id="274" r:id="rId9"/>
    <p:sldId id="265" r:id="rId10"/>
    <p:sldId id="275" r:id="rId11"/>
    <p:sldId id="266" r:id="rId12"/>
    <p:sldId id="277" r:id="rId13"/>
    <p:sldId id="267" r:id="rId14"/>
    <p:sldId id="279" r:id="rId15"/>
    <p:sldId id="261" r:id="rId16"/>
    <p:sldId id="280" r:id="rId17"/>
    <p:sldId id="282" r:id="rId18"/>
    <p:sldId id="281" r:id="rId19"/>
    <p:sldId id="262" r:id="rId20"/>
    <p:sldId id="283" r:id="rId21"/>
    <p:sldId id="263" r:id="rId22"/>
    <p:sldId id="285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D23B9"/>
    <a:srgbClr val="BAC836"/>
    <a:srgbClr val="8B257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327" autoAdjust="0"/>
    <p:restoredTop sz="94660"/>
  </p:normalViewPr>
  <p:slideViewPr>
    <p:cSldViewPr>
      <p:cViewPr varScale="1">
        <p:scale>
          <a:sx n="63" d="100"/>
          <a:sy n="63" d="100"/>
        </p:scale>
        <p:origin x="-120" y="-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CB3840-605A-4CEB-9714-57EDCEB55703}" type="datetimeFigureOut">
              <a:rPr lang="en-IN" smtClean="0"/>
              <a:pPr/>
              <a:t>04-02-2014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99A7E0-6929-44D9-8CF9-596F83BEDB8F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99A7E0-6929-44D9-8CF9-596F83BEDB8F}" type="slidenum">
              <a:rPr lang="en-IN" smtClean="0"/>
              <a:pPr/>
              <a:t>20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04/02/2014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04/02/2014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04/02/2014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04/02/2014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04/02/2014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04/02/2014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04/02/2014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04/02/2014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04/02/2014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04/02/2014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04/02/2014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04/02/2014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4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Learning about calorific value of a fuel </a:t>
            </a:r>
            <a:endParaRPr lang="en-IN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lvl="3" indent="-274320">
              <a:buSzPct val="95000"/>
            </a:pPr>
            <a:endParaRPr lang="mr-IN" sz="2800" dirty="0" smtClean="0"/>
          </a:p>
          <a:p>
            <a:pPr marL="274320" lvl="3" indent="-274320">
              <a:buSzPct val="95000"/>
              <a:buNone/>
            </a:pPr>
            <a:endParaRPr lang="mr-IN" sz="2800" dirty="0" smtClean="0"/>
          </a:p>
          <a:p>
            <a:pPr marL="274320" lvl="3" indent="-274320">
              <a:buSzPct val="95000"/>
              <a:buNone/>
            </a:pPr>
            <a:r>
              <a:rPr lang="mr-IN" sz="2800" dirty="0" smtClean="0"/>
              <a:t>सारख्याच प्रमाणातील खिचडी शिजवण्यासाठी, </a:t>
            </a:r>
            <a:r>
              <a:rPr lang="mr-IN" sz="2800" b="1" u="sng" dirty="0" smtClean="0"/>
              <a:t>खर्ची झालेल्या इंधनाचे प्रमाण </a:t>
            </a:r>
            <a:r>
              <a:rPr lang="mr-IN" sz="2800" dirty="0" smtClean="0"/>
              <a:t>मात्र </a:t>
            </a:r>
            <a:r>
              <a:rPr lang="mr-IN" sz="2800" dirty="0" smtClean="0">
                <a:solidFill>
                  <a:srgbClr val="000000"/>
                </a:solidFill>
                <a:latin typeface="Mangal"/>
              </a:rPr>
              <a:t>जळाऊ लाकूड</a:t>
            </a:r>
            <a:r>
              <a:rPr lang="mr-IN" sz="2800" dirty="0" smtClean="0"/>
              <a:t>, एलपीजी गॅस आणि केरोसीन यांत वेगवेगळे का बरे आढळले ?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8B2570"/>
                </a:solidFill>
              </a:rPr>
              <a:t>CALORIFIC VALUE OF FUEL</a:t>
            </a:r>
            <a:endParaRPr lang="en-US" b="1" dirty="0">
              <a:solidFill>
                <a:srgbClr val="8B257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mr-IN" sz="3600" b="1" dirty="0" smtClean="0">
              <a:solidFill>
                <a:srgbClr val="00B050"/>
              </a:solidFill>
              <a:latin typeface="+mj-lt"/>
            </a:endParaRPr>
          </a:p>
          <a:p>
            <a:pPr>
              <a:buNone/>
            </a:pPr>
            <a:endParaRPr lang="mr-IN" sz="3600" b="1" dirty="0" smtClean="0">
              <a:solidFill>
                <a:srgbClr val="00B050"/>
              </a:solidFill>
              <a:latin typeface="+mj-lt"/>
            </a:endParaRPr>
          </a:p>
          <a:p>
            <a:pPr>
              <a:buNone/>
            </a:pPr>
            <a:r>
              <a:rPr lang="en-US" sz="3600" b="1" dirty="0" smtClean="0">
                <a:solidFill>
                  <a:srgbClr val="00B050"/>
                </a:solidFill>
                <a:latin typeface="+mj-lt"/>
              </a:rPr>
              <a:t>Definition of the calorific value : </a:t>
            </a:r>
          </a:p>
          <a:p>
            <a:pPr>
              <a:buNone/>
            </a:pPr>
            <a:r>
              <a:rPr lang="en-US" dirty="0" smtClean="0">
                <a:latin typeface="+mj-lt"/>
              </a:rPr>
              <a:t>It can be defined as </a:t>
            </a:r>
            <a:r>
              <a:rPr lang="en-US" u="sng" dirty="0" smtClean="0">
                <a:latin typeface="+mj-lt"/>
              </a:rPr>
              <a:t>the amount</a:t>
            </a:r>
            <a:r>
              <a:rPr lang="en-US" dirty="0" smtClean="0">
                <a:latin typeface="+mj-lt"/>
              </a:rPr>
              <a:t> of heat liberated in</a:t>
            </a:r>
          </a:p>
          <a:p>
            <a:pPr>
              <a:buNone/>
            </a:pPr>
            <a:r>
              <a:rPr lang="en-US" dirty="0" smtClean="0">
                <a:latin typeface="+mj-lt"/>
              </a:rPr>
              <a:t>Kcal for </a:t>
            </a:r>
            <a:r>
              <a:rPr lang="en-US" u="sng" dirty="0" smtClean="0">
                <a:latin typeface="+mj-lt"/>
              </a:rPr>
              <a:t>the complete </a:t>
            </a:r>
            <a:r>
              <a:rPr lang="en-US" dirty="0" smtClean="0">
                <a:latin typeface="+mj-lt"/>
              </a:rPr>
              <a:t>combustion of 1 Kg of fuel.</a:t>
            </a:r>
          </a:p>
          <a:p>
            <a:pPr>
              <a:buNone/>
            </a:pPr>
            <a:endParaRPr lang="mr-IN" sz="3600" dirty="0" smtClean="0">
              <a:latin typeface="+mj-lt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 dirty="0" smtClean="0"/>
              <a:t>इंधनाचा उष्मांक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mr-IN" dirty="0" smtClean="0"/>
          </a:p>
          <a:p>
            <a:endParaRPr lang="mr-IN" dirty="0" smtClean="0"/>
          </a:p>
          <a:p>
            <a:r>
              <a:rPr lang="mr-IN" dirty="0" smtClean="0"/>
              <a:t>उष्मांकाची व्याख्या :</a:t>
            </a:r>
            <a:r>
              <a:rPr lang="en-IN" dirty="0" smtClean="0"/>
              <a:t>  </a:t>
            </a:r>
            <a:endParaRPr lang="mr-IN" dirty="0" smtClean="0"/>
          </a:p>
          <a:p>
            <a:pPr>
              <a:buNone/>
            </a:pPr>
            <a:r>
              <a:rPr lang="mr-IN" dirty="0" smtClean="0"/>
              <a:t>	एक किलो इंधनाच्या ज्वलनामुळे निर्माण झालेली </a:t>
            </a:r>
            <a:r>
              <a:rPr lang="mr-IN" sz="2800" dirty="0" smtClean="0"/>
              <a:t>किलो कॅलरीज्/किलो </a:t>
            </a:r>
            <a:r>
              <a:rPr lang="mr-IN" dirty="0" smtClean="0"/>
              <a:t>उष्णता  </a:t>
            </a:r>
          </a:p>
          <a:p>
            <a:endParaRPr lang="mr-IN" dirty="0" smtClean="0"/>
          </a:p>
          <a:p>
            <a:endParaRPr lang="mr-IN" dirty="0" smtClean="0"/>
          </a:p>
          <a:p>
            <a:endParaRPr lang="mr-IN" dirty="0" smtClean="0"/>
          </a:p>
          <a:p>
            <a:endParaRPr lang="mr-IN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Calorific values of different fuels.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752600"/>
          <a:ext cx="8229600" cy="48280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2895600"/>
                <a:gridCol w="2057400"/>
                <a:gridCol w="2057400"/>
              </a:tblGrid>
              <a:tr h="442119">
                <a:tc rowSpan="2">
                  <a:txBody>
                    <a:bodyPr/>
                    <a:lstStyle/>
                    <a:p>
                      <a:r>
                        <a:rPr lang="en-US" sz="2400" b="1" dirty="0" smtClean="0"/>
                        <a:t>Sr.</a:t>
                      </a:r>
                      <a:r>
                        <a:rPr lang="en-US" sz="2400" b="1" baseline="0" dirty="0" smtClean="0"/>
                        <a:t> No.</a:t>
                      </a:r>
                      <a:endParaRPr lang="en-US" sz="2400" b="1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sz="2400" dirty="0" smtClean="0"/>
                        <a:t>Name of the Fuel</a:t>
                      </a:r>
                      <a:endParaRPr lang="en-US" sz="2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2400" dirty="0" smtClean="0"/>
                        <a:t>Approx heating value Kcal/Kg</a:t>
                      </a:r>
                      <a:endParaRPr lang="en-US" sz="2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4211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Natural</a:t>
                      </a:r>
                      <a:r>
                        <a:rPr lang="en-US" sz="2400" baseline="0" dirty="0" smtClean="0"/>
                        <a:t> State</a:t>
                      </a:r>
                      <a:endParaRPr lang="en-US" sz="2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Dry State</a:t>
                      </a:r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47725" algn="l"/>
                        </a:tabLst>
                      </a:pPr>
                      <a:r>
                        <a:rPr lang="en-US" sz="2400" dirty="0">
                          <a:latin typeface="Calibri"/>
                          <a:ea typeface="Times New Roman"/>
                          <a:cs typeface="Mangal"/>
                        </a:rPr>
                        <a:t>Wood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47725" algn="l"/>
                        </a:tabLst>
                      </a:pPr>
                      <a:r>
                        <a:rPr lang="en-US" sz="2400" dirty="0">
                          <a:latin typeface="Calibri"/>
                          <a:ea typeface="Times New Roman"/>
                          <a:cs typeface="Mangal"/>
                        </a:rPr>
                        <a:t>1500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47725" algn="l"/>
                        </a:tabLst>
                      </a:pPr>
                      <a:r>
                        <a:rPr lang="en-US" sz="2400" dirty="0">
                          <a:latin typeface="Calibri"/>
                          <a:ea typeface="Times New Roman"/>
                          <a:cs typeface="Mangal"/>
                        </a:rPr>
                        <a:t>3500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47725" algn="l"/>
                        </a:tabLst>
                      </a:pPr>
                      <a:r>
                        <a:rPr lang="en-US" sz="2400" dirty="0">
                          <a:latin typeface="Calibri"/>
                          <a:ea typeface="Times New Roman"/>
                          <a:cs typeface="Mangal"/>
                        </a:rPr>
                        <a:t>Cattle dung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47725" algn="l"/>
                        </a:tabLst>
                      </a:pPr>
                      <a:r>
                        <a:rPr lang="en-US" sz="2400" dirty="0">
                          <a:latin typeface="Calibri"/>
                          <a:ea typeface="Times New Roman"/>
                          <a:cs typeface="Mangal"/>
                        </a:rPr>
                        <a:t>1000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47725" algn="l"/>
                        </a:tabLst>
                      </a:pPr>
                      <a:r>
                        <a:rPr lang="en-US" sz="2400" dirty="0">
                          <a:latin typeface="Calibri"/>
                          <a:ea typeface="Times New Roman"/>
                          <a:cs typeface="Mangal"/>
                        </a:rPr>
                        <a:t>3700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47725" algn="l"/>
                        </a:tabLst>
                      </a:pPr>
                      <a:r>
                        <a:rPr lang="en-US" sz="2400" dirty="0">
                          <a:latin typeface="Calibri"/>
                          <a:ea typeface="Times New Roman"/>
                          <a:cs typeface="Mangal"/>
                        </a:rPr>
                        <a:t>Kerosene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47725" algn="l"/>
                        </a:tabLst>
                      </a:pPr>
                      <a:endParaRPr lang="en-US" sz="24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47725" algn="l"/>
                        </a:tabLst>
                      </a:pPr>
                      <a:r>
                        <a:rPr lang="en-US" sz="2400" dirty="0">
                          <a:latin typeface="Calibri"/>
                          <a:ea typeface="Times New Roman"/>
                          <a:cs typeface="Mangal"/>
                        </a:rPr>
                        <a:t>10000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47725" algn="l"/>
                        </a:tabLst>
                      </a:pPr>
                      <a:r>
                        <a:rPr lang="en-US" sz="2400" dirty="0">
                          <a:latin typeface="Calibri"/>
                          <a:ea typeface="Times New Roman"/>
                          <a:cs typeface="Mangal"/>
                        </a:rPr>
                        <a:t>Bio gas (12 kg of dung produces 1cu. mtr gas.)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47725" algn="l"/>
                        </a:tabLst>
                      </a:pPr>
                      <a:endParaRPr lang="en-US" sz="24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47725" algn="l"/>
                        </a:tabLst>
                      </a:pPr>
                      <a:r>
                        <a:rPr lang="en-US" sz="2400" dirty="0">
                          <a:latin typeface="Calibri"/>
                          <a:ea typeface="Times New Roman"/>
                          <a:cs typeface="Mangal"/>
                        </a:rPr>
                        <a:t>4700 - 6000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47725" algn="l"/>
                        </a:tabLst>
                      </a:pPr>
                      <a:r>
                        <a:rPr lang="en-US" sz="2400" dirty="0">
                          <a:latin typeface="Calibri"/>
                          <a:ea typeface="Times New Roman"/>
                          <a:cs typeface="Mangal"/>
                        </a:rPr>
                        <a:t>Natural Gas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47725" algn="l"/>
                        </a:tabLst>
                      </a:pPr>
                      <a:endParaRPr lang="en-US" sz="24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47725" algn="l"/>
                        </a:tabLst>
                      </a:pPr>
                      <a:r>
                        <a:rPr lang="en-US" sz="2400" dirty="0">
                          <a:latin typeface="Calibri"/>
                          <a:ea typeface="Times New Roman"/>
                          <a:cs typeface="Mangal"/>
                        </a:rPr>
                        <a:t>8600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47725" algn="l"/>
                        </a:tabLst>
                      </a:pPr>
                      <a:r>
                        <a:rPr lang="en-US" sz="2400" dirty="0">
                          <a:latin typeface="Calibri"/>
                          <a:ea typeface="Times New Roman"/>
                          <a:cs typeface="Mangal"/>
                        </a:rPr>
                        <a:t>Coal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47725" algn="l"/>
                        </a:tabLst>
                      </a:pPr>
                      <a:endParaRPr lang="en-US" sz="24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47725" algn="l"/>
                        </a:tabLst>
                      </a:pPr>
                      <a:r>
                        <a:rPr lang="en-US" sz="2400" dirty="0">
                          <a:latin typeface="Calibri"/>
                          <a:ea typeface="Times New Roman"/>
                          <a:cs typeface="Mangal"/>
                        </a:rPr>
                        <a:t>4000- 7000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914400"/>
            <a:ext cx="8153400" cy="914400"/>
          </a:xfrm>
        </p:spPr>
        <p:txBody>
          <a:bodyPr>
            <a:normAutofit fontScale="90000"/>
          </a:bodyPr>
          <a:lstStyle/>
          <a:p>
            <a:r>
              <a:rPr lang="en-IN" sz="3600" dirty="0" smtClean="0"/>
              <a:t/>
            </a:r>
            <a:br>
              <a:rPr lang="en-IN" sz="3600" dirty="0" smtClean="0"/>
            </a:br>
            <a:r>
              <a:rPr lang="mr-IN" sz="3600" dirty="0" smtClean="0"/>
              <a:t>इंधन </a:t>
            </a:r>
            <a:r>
              <a:rPr lang="mr-IN" sz="3200" dirty="0" smtClean="0"/>
              <a:t>उष्मांकाचे </a:t>
            </a:r>
            <a:r>
              <a:rPr lang="mr-IN" sz="3600" dirty="0" smtClean="0"/>
              <a:t>कोष्टक </a:t>
            </a:r>
            <a:r>
              <a:rPr lang="en-IN" sz="3600" dirty="0" smtClean="0"/>
              <a:t/>
            </a:r>
            <a:br>
              <a:rPr lang="en-IN" sz="3600" dirty="0" smtClean="0"/>
            </a:br>
            <a:endParaRPr lang="en-US" sz="36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981200"/>
          <a:ext cx="8229600" cy="46127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3827"/>
                <a:gridCol w="2224216"/>
                <a:gridCol w="2669059"/>
                <a:gridCol w="2372498"/>
              </a:tblGrid>
              <a:tr h="793646">
                <a:tc rowSpan="2">
                  <a:txBody>
                    <a:bodyPr/>
                    <a:lstStyle/>
                    <a:p>
                      <a:r>
                        <a:rPr lang="mr-IN" sz="2400" dirty="0" smtClean="0"/>
                        <a:t>क्रमांक</a:t>
                      </a:r>
                      <a:endParaRPr lang="en-IN" sz="24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r-IN" sz="2400" dirty="0" smtClean="0"/>
                        <a:t>इंधन स्त्रोत </a:t>
                      </a:r>
                      <a:endParaRPr lang="mr-IN" sz="2400" b="0" i="0" u="none" strike="noStrike" dirty="0" smtClean="0">
                        <a:solidFill>
                          <a:srgbClr val="000000"/>
                        </a:solidFill>
                        <a:latin typeface="Mangal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mr-IN" sz="2400" dirty="0" smtClean="0"/>
                        <a:t>अंदाजे</a:t>
                      </a:r>
                      <a:r>
                        <a:rPr lang="mr-IN" sz="24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mr-IN" sz="2400" dirty="0" smtClean="0"/>
                        <a:t>उष्मांक</a:t>
                      </a:r>
                      <a:r>
                        <a:rPr lang="en-IN" sz="2400" baseline="0" dirty="0" smtClean="0"/>
                        <a:t>  -- </a:t>
                      </a:r>
                    </a:p>
                    <a:p>
                      <a:r>
                        <a:rPr lang="mr-IN" sz="2400" dirty="0" smtClean="0"/>
                        <a:t>किलो कॅलरीज्/किलो</a:t>
                      </a:r>
                      <a:r>
                        <a:rPr kumimoji="0" lang="mr-IN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ग्रॅम</a:t>
                      </a:r>
                      <a:endParaRPr kumimoji="0" lang="en-US" sz="2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3859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sz="2000" dirty="0" smtClean="0"/>
                        <a:t>नैसर्गिक अवस्थेत </a:t>
                      </a:r>
                      <a:endParaRPr lang="en-US" sz="2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mr-IN" sz="2000" dirty="0" smtClean="0"/>
                        <a:t>वाळ</a:t>
                      </a:r>
                      <a:r>
                        <a:rPr lang="mr-IN" sz="2000" baseline="0" dirty="0" smtClean="0"/>
                        <a:t>लेल्या</a:t>
                      </a:r>
                      <a:r>
                        <a:rPr lang="mr-IN" sz="2000" dirty="0" smtClean="0"/>
                        <a:t> अवस्थेत 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40915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r-IN" sz="1800" b="0" i="0" u="none" strike="noStrike" baseline="0" dirty="0" smtClean="0">
                          <a:solidFill>
                            <a:srgbClr val="000000"/>
                          </a:solidFill>
                          <a:latin typeface="Mangal"/>
                        </a:rPr>
                        <a:t>जळाऊ </a:t>
                      </a:r>
                      <a:r>
                        <a:rPr lang="mr-IN" sz="1800" b="0" i="0" u="none" strike="noStrike" dirty="0" smtClean="0">
                          <a:solidFill>
                            <a:srgbClr val="000000"/>
                          </a:solidFill>
                          <a:latin typeface="Mangal"/>
                        </a:rPr>
                        <a:t>लाकूड </a:t>
                      </a:r>
                      <a:endParaRPr lang="mr-IN" sz="1800" b="0" i="0" u="none" strike="noStrike" dirty="0">
                        <a:solidFill>
                          <a:srgbClr val="000000"/>
                        </a:solidFill>
                        <a:latin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47725" algn="l"/>
                        </a:tabLst>
                      </a:pPr>
                      <a:r>
                        <a:rPr lang="en-US" sz="2400" dirty="0" smtClean="0">
                          <a:latin typeface="Calibri"/>
                          <a:ea typeface="Times New Roman"/>
                          <a:cs typeface="Mangal"/>
                        </a:rPr>
                        <a:t>1500</a:t>
                      </a:r>
                      <a:r>
                        <a:rPr lang="mr-IN" sz="2400" dirty="0" smtClean="0">
                          <a:latin typeface="Calibri"/>
                          <a:ea typeface="Times New Roman"/>
                          <a:cs typeface="Mangal"/>
                        </a:rPr>
                        <a:t> </a:t>
                      </a:r>
                      <a:endParaRPr lang="en-US" sz="24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47725" algn="l"/>
                        </a:tabLst>
                      </a:pPr>
                      <a:r>
                        <a:rPr lang="en-US" sz="2400" dirty="0">
                          <a:latin typeface="Calibri"/>
                          <a:ea typeface="Times New Roman"/>
                          <a:cs typeface="Mangal"/>
                        </a:rPr>
                        <a:t>3500</a:t>
                      </a:r>
                    </a:p>
                  </a:txBody>
                  <a:tcPr marL="68580" marR="68580" marT="0" marB="0"/>
                </a:tc>
              </a:tr>
              <a:tr h="440915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47725" algn="l"/>
                        </a:tabLst>
                      </a:pPr>
                      <a:r>
                        <a:rPr lang="mr-IN" sz="1800" dirty="0" smtClean="0">
                          <a:latin typeface="Calibri"/>
                          <a:ea typeface="Times New Roman"/>
                          <a:cs typeface="Mangal"/>
                        </a:rPr>
                        <a:t>    गोवरी </a:t>
                      </a:r>
                      <a:endParaRPr lang="en-US" sz="18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47725" algn="l"/>
                        </a:tabLst>
                      </a:pPr>
                      <a:r>
                        <a:rPr lang="en-US" sz="2400" dirty="0">
                          <a:latin typeface="Calibri"/>
                          <a:ea typeface="Times New Roman"/>
                          <a:cs typeface="Mangal"/>
                        </a:rPr>
                        <a:t>1000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47725" algn="l"/>
                        </a:tabLst>
                      </a:pPr>
                      <a:r>
                        <a:rPr lang="en-US" sz="2400" dirty="0">
                          <a:latin typeface="Calibri"/>
                          <a:ea typeface="Times New Roman"/>
                          <a:cs typeface="Mangal"/>
                        </a:rPr>
                        <a:t>3700</a:t>
                      </a:r>
                    </a:p>
                  </a:txBody>
                  <a:tcPr marL="68580" marR="68580" marT="0" marB="0"/>
                </a:tc>
              </a:tr>
              <a:tr h="440915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r-IN" sz="1800" b="0" i="0" u="none" strike="noStrike" dirty="0" smtClean="0">
                          <a:solidFill>
                            <a:srgbClr val="000000"/>
                          </a:solidFill>
                          <a:latin typeface="Mangal"/>
                        </a:rPr>
                        <a:t>केरोसीन</a:t>
                      </a:r>
                      <a:endParaRPr lang="mr-IN" sz="1800" b="0" i="0" u="none" strike="noStrike" dirty="0">
                        <a:solidFill>
                          <a:srgbClr val="000000"/>
                        </a:solidFill>
                        <a:latin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47725" algn="l"/>
                        </a:tabLst>
                      </a:pPr>
                      <a:r>
                        <a:rPr lang="en-US" sz="2400" dirty="0" smtClean="0">
                          <a:latin typeface="Calibri"/>
                          <a:ea typeface="Times New Roman"/>
                          <a:cs typeface="Mangal"/>
                        </a:rPr>
                        <a:t>               ----</a:t>
                      </a:r>
                      <a:endParaRPr lang="en-US" sz="24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47725" algn="l"/>
                        </a:tabLst>
                      </a:pPr>
                      <a:r>
                        <a:rPr lang="en-US" sz="2400" dirty="0">
                          <a:latin typeface="Calibri"/>
                          <a:ea typeface="Times New Roman"/>
                          <a:cs typeface="Mangal"/>
                        </a:rPr>
                        <a:t>10000</a:t>
                      </a:r>
                    </a:p>
                  </a:txBody>
                  <a:tcPr marL="68580" marR="68580" marT="0" marB="0"/>
                </a:tc>
              </a:tr>
              <a:tr h="965197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47725" algn="l"/>
                        </a:tabLst>
                      </a:pPr>
                      <a:r>
                        <a:rPr lang="mr-IN" sz="1800" dirty="0" smtClean="0">
                          <a:latin typeface="Calibri"/>
                          <a:ea typeface="Times New Roman"/>
                          <a:cs typeface="Mangal"/>
                        </a:rPr>
                        <a:t>बायोगॅस </a:t>
                      </a:r>
                      <a:r>
                        <a:rPr lang="en-US" sz="1800" dirty="0" smtClean="0">
                          <a:latin typeface="Calibri"/>
                          <a:ea typeface="Times New Roman"/>
                          <a:cs typeface="Mangal"/>
                        </a:rPr>
                        <a:t>(12 </a:t>
                      </a:r>
                      <a:r>
                        <a:rPr lang="mr-IN" sz="1800" dirty="0" smtClean="0"/>
                        <a:t>किलो</a:t>
                      </a:r>
                      <a:r>
                        <a:rPr lang="en-US" sz="1800" dirty="0" smtClean="0">
                          <a:latin typeface="Calibri"/>
                          <a:ea typeface="Times New Roman"/>
                          <a:cs typeface="Mangal"/>
                        </a:rPr>
                        <a:t> </a:t>
                      </a:r>
                      <a:r>
                        <a:rPr lang="mr-IN" sz="1800" dirty="0" smtClean="0">
                          <a:latin typeface="Calibri"/>
                          <a:ea typeface="Times New Roman"/>
                          <a:cs typeface="Mangal"/>
                        </a:rPr>
                        <a:t>शेण -</a:t>
                      </a:r>
                      <a:r>
                        <a:rPr lang="en-US" sz="1800" dirty="0" smtClean="0">
                          <a:latin typeface="Calibri"/>
                          <a:ea typeface="Times New Roman"/>
                          <a:cs typeface="Mangal"/>
                        </a:rPr>
                        <a:t> 1</a:t>
                      </a:r>
                      <a:r>
                        <a:rPr lang="mr-IN" sz="1800" baseline="0" dirty="0" smtClean="0">
                          <a:latin typeface="Calibri"/>
                          <a:ea typeface="Times New Roman"/>
                          <a:cs typeface="Mangal"/>
                        </a:rPr>
                        <a:t> कयु. मिटर </a:t>
                      </a:r>
                      <a:r>
                        <a:rPr lang="mr-IN" sz="1800" dirty="0" smtClean="0">
                          <a:latin typeface="Calibri"/>
                          <a:ea typeface="Times New Roman"/>
                          <a:cs typeface="+mn-cs"/>
                        </a:rPr>
                        <a:t>गॅस निर्माण करते</a:t>
                      </a:r>
                      <a:r>
                        <a:rPr lang="en-US" sz="1800" dirty="0" smtClean="0">
                          <a:latin typeface="Calibri"/>
                          <a:ea typeface="Times New Roman"/>
                          <a:cs typeface="Mangal"/>
                        </a:rPr>
                        <a:t>)</a:t>
                      </a:r>
                      <a:endParaRPr lang="en-US" sz="18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47725" algn="l"/>
                        </a:tabLst>
                      </a:pPr>
                      <a:r>
                        <a:rPr lang="en-US" sz="2400" dirty="0" smtClean="0">
                          <a:latin typeface="Calibri"/>
                          <a:ea typeface="Times New Roman"/>
                          <a:cs typeface="Mangal"/>
                        </a:rPr>
                        <a:t>               ----</a:t>
                      </a:r>
                      <a:endParaRPr lang="en-US" sz="24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47725" algn="l"/>
                        </a:tabLst>
                      </a:pPr>
                      <a:r>
                        <a:rPr lang="en-US" sz="2400" dirty="0">
                          <a:latin typeface="Calibri"/>
                          <a:ea typeface="Times New Roman"/>
                          <a:cs typeface="Mangal"/>
                        </a:rPr>
                        <a:t>4700 - 6000</a:t>
                      </a:r>
                    </a:p>
                  </a:txBody>
                  <a:tcPr marL="68580" marR="68580" marT="0" marB="0"/>
                </a:tc>
              </a:tr>
              <a:tr h="440915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47725" algn="l"/>
                        </a:tabLst>
                      </a:pPr>
                      <a:r>
                        <a:rPr lang="mr-IN" sz="1800" dirty="0" smtClean="0">
                          <a:latin typeface="Calibri"/>
                          <a:ea typeface="Times New Roman"/>
                          <a:cs typeface="+mn-cs"/>
                        </a:rPr>
                        <a:t>नॅचरल गॅस</a:t>
                      </a:r>
                      <a:endParaRPr lang="en-US" sz="18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47725" algn="l"/>
                        </a:tabLst>
                      </a:pPr>
                      <a:r>
                        <a:rPr lang="en-US" sz="2400" dirty="0" smtClean="0">
                          <a:latin typeface="Calibri"/>
                          <a:ea typeface="Times New Roman"/>
                          <a:cs typeface="Mangal"/>
                        </a:rPr>
                        <a:t>               -----</a:t>
                      </a:r>
                      <a:endParaRPr lang="en-US" sz="24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47725" algn="l"/>
                        </a:tabLst>
                      </a:pPr>
                      <a:r>
                        <a:rPr lang="en-US" sz="2400" dirty="0">
                          <a:latin typeface="Calibri"/>
                          <a:ea typeface="Times New Roman"/>
                          <a:cs typeface="Mangal"/>
                        </a:rPr>
                        <a:t>8600</a:t>
                      </a:r>
                    </a:p>
                  </a:txBody>
                  <a:tcPr marL="68580" marR="68580" marT="0" marB="0"/>
                </a:tc>
              </a:tr>
              <a:tr h="440915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47725" algn="l"/>
                        </a:tabLst>
                      </a:pPr>
                      <a:r>
                        <a:rPr lang="mr-IN" sz="1800" dirty="0" smtClean="0">
                          <a:latin typeface="Calibri"/>
                          <a:ea typeface="Times New Roman"/>
                          <a:cs typeface="Mangal"/>
                        </a:rPr>
                        <a:t>कोळसा</a:t>
                      </a:r>
                      <a:endParaRPr lang="en-US" sz="18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47725" algn="l"/>
                        </a:tabLst>
                      </a:pPr>
                      <a:r>
                        <a:rPr lang="en-US" sz="2400" dirty="0" smtClean="0">
                          <a:latin typeface="Calibri"/>
                          <a:ea typeface="Times New Roman"/>
                          <a:cs typeface="Mangal"/>
                        </a:rPr>
                        <a:t>               ------</a:t>
                      </a:r>
                      <a:endParaRPr lang="en-US" sz="24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47725" algn="l"/>
                        </a:tabLst>
                      </a:pPr>
                      <a:r>
                        <a:rPr lang="en-US" sz="2400" dirty="0">
                          <a:latin typeface="Calibri"/>
                          <a:ea typeface="Times New Roman"/>
                          <a:cs typeface="Mangal"/>
                        </a:rPr>
                        <a:t>4000- 7000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Autofit/>
          </a:bodyPr>
          <a:lstStyle/>
          <a:p>
            <a:r>
              <a:rPr lang="en-US" sz="4000" dirty="0" smtClean="0"/>
              <a:t>Calculation of Calorific values to cook “Khichadi” using different</a:t>
            </a:r>
            <a:r>
              <a:rPr lang="mr-IN" sz="4000" dirty="0" smtClean="0"/>
              <a:t> </a:t>
            </a:r>
            <a:r>
              <a:rPr lang="en-US" sz="4000" dirty="0" smtClean="0"/>
              <a:t>fuel</a:t>
            </a:r>
            <a:r>
              <a:rPr lang="en-IN" sz="4000" dirty="0" smtClean="0"/>
              <a:t>s</a:t>
            </a:r>
            <a:r>
              <a:rPr lang="en-US" sz="4000" dirty="0" smtClean="0"/>
              <a:t> ?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667000"/>
            <a:ext cx="9144000" cy="44196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>
              <a:latin typeface="+mj-lt"/>
            </a:endParaRPr>
          </a:p>
          <a:p>
            <a:pPr>
              <a:buNone/>
            </a:pPr>
            <a:r>
              <a:rPr lang="en-US" sz="2000" i="1" u="sng" dirty="0" smtClean="0">
                <a:solidFill>
                  <a:srgbClr val="FF0000"/>
                </a:solidFill>
              </a:rPr>
              <a:t>Name of the Fuel</a:t>
            </a:r>
            <a:r>
              <a:rPr lang="en-US" sz="2000" i="1" dirty="0" smtClean="0">
                <a:solidFill>
                  <a:srgbClr val="FF0000"/>
                </a:solidFill>
              </a:rPr>
              <a:t>    </a:t>
            </a:r>
            <a:r>
              <a:rPr lang="en-US" sz="2000" i="1" u="sng" dirty="0" smtClean="0">
                <a:solidFill>
                  <a:srgbClr val="FF0000"/>
                </a:solidFill>
              </a:rPr>
              <a:t>Fuel consumed </a:t>
            </a:r>
            <a:r>
              <a:rPr lang="en-US" sz="2000" i="1" dirty="0" smtClean="0">
                <a:solidFill>
                  <a:srgbClr val="FF0000"/>
                </a:solidFill>
              </a:rPr>
              <a:t> </a:t>
            </a:r>
            <a:r>
              <a:rPr lang="mr-IN" sz="2000" i="1" dirty="0" smtClean="0">
                <a:solidFill>
                  <a:srgbClr val="FF0000"/>
                </a:solidFill>
              </a:rPr>
              <a:t>* </a:t>
            </a:r>
            <a:r>
              <a:rPr lang="en-US" sz="2000" i="1" u="sng" dirty="0" smtClean="0">
                <a:solidFill>
                  <a:srgbClr val="FF0000"/>
                </a:solidFill>
              </a:rPr>
              <a:t>Calorific values</a:t>
            </a:r>
            <a:r>
              <a:rPr lang="en-US" sz="2000" i="1" dirty="0" smtClean="0">
                <a:solidFill>
                  <a:srgbClr val="FF0000"/>
                </a:solidFill>
              </a:rPr>
              <a:t> </a:t>
            </a:r>
            <a:r>
              <a:rPr lang="mr-IN" sz="2000" i="1" dirty="0" smtClean="0">
                <a:solidFill>
                  <a:srgbClr val="FF0000"/>
                </a:solidFill>
              </a:rPr>
              <a:t> = </a:t>
            </a:r>
            <a:r>
              <a:rPr lang="mr-IN" sz="2000" i="1" u="sng" dirty="0" smtClean="0">
                <a:solidFill>
                  <a:srgbClr val="FF0000"/>
                </a:solidFill>
              </a:rPr>
              <a:t>Calories used for preparing</a:t>
            </a:r>
            <a:r>
              <a:rPr lang="mr-IN" sz="2000" i="1" dirty="0" smtClean="0">
                <a:solidFill>
                  <a:srgbClr val="FF0000"/>
                </a:solidFill>
              </a:rPr>
              <a:t>                       </a:t>
            </a:r>
            <a:r>
              <a:rPr lang="mr-IN" sz="2000" i="1" dirty="0" smtClean="0">
                <a:solidFill>
                  <a:schemeClr val="bg1"/>
                </a:solidFill>
              </a:rPr>
              <a:t>.                                                </a:t>
            </a:r>
            <a:r>
              <a:rPr lang="mr-IN" sz="2000" i="1" u="sng" dirty="0" smtClean="0">
                <a:solidFill>
                  <a:srgbClr val="FF0000"/>
                </a:solidFill>
              </a:rPr>
              <a:t>“Khichadi”</a:t>
            </a:r>
          </a:p>
          <a:p>
            <a:pPr>
              <a:buNone/>
            </a:pPr>
            <a:r>
              <a:rPr lang="en-US" sz="2400" dirty="0" smtClean="0"/>
              <a:t>1)Wood </a:t>
            </a:r>
            <a:r>
              <a:rPr lang="mr-IN" sz="2400" dirty="0" smtClean="0"/>
              <a:t>		</a:t>
            </a:r>
            <a:r>
              <a:rPr lang="en-US" sz="2400" dirty="0" smtClean="0"/>
              <a:t> 1.9</a:t>
            </a:r>
            <a:r>
              <a:rPr lang="mr-IN" sz="2400" dirty="0" smtClean="0"/>
              <a:t> </a:t>
            </a:r>
            <a:r>
              <a:rPr lang="mr-IN" sz="1600" dirty="0" smtClean="0"/>
              <a:t>Kg</a:t>
            </a:r>
            <a:r>
              <a:rPr lang="en-US" sz="1600" dirty="0" smtClean="0"/>
              <a:t> </a:t>
            </a:r>
            <a:r>
              <a:rPr lang="mr-IN" sz="2400" dirty="0" smtClean="0"/>
              <a:t> </a:t>
            </a:r>
            <a:r>
              <a:rPr lang="en-US" sz="2400" dirty="0" smtClean="0"/>
              <a:t>* 3500 </a:t>
            </a:r>
            <a:r>
              <a:rPr lang="mr-IN" sz="2400" dirty="0" smtClean="0"/>
              <a:t>		</a:t>
            </a:r>
            <a:r>
              <a:rPr lang="en-US" sz="2400" dirty="0" smtClean="0"/>
              <a:t>= </a:t>
            </a:r>
            <a:r>
              <a:rPr lang="mr-IN" sz="2400" dirty="0" smtClean="0"/>
              <a:t>	</a:t>
            </a:r>
            <a:r>
              <a:rPr lang="en-US" sz="2400" dirty="0" smtClean="0"/>
              <a:t>6650 Kcal</a:t>
            </a:r>
          </a:p>
          <a:p>
            <a:pPr>
              <a:buNone/>
            </a:pPr>
            <a:r>
              <a:rPr lang="en-US" sz="2400" dirty="0" smtClean="0"/>
              <a:t>2)Kerosene</a:t>
            </a:r>
            <a:r>
              <a:rPr lang="mr-IN" sz="2400" dirty="0" smtClean="0"/>
              <a:t>	    </a:t>
            </a:r>
            <a:r>
              <a:rPr lang="en-US" sz="2400" dirty="0" smtClean="0"/>
              <a:t> 0.200</a:t>
            </a:r>
            <a:r>
              <a:rPr lang="mr-IN" sz="2400" dirty="0" smtClean="0"/>
              <a:t> </a:t>
            </a:r>
            <a:r>
              <a:rPr lang="mr-IN" sz="1600" dirty="0" smtClean="0"/>
              <a:t>ml</a:t>
            </a:r>
            <a:r>
              <a:rPr lang="en-US" sz="1600" dirty="0" smtClean="0"/>
              <a:t> </a:t>
            </a:r>
            <a:r>
              <a:rPr lang="mr-IN" sz="2400" dirty="0" smtClean="0"/>
              <a:t> </a:t>
            </a:r>
            <a:r>
              <a:rPr lang="en-US" sz="2400" dirty="0" smtClean="0"/>
              <a:t>* 10000 </a:t>
            </a:r>
            <a:r>
              <a:rPr lang="mr-IN" sz="2400" dirty="0" smtClean="0"/>
              <a:t>		</a:t>
            </a:r>
            <a:r>
              <a:rPr lang="en-US" sz="2400" dirty="0" smtClean="0"/>
              <a:t>= </a:t>
            </a:r>
            <a:r>
              <a:rPr lang="mr-IN" sz="2400" dirty="0" smtClean="0"/>
              <a:t>	</a:t>
            </a:r>
            <a:r>
              <a:rPr lang="en-US" sz="2400" dirty="0" smtClean="0"/>
              <a:t>2000 Kcal</a:t>
            </a:r>
          </a:p>
          <a:p>
            <a:pPr>
              <a:buNone/>
            </a:pPr>
            <a:r>
              <a:rPr lang="en-US" sz="2400" dirty="0" smtClean="0"/>
              <a:t>3)Gas </a:t>
            </a:r>
            <a:r>
              <a:rPr lang="mr-IN" sz="2400" dirty="0" smtClean="0"/>
              <a:t>			</a:t>
            </a:r>
            <a:r>
              <a:rPr lang="en-US" sz="2400" dirty="0" smtClean="0"/>
              <a:t>0.200 </a:t>
            </a:r>
            <a:r>
              <a:rPr lang="mr-IN" sz="1600" dirty="0" smtClean="0"/>
              <a:t>gm</a:t>
            </a:r>
            <a:r>
              <a:rPr lang="mr-IN" sz="2400" dirty="0" smtClean="0"/>
              <a:t> </a:t>
            </a:r>
            <a:r>
              <a:rPr lang="en-US" sz="2400" dirty="0" smtClean="0"/>
              <a:t>* 8600 </a:t>
            </a:r>
            <a:r>
              <a:rPr lang="mr-IN" sz="2400" dirty="0" smtClean="0"/>
              <a:t>		</a:t>
            </a:r>
            <a:r>
              <a:rPr lang="en-US" sz="2400" dirty="0" smtClean="0"/>
              <a:t>= </a:t>
            </a:r>
            <a:r>
              <a:rPr lang="mr-IN" sz="2400" dirty="0" smtClean="0"/>
              <a:t>	</a:t>
            </a:r>
            <a:r>
              <a:rPr lang="en-US" sz="2400" dirty="0" smtClean="0"/>
              <a:t>1720 Kcal</a:t>
            </a:r>
          </a:p>
          <a:p>
            <a:pPr>
              <a:buNone/>
            </a:pPr>
            <a:endParaRPr lang="mr-IN" sz="2900" i="1" dirty="0" smtClean="0"/>
          </a:p>
          <a:p>
            <a:pPr>
              <a:buNone/>
            </a:pPr>
            <a:endParaRPr lang="en-US" sz="2900" i="1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057400" y="3276600"/>
            <a:ext cx="0" cy="1752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mr-IN" sz="2800" dirty="0" smtClean="0"/>
              <a:t>वेगवेगळया प्रकारची इंधने वापरुन खिचडी शिजवण्यास लागलेल्या उष्मांकाचे प्रमाण </a:t>
            </a:r>
            <a:endParaRPr lang="en-IN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971800"/>
            <a:ext cx="8686800" cy="4389120"/>
          </a:xfrm>
        </p:spPr>
        <p:txBody>
          <a:bodyPr>
            <a:normAutofit/>
          </a:bodyPr>
          <a:lstStyle/>
          <a:p>
            <a:pPr>
              <a:buNone/>
            </a:pPr>
            <a:endParaRPr lang="mr-IN" sz="20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mr-IN" sz="2000" dirty="0" smtClean="0"/>
              <a:t> </a:t>
            </a:r>
            <a:r>
              <a:rPr lang="mr-IN" sz="2000" u="sng" dirty="0" smtClean="0">
                <a:solidFill>
                  <a:srgbClr val="FF0000"/>
                </a:solidFill>
              </a:rPr>
              <a:t>इंधन स्त्रोत</a:t>
            </a:r>
            <a:r>
              <a:rPr lang="mr-IN" sz="2000" dirty="0" smtClean="0">
                <a:solidFill>
                  <a:srgbClr val="FF0000"/>
                </a:solidFill>
              </a:rPr>
              <a:t>	</a:t>
            </a:r>
            <a:r>
              <a:rPr lang="mr-IN" sz="2000" i="1" u="sng" dirty="0" smtClean="0">
                <a:solidFill>
                  <a:srgbClr val="FF0000"/>
                </a:solidFill>
              </a:rPr>
              <a:t>खर्च झालेले इंधन	</a:t>
            </a:r>
            <a:r>
              <a:rPr lang="mr-IN" sz="2000" dirty="0" smtClean="0">
                <a:solidFill>
                  <a:srgbClr val="FF0000"/>
                </a:solidFill>
              </a:rPr>
              <a:t> * </a:t>
            </a:r>
            <a:r>
              <a:rPr lang="mr-IN" sz="2000" i="1" u="sng" dirty="0" smtClean="0">
                <a:solidFill>
                  <a:srgbClr val="FF0000"/>
                </a:solidFill>
              </a:rPr>
              <a:t>उष्मांक</a:t>
            </a:r>
            <a:r>
              <a:rPr lang="en-IN" sz="2000" i="1" u="sng" dirty="0" smtClean="0">
                <a:solidFill>
                  <a:srgbClr val="FF0000"/>
                </a:solidFill>
              </a:rPr>
              <a:t>   </a:t>
            </a:r>
            <a:r>
              <a:rPr lang="mr-IN" sz="2000" dirty="0" smtClean="0">
                <a:solidFill>
                  <a:srgbClr val="FF0000"/>
                </a:solidFill>
              </a:rPr>
              <a:t>= </a:t>
            </a:r>
            <a:r>
              <a:rPr lang="mr-IN" sz="2000" i="1" u="sng" dirty="0" smtClean="0">
                <a:solidFill>
                  <a:srgbClr val="FF0000"/>
                </a:solidFill>
              </a:rPr>
              <a:t>खिचडी शिजवण्यास लागलेल्या</a:t>
            </a:r>
            <a:r>
              <a:rPr lang="mr-IN" sz="2000" dirty="0" smtClean="0">
                <a:solidFill>
                  <a:srgbClr val="FF0000"/>
                </a:solidFill>
              </a:rPr>
              <a:t>        </a:t>
            </a:r>
            <a:r>
              <a:rPr lang="mr-IN" sz="2000" dirty="0" smtClean="0">
                <a:solidFill>
                  <a:schemeClr val="bg1"/>
                </a:solidFill>
              </a:rPr>
              <a:t>.                                             </a:t>
            </a:r>
            <a:r>
              <a:rPr lang="mr-IN" sz="2000" i="1" u="sng" dirty="0" smtClean="0">
                <a:solidFill>
                  <a:srgbClr val="FF0000"/>
                </a:solidFill>
              </a:rPr>
              <a:t>उष्मांकाचे प्रमाण </a:t>
            </a:r>
          </a:p>
          <a:p>
            <a:pPr>
              <a:buNone/>
            </a:pPr>
            <a:r>
              <a:rPr lang="en-US" sz="2000" dirty="0" smtClean="0"/>
              <a:t>1)</a:t>
            </a:r>
            <a:r>
              <a:rPr lang="mr-IN" sz="2000" dirty="0" smtClean="0">
                <a:solidFill>
                  <a:srgbClr val="000000"/>
                </a:solidFill>
                <a:latin typeface="Mangal"/>
              </a:rPr>
              <a:t> जळाऊ लाकूड	 	</a:t>
            </a:r>
            <a:r>
              <a:rPr lang="en-US" sz="2000" dirty="0" smtClean="0"/>
              <a:t>1.9</a:t>
            </a:r>
            <a:r>
              <a:rPr lang="mr-IN" sz="2000" dirty="0" smtClean="0"/>
              <a:t> </a:t>
            </a:r>
            <a:r>
              <a:rPr lang="mr-IN" sz="1400" dirty="0" smtClean="0">
                <a:solidFill>
                  <a:srgbClr val="000000"/>
                </a:solidFill>
                <a:latin typeface="Mangal"/>
              </a:rPr>
              <a:t>किलो </a:t>
            </a:r>
            <a:r>
              <a:rPr lang="mr-IN" sz="2000" dirty="0" smtClean="0"/>
              <a:t>	</a:t>
            </a:r>
            <a:r>
              <a:rPr lang="en-US" sz="2000" dirty="0" smtClean="0"/>
              <a:t> * </a:t>
            </a:r>
            <a:r>
              <a:rPr lang="mr-IN" sz="2000" dirty="0" smtClean="0"/>
              <a:t>	</a:t>
            </a:r>
            <a:r>
              <a:rPr lang="en-US" sz="2000" dirty="0" smtClean="0"/>
              <a:t>3500 </a:t>
            </a:r>
            <a:r>
              <a:rPr lang="mr-IN" sz="2000" dirty="0" smtClean="0"/>
              <a:t>	</a:t>
            </a:r>
            <a:r>
              <a:rPr lang="en-US" sz="2000" dirty="0" smtClean="0"/>
              <a:t>= </a:t>
            </a:r>
            <a:r>
              <a:rPr lang="mr-IN" sz="2000" dirty="0" smtClean="0"/>
              <a:t> </a:t>
            </a:r>
            <a:r>
              <a:rPr lang="en-US" sz="2000" dirty="0" smtClean="0"/>
              <a:t>6650 </a:t>
            </a:r>
            <a:r>
              <a:rPr lang="mr-IN" sz="2000" dirty="0" smtClean="0"/>
              <a:t>किलोकॅलरीज्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2)</a:t>
            </a:r>
            <a:r>
              <a:rPr lang="mr-IN" sz="2000" dirty="0" smtClean="0"/>
              <a:t> केरोसीन 	 </a:t>
            </a:r>
            <a:r>
              <a:rPr lang="en-US" sz="2000" dirty="0" smtClean="0"/>
              <a:t>  0.200</a:t>
            </a:r>
            <a:r>
              <a:rPr lang="mr-IN" sz="2000" dirty="0" smtClean="0"/>
              <a:t> </a:t>
            </a:r>
            <a:r>
              <a:rPr lang="mr-IN" sz="1400" dirty="0" smtClean="0">
                <a:solidFill>
                  <a:srgbClr val="000000"/>
                </a:solidFill>
                <a:latin typeface="Mangal"/>
              </a:rPr>
              <a:t>मिलिलिटर</a:t>
            </a:r>
            <a:r>
              <a:rPr lang="mr-IN" sz="2000" dirty="0" smtClean="0">
                <a:solidFill>
                  <a:srgbClr val="000000"/>
                </a:solidFill>
                <a:latin typeface="Mangal"/>
              </a:rPr>
              <a:t> </a:t>
            </a:r>
            <a:r>
              <a:rPr lang="en-US" sz="2000" dirty="0" smtClean="0"/>
              <a:t> *</a:t>
            </a:r>
            <a:r>
              <a:rPr lang="mr-IN" sz="2000" dirty="0" smtClean="0"/>
              <a:t>	</a:t>
            </a:r>
            <a:r>
              <a:rPr lang="en-US" sz="2000" dirty="0" smtClean="0"/>
              <a:t> 10000 </a:t>
            </a:r>
            <a:r>
              <a:rPr lang="mr-IN" sz="2000" dirty="0" smtClean="0"/>
              <a:t>	</a:t>
            </a:r>
            <a:r>
              <a:rPr lang="en-US" sz="2000" dirty="0" smtClean="0"/>
              <a:t>= </a:t>
            </a:r>
            <a:r>
              <a:rPr lang="mr-IN" sz="2000" dirty="0" smtClean="0"/>
              <a:t> </a:t>
            </a:r>
            <a:r>
              <a:rPr lang="en-US" sz="2000" dirty="0" smtClean="0"/>
              <a:t>2000 </a:t>
            </a:r>
            <a:r>
              <a:rPr lang="mr-IN" sz="2000" dirty="0" smtClean="0"/>
              <a:t>किलोकॅलरीज्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3)</a:t>
            </a:r>
            <a:r>
              <a:rPr lang="mr-IN" sz="2000" dirty="0" smtClean="0"/>
              <a:t> एलपीजी गॅस 		</a:t>
            </a:r>
            <a:r>
              <a:rPr lang="en-US" sz="2000" dirty="0" smtClean="0"/>
              <a:t>0.200 </a:t>
            </a:r>
            <a:r>
              <a:rPr lang="mr-IN" sz="1400" dirty="0" smtClean="0">
                <a:solidFill>
                  <a:srgbClr val="000000"/>
                </a:solidFill>
                <a:latin typeface="Mangal"/>
              </a:rPr>
              <a:t>ग्रॅम</a:t>
            </a:r>
            <a:r>
              <a:rPr lang="mr-IN" sz="2000" dirty="0" smtClean="0">
                <a:solidFill>
                  <a:srgbClr val="000000"/>
                </a:solidFill>
                <a:latin typeface="Mangal"/>
              </a:rPr>
              <a:t> </a:t>
            </a:r>
            <a:r>
              <a:rPr lang="en-US" sz="2000" dirty="0" smtClean="0"/>
              <a:t>* </a:t>
            </a:r>
            <a:r>
              <a:rPr lang="mr-IN" sz="2000" dirty="0" smtClean="0"/>
              <a:t>	</a:t>
            </a:r>
            <a:r>
              <a:rPr lang="en-US" sz="2000" dirty="0" smtClean="0"/>
              <a:t>8600 </a:t>
            </a:r>
            <a:r>
              <a:rPr lang="mr-IN" sz="2000" dirty="0" smtClean="0"/>
              <a:t>	</a:t>
            </a:r>
            <a:r>
              <a:rPr lang="en-US" sz="2000" dirty="0" smtClean="0"/>
              <a:t>= 1720 </a:t>
            </a:r>
            <a:r>
              <a:rPr lang="mr-IN" sz="2000" dirty="0" smtClean="0"/>
              <a:t>किलोकॅलरीज्</a:t>
            </a:r>
          </a:p>
          <a:p>
            <a:pPr>
              <a:buNone/>
            </a:pPr>
            <a:endParaRPr lang="mr-IN" sz="2000" dirty="0" smtClean="0"/>
          </a:p>
          <a:p>
            <a:pPr>
              <a:buNone/>
            </a:pPr>
            <a:endParaRPr lang="mr-IN" sz="2000" dirty="0" smtClean="0"/>
          </a:p>
          <a:p>
            <a:pPr marL="274320" lvl="3" indent="-274320">
              <a:buSzPct val="95000"/>
              <a:buNone/>
            </a:pPr>
            <a:endParaRPr lang="en-IN" dirty="0"/>
          </a:p>
        </p:txBody>
      </p:sp>
      <p:sp>
        <p:nvSpPr>
          <p:cNvPr id="4" name="Rectangle 3"/>
          <p:cNvSpPr/>
          <p:nvPr/>
        </p:nvSpPr>
        <p:spPr>
          <a:xfrm>
            <a:off x="228600" y="5562600"/>
            <a:ext cx="89154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IN" sz="2000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2057400" y="3581400"/>
            <a:ext cx="0" cy="14478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Calorific value</a:t>
            </a:r>
            <a:r>
              <a:rPr lang="en-IN" dirty="0" smtClean="0"/>
              <a:t> efficiency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Wood - </a:t>
            </a:r>
            <a:r>
              <a:rPr lang="en-US" dirty="0" smtClean="0">
                <a:solidFill>
                  <a:srgbClr val="FF0000"/>
                </a:solidFill>
              </a:rPr>
              <a:t>Low</a:t>
            </a:r>
          </a:p>
          <a:p>
            <a:r>
              <a:rPr lang="en-US" dirty="0" smtClean="0"/>
              <a:t>Cooking gas  -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High </a:t>
            </a:r>
          </a:p>
          <a:p>
            <a:r>
              <a:rPr lang="en-US" dirty="0" smtClean="0"/>
              <a:t>Kerosene – </a:t>
            </a:r>
            <a:r>
              <a:rPr lang="en-US" dirty="0" smtClean="0">
                <a:solidFill>
                  <a:srgbClr val="FFC000"/>
                </a:solidFill>
              </a:rPr>
              <a:t>Medium</a:t>
            </a:r>
          </a:p>
          <a:p>
            <a:endParaRPr lang="en-US" dirty="0" smtClean="0">
              <a:solidFill>
                <a:srgbClr val="FFC000"/>
              </a:solidFill>
            </a:endParaRPr>
          </a:p>
          <a:p>
            <a:r>
              <a:rPr lang="en-US" b="1" i="1" dirty="0" smtClean="0"/>
              <a:t>Learning :  </a:t>
            </a:r>
            <a:r>
              <a:rPr lang="en-US" i="1" dirty="0" smtClean="0"/>
              <a:t>It is observed that because of low calorific  efficiency  wood quantity  got highly  consumed compared to cooking gas and kerosene</a:t>
            </a:r>
            <a:endParaRPr lang="en-IN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r-IN" sz="2800" dirty="0" smtClean="0"/>
              <a:t>इंधनांच्या उष्मांकातील असलेल्या फरकांमुळे खर्च झालेल्या इंधनांचे प्रमाण</a:t>
            </a:r>
            <a:endParaRPr lang="en-IN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lvl="3" indent="-274320">
              <a:buSzPct val="95000"/>
              <a:buNone/>
            </a:pPr>
            <a:endParaRPr lang="mr-IN" sz="1800" dirty="0" smtClean="0">
              <a:solidFill>
                <a:srgbClr val="000000"/>
              </a:solidFill>
              <a:latin typeface="Mangal"/>
            </a:endParaRPr>
          </a:p>
          <a:p>
            <a:pPr marL="274320" lvl="3" indent="-274320">
              <a:buSzPct val="95000"/>
              <a:buNone/>
            </a:pPr>
            <a:r>
              <a:rPr lang="mr-IN" sz="2800" dirty="0" smtClean="0">
                <a:solidFill>
                  <a:srgbClr val="000000"/>
                </a:solidFill>
                <a:latin typeface="Mangal"/>
              </a:rPr>
              <a:t>जळाऊ लाकूड</a:t>
            </a:r>
            <a:r>
              <a:rPr lang="en-IN" sz="2800" dirty="0" smtClean="0">
                <a:solidFill>
                  <a:srgbClr val="000000"/>
                </a:solidFill>
                <a:latin typeface="Mangal"/>
              </a:rPr>
              <a:t> : </a:t>
            </a:r>
            <a:r>
              <a:rPr lang="mr-IN" sz="2800" dirty="0" smtClean="0">
                <a:solidFill>
                  <a:srgbClr val="FF0000"/>
                </a:solidFill>
                <a:latin typeface="Mangal"/>
              </a:rPr>
              <a:t>सर्वात जास्त</a:t>
            </a:r>
            <a:r>
              <a:rPr lang="en-IN" sz="2800" dirty="0" smtClean="0">
                <a:solidFill>
                  <a:srgbClr val="FF0000"/>
                </a:solidFill>
              </a:rPr>
              <a:t> </a:t>
            </a:r>
          </a:p>
          <a:p>
            <a:pPr marL="274320" lvl="3" indent="-274320">
              <a:buSzPct val="95000"/>
              <a:buNone/>
            </a:pPr>
            <a:r>
              <a:rPr lang="mr-IN" sz="2800" dirty="0" smtClean="0"/>
              <a:t>एलपीजी गॅस</a:t>
            </a:r>
            <a:r>
              <a:rPr lang="en-IN" sz="2800" dirty="0" smtClean="0"/>
              <a:t> </a:t>
            </a:r>
            <a:r>
              <a:rPr lang="mr-IN" sz="2800" dirty="0" smtClean="0"/>
              <a:t> : </a:t>
            </a:r>
            <a:r>
              <a:rPr lang="mr-IN" sz="2800" dirty="0" smtClean="0">
                <a:solidFill>
                  <a:schemeClr val="accent5">
                    <a:lumMod val="75000"/>
                  </a:schemeClr>
                </a:solidFill>
                <a:latin typeface="Mangal"/>
              </a:rPr>
              <a:t>सर्वात कमी </a:t>
            </a:r>
            <a:endParaRPr lang="en-IN" sz="28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274320" lvl="3" indent="-274320">
              <a:buSzPct val="95000"/>
              <a:buNone/>
            </a:pPr>
            <a:r>
              <a:rPr lang="mr-IN" sz="2800" dirty="0" smtClean="0"/>
              <a:t>केरोसीन  : </a:t>
            </a:r>
            <a:r>
              <a:rPr lang="mr-IN" sz="2800" dirty="0" smtClean="0">
                <a:solidFill>
                  <a:srgbClr val="FFC000"/>
                </a:solidFill>
              </a:rPr>
              <a:t>मध्यम </a:t>
            </a:r>
          </a:p>
          <a:p>
            <a:pPr marL="274320" lvl="3" indent="-274320">
              <a:buSzPct val="95000"/>
              <a:buNone/>
            </a:pPr>
            <a:endParaRPr lang="mr-IN" sz="2800" dirty="0" smtClean="0"/>
          </a:p>
          <a:p>
            <a:pPr marL="274320" lvl="3" indent="-274320">
              <a:buSzPct val="95000"/>
              <a:buNone/>
            </a:pPr>
            <a:r>
              <a:rPr lang="mr-IN" sz="2800" b="1" i="1" u="sng" dirty="0" smtClean="0"/>
              <a:t>यातून काय शिकलात : </a:t>
            </a:r>
            <a:r>
              <a:rPr lang="mr-IN" sz="2400" i="1" dirty="0" smtClean="0"/>
              <a:t>कमी उष्मांकामुळे </a:t>
            </a:r>
            <a:r>
              <a:rPr lang="mr-IN" sz="2400" i="1" dirty="0" smtClean="0">
                <a:solidFill>
                  <a:srgbClr val="000000"/>
                </a:solidFill>
                <a:latin typeface="Mangal"/>
              </a:rPr>
              <a:t>जळाऊ लाकूडाचे खिचडी शिजवण्यासाठी लागलेले प्रमाण (</a:t>
            </a:r>
            <a:r>
              <a:rPr lang="en-US" sz="2400" i="1" dirty="0" smtClean="0"/>
              <a:t>1.9</a:t>
            </a:r>
            <a:r>
              <a:rPr lang="mr-IN" sz="2400" i="1" dirty="0" smtClean="0"/>
              <a:t> </a:t>
            </a:r>
            <a:r>
              <a:rPr lang="mr-IN" sz="2400" i="1" dirty="0" smtClean="0">
                <a:solidFill>
                  <a:srgbClr val="000000"/>
                </a:solidFill>
                <a:latin typeface="Mangal"/>
              </a:rPr>
              <a:t>किलो ) हे इतर दोन </a:t>
            </a:r>
            <a:r>
              <a:rPr lang="mr-IN" sz="2400" i="1" dirty="0" smtClean="0"/>
              <a:t>इंधन स्त्रोतां पेक्षा बरेच जास्त आहे.</a:t>
            </a:r>
            <a:r>
              <a:rPr lang="en-IN" sz="2400" i="1" dirty="0" smtClean="0"/>
              <a:t> </a:t>
            </a:r>
            <a:r>
              <a:rPr lang="mr-IN" sz="2400" i="1" dirty="0" smtClean="0"/>
              <a:t> 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43000"/>
          </a:xfrm>
        </p:spPr>
        <p:txBody>
          <a:bodyPr/>
          <a:lstStyle/>
          <a:p>
            <a:r>
              <a:rPr lang="en-US" dirty="0" smtClean="0"/>
              <a:t>Costing of fuel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382000" cy="48006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+mj-lt"/>
              </a:rPr>
              <a:t>For this we need to consider the quantity of fuel consumed for</a:t>
            </a:r>
            <a:r>
              <a:rPr lang="en-IN" dirty="0" smtClean="0">
                <a:latin typeface="+mj-lt"/>
              </a:rPr>
              <a:t> preparation of “</a:t>
            </a:r>
            <a:r>
              <a:rPr lang="en-IN" dirty="0" err="1" smtClean="0">
                <a:latin typeface="+mj-lt"/>
              </a:rPr>
              <a:t>Khichadi</a:t>
            </a:r>
            <a:r>
              <a:rPr lang="en-IN" dirty="0" smtClean="0">
                <a:latin typeface="+mj-lt"/>
              </a:rPr>
              <a:t>”</a:t>
            </a:r>
            <a:r>
              <a:rPr lang="en-US" dirty="0" smtClean="0">
                <a:latin typeface="+mj-lt"/>
              </a:rPr>
              <a:t> and  market cost of the fuel</a:t>
            </a:r>
          </a:p>
          <a:p>
            <a:endParaRPr lang="en-US" dirty="0" smtClean="0">
              <a:latin typeface="+mj-lt"/>
            </a:endParaRPr>
          </a:p>
          <a:p>
            <a:pPr>
              <a:buNone/>
            </a:pPr>
            <a:endParaRPr lang="en-US" dirty="0" smtClean="0">
              <a:latin typeface="+mj-lt"/>
            </a:endParaRPr>
          </a:p>
          <a:p>
            <a:endParaRPr lang="en-US" dirty="0">
              <a:latin typeface="+mj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04800" y="2743200"/>
          <a:ext cx="8382000" cy="31889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5500"/>
                <a:gridCol w="2095500"/>
                <a:gridCol w="2095500"/>
                <a:gridCol w="2095500"/>
              </a:tblGrid>
              <a:tr h="666750">
                <a:tc>
                  <a:txBody>
                    <a:bodyPr/>
                    <a:lstStyle/>
                    <a:p>
                      <a:r>
                        <a:rPr lang="en-IN" sz="2400" dirty="0" smtClean="0"/>
                        <a:t>Fuel Source</a:t>
                      </a:r>
                      <a:endParaRPr lang="en-I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Fuel Consumed</a:t>
                      </a:r>
                    </a:p>
                    <a:p>
                      <a:endParaRPr lang="en-I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2400" dirty="0" smtClean="0"/>
                        <a:t>Market Cost in Rs</a:t>
                      </a:r>
                      <a:endParaRPr lang="en-IN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400" dirty="0" smtClean="0"/>
                        <a:t>Total Cost on fuel</a:t>
                      </a:r>
                      <a:r>
                        <a:rPr lang="en-IN" sz="2400" baseline="0" dirty="0" smtClean="0"/>
                        <a:t> </a:t>
                      </a:r>
                      <a:r>
                        <a:rPr lang="en-IN" sz="2400" dirty="0" smtClean="0"/>
                        <a:t>in </a:t>
                      </a:r>
                      <a:r>
                        <a:rPr lang="mr-IN" sz="2400" dirty="0" smtClean="0"/>
                        <a:t> </a:t>
                      </a:r>
                      <a:r>
                        <a:rPr lang="en-IN" sz="2400" dirty="0" smtClean="0"/>
                        <a:t>Rs</a:t>
                      </a:r>
                    </a:p>
                    <a:p>
                      <a:endParaRPr lang="en-IN" sz="2400" dirty="0"/>
                    </a:p>
                  </a:txBody>
                  <a:tcPr/>
                </a:tc>
              </a:tr>
              <a:tr h="66675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+mj-lt"/>
                        </a:rPr>
                        <a:t>Wood</a:t>
                      </a:r>
                      <a:endParaRPr lang="en-US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+mj-lt"/>
                        </a:rPr>
                        <a:t>1.9 Kg</a:t>
                      </a:r>
                      <a:endParaRPr lang="en-US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sz="2000" b="1" dirty="0" smtClean="0"/>
                        <a:t>5 </a:t>
                      </a:r>
                      <a:r>
                        <a:rPr lang="en-IN" sz="2000" b="1" dirty="0" smtClean="0"/>
                        <a:t>Rs</a:t>
                      </a:r>
                      <a:r>
                        <a:rPr kumimoji="0" lang="en-US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/Kg </a:t>
                      </a:r>
                      <a:endParaRPr lang="en-IN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mr-IN" sz="2000" dirty="0" smtClean="0">
                          <a:solidFill>
                            <a:srgbClr val="FF0000"/>
                          </a:solidFill>
                        </a:rPr>
                        <a:t>9.5 </a:t>
                      </a:r>
                      <a:r>
                        <a:rPr lang="en-IN" sz="2000" dirty="0" smtClean="0">
                          <a:solidFill>
                            <a:srgbClr val="FF0000"/>
                          </a:solidFill>
                        </a:rPr>
                        <a:t>Rs</a:t>
                      </a:r>
                      <a:endParaRPr lang="en-IN" sz="20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66675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+mj-lt"/>
                        </a:rPr>
                        <a:t>Kerosene</a:t>
                      </a:r>
                      <a:endParaRPr lang="en-US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+mj-lt"/>
                        </a:rPr>
                        <a:t>200 ml</a:t>
                      </a:r>
                      <a:endParaRPr lang="en-US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sz="2000" dirty="0" smtClean="0"/>
                        <a:t>20 </a:t>
                      </a:r>
                      <a:r>
                        <a:rPr lang="en-IN" sz="2000" dirty="0" smtClean="0"/>
                        <a:t>Rs</a:t>
                      </a:r>
                      <a:r>
                        <a:rPr lang="mr-IN" sz="2000" dirty="0" smtClean="0"/>
                        <a:t>.</a:t>
                      </a:r>
                      <a:r>
                        <a:rPr kumimoji="0"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 </a:t>
                      </a:r>
                      <a:r>
                        <a:rPr kumimoji="0" lang="en-US" sz="20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ltr</a:t>
                      </a:r>
                      <a:r>
                        <a:rPr kumimoji="0" lang="en-U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IN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mr-IN" sz="20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4 </a:t>
                      </a:r>
                      <a:r>
                        <a:rPr lang="en-IN" sz="20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Rs</a:t>
                      </a:r>
                      <a:endParaRPr lang="en-IN" sz="2000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66675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+mj-lt"/>
                        </a:rPr>
                        <a:t>Cooking</a:t>
                      </a:r>
                      <a:r>
                        <a:rPr lang="en-US" sz="2000" baseline="0" dirty="0" smtClean="0">
                          <a:latin typeface="+mj-lt"/>
                        </a:rPr>
                        <a:t> gas</a:t>
                      </a:r>
                      <a:endParaRPr lang="en-US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+mj-lt"/>
                        </a:rPr>
                        <a:t>200 gm</a:t>
                      </a:r>
                      <a:endParaRPr lang="en-US" sz="20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38</a:t>
                      </a:r>
                      <a:r>
                        <a:rPr kumimoji="0" lang="mr-IN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N" sz="2000" b="1" dirty="0" smtClean="0"/>
                        <a:t>Rs</a:t>
                      </a:r>
                      <a:r>
                        <a:rPr lang="mr-IN" sz="2000" b="1" dirty="0" smtClean="0"/>
                        <a:t>.</a:t>
                      </a:r>
                      <a:r>
                        <a:rPr kumimoji="0" lang="en-US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/ Kg </a:t>
                      </a:r>
                      <a:endParaRPr kumimoji="0" lang="en-IN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mr-IN" sz="2000" dirty="0" smtClean="0">
                          <a:solidFill>
                            <a:srgbClr val="FFFF00"/>
                          </a:solidFill>
                        </a:rPr>
                        <a:t>7.6 </a:t>
                      </a:r>
                      <a:r>
                        <a:rPr lang="en-IN" sz="2000" dirty="0" smtClean="0">
                          <a:solidFill>
                            <a:srgbClr val="FFFF00"/>
                          </a:solidFill>
                        </a:rPr>
                        <a:t>Rs</a:t>
                      </a:r>
                      <a:endParaRPr lang="en-IN" sz="2000" dirty="0">
                        <a:solidFill>
                          <a:srgbClr val="FFFF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133600"/>
            <a:ext cx="8229600" cy="1752600"/>
          </a:xfrm>
        </p:spPr>
        <p:txBody>
          <a:bodyPr>
            <a:normAutofit/>
          </a:bodyPr>
          <a:lstStyle/>
          <a:p>
            <a:r>
              <a:rPr lang="mr-IN" smtClean="0"/>
              <a:t>इंधनाच्या उष्मांकाविषयी माहिती </a:t>
            </a:r>
            <a:r>
              <a:rPr lang="mr-IN" dirty="0" smtClean="0"/>
              <a:t>करून घेऊयात </a:t>
            </a:r>
            <a:endParaRPr lang="en-IN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229600" cy="1371600"/>
          </a:xfrm>
        </p:spPr>
        <p:txBody>
          <a:bodyPr>
            <a:normAutofit/>
          </a:bodyPr>
          <a:lstStyle/>
          <a:p>
            <a:r>
              <a:rPr lang="mr-IN" sz="3200" dirty="0" smtClean="0"/>
              <a:t>प्रयोगा दरम्यान आलेला इंधना वरील एकूण खर्च </a:t>
            </a:r>
            <a:endParaRPr lang="en-IN" sz="32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458200" cy="4724400"/>
          </a:xfrm>
        </p:spPr>
        <p:txBody>
          <a:bodyPr>
            <a:normAutofit/>
          </a:bodyPr>
          <a:lstStyle/>
          <a:p>
            <a:r>
              <a:rPr lang="mr-IN" sz="2000" dirty="0" smtClean="0"/>
              <a:t>हा खर्च काढण्यासाठी पुढील गोष्टी विचारात घेऊ :- खिचडी शिजवण्यासाठी खर्च झालेल्या इंधनाचे प्रमाण, बाजारातील इंधनाची किंमत</a:t>
            </a:r>
          </a:p>
          <a:p>
            <a:endParaRPr lang="mr-IN" sz="2000" dirty="0" smtClean="0"/>
          </a:p>
          <a:p>
            <a:r>
              <a:rPr lang="mr-IN" sz="2000" u="sng" dirty="0" smtClean="0"/>
              <a:t>इंधना वरील एकूण खर्च = </a:t>
            </a:r>
            <a:r>
              <a:rPr lang="mr-IN" sz="2000" dirty="0" smtClean="0">
                <a:latin typeface="Calibri"/>
              </a:rPr>
              <a:t>खर्च झालेल्या इंधनाचे प्रमाण * इंधनाचे बाजार मूल्य </a:t>
            </a:r>
            <a:endParaRPr lang="en-IN" sz="2000" dirty="0" smtClean="0"/>
          </a:p>
          <a:p>
            <a:pPr>
              <a:buNone/>
            </a:pPr>
            <a:endParaRPr lang="en-IN" sz="2000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81000" y="3352800"/>
          <a:ext cx="8001000" cy="29717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0250"/>
                <a:gridCol w="2000250"/>
                <a:gridCol w="2000250"/>
                <a:gridCol w="2000250"/>
              </a:tblGrid>
              <a:tr h="919485">
                <a:tc>
                  <a:txBody>
                    <a:bodyPr/>
                    <a:lstStyle/>
                    <a:p>
                      <a:pPr algn="l" fontAlgn="b"/>
                      <a:r>
                        <a:rPr lang="mr-IN" sz="18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इंधन स्त्रोत  </a:t>
                      </a:r>
                      <a:r>
                        <a:rPr lang="mr-IN" sz="1800" b="1" i="0" u="none" strike="noStrike" dirty="0">
                          <a:solidFill>
                            <a:schemeClr val="bg1"/>
                          </a:solidFill>
                          <a:latin typeface="Constantia"/>
                        </a:rPr>
                        <a:t> </a:t>
                      </a:r>
                      <a:endParaRPr lang="mr-IN" sz="18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mr-IN" sz="18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खर्च झालेल्या इंधनाचे प्रमाण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mr-IN" sz="1800" dirty="0" smtClean="0">
                          <a:latin typeface="Calibri"/>
                        </a:rPr>
                        <a:t>इंधनाचे बाजार मूल्य (रूपये)</a:t>
                      </a:r>
                      <a:endParaRPr lang="mr-IN" sz="18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mr-IN" sz="1800" dirty="0" smtClean="0"/>
                        <a:t>इंधना वरील एकूण खर्च (</a:t>
                      </a:r>
                      <a:r>
                        <a:rPr lang="mr-IN" sz="1800" dirty="0" smtClean="0">
                          <a:latin typeface="Calibri"/>
                        </a:rPr>
                        <a:t>रूपये)</a:t>
                      </a:r>
                      <a:endParaRPr lang="en-IN" sz="1800" dirty="0"/>
                    </a:p>
                  </a:txBody>
                  <a:tcPr/>
                </a:tc>
              </a:tr>
              <a:tr h="777648">
                <a:tc>
                  <a:txBody>
                    <a:bodyPr/>
                    <a:lstStyle/>
                    <a:p>
                      <a:pPr algn="ctr" fontAlgn="ctr"/>
                      <a:r>
                        <a:rPr lang="mr-IN" sz="1600" b="0" i="0" u="none" strike="noStrike" baseline="0" dirty="0" smtClean="0">
                          <a:solidFill>
                            <a:srgbClr val="000000"/>
                          </a:solidFill>
                          <a:latin typeface="Mangal"/>
                        </a:rPr>
                        <a:t>जळाऊ </a:t>
                      </a:r>
                      <a:r>
                        <a:rPr lang="mr-IN" sz="1600" b="0" i="0" u="none" strike="noStrike" dirty="0" smtClean="0">
                          <a:solidFill>
                            <a:srgbClr val="000000"/>
                          </a:solidFill>
                          <a:latin typeface="Mangal"/>
                        </a:rPr>
                        <a:t>लाकूड </a:t>
                      </a:r>
                      <a:endParaRPr lang="mr-IN" sz="1600" b="0" i="0" u="none" strike="noStrike" dirty="0">
                        <a:solidFill>
                          <a:srgbClr val="000000"/>
                        </a:solidFill>
                        <a:latin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600" i="1" dirty="0" smtClean="0"/>
                        <a:t>1.9</a:t>
                      </a:r>
                      <a:r>
                        <a:rPr lang="mr-IN" sz="1600" i="1" dirty="0" smtClean="0"/>
                        <a:t> </a:t>
                      </a:r>
                      <a:r>
                        <a:rPr lang="mr-IN" sz="1600" i="1" dirty="0" smtClean="0">
                          <a:solidFill>
                            <a:srgbClr val="000000"/>
                          </a:solidFill>
                          <a:latin typeface="Mangal"/>
                        </a:rPr>
                        <a:t>किलो </a:t>
                      </a:r>
                      <a:endParaRPr lang="en-IN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mr-IN" sz="1600" b="1" dirty="0" smtClean="0"/>
                        <a:t>5 रु.</a:t>
                      </a:r>
                      <a:r>
                        <a:rPr kumimoji="0" lang="en-US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/Kg </a:t>
                      </a:r>
                      <a:endParaRPr lang="en-IN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mr-IN" sz="1600" dirty="0" smtClean="0">
                          <a:solidFill>
                            <a:srgbClr val="FF0000"/>
                          </a:solidFill>
                        </a:rPr>
                        <a:t>9.5 रु.</a:t>
                      </a:r>
                      <a:endParaRPr lang="en-IN" sz="16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574783">
                <a:tc>
                  <a:txBody>
                    <a:bodyPr/>
                    <a:lstStyle/>
                    <a:p>
                      <a:pPr algn="ctr" fontAlgn="ctr"/>
                      <a:r>
                        <a:rPr lang="mr-IN" sz="1600" b="0" i="0" u="none" strike="noStrike" dirty="0" smtClean="0">
                          <a:solidFill>
                            <a:srgbClr val="000000"/>
                          </a:solidFill>
                          <a:latin typeface="Mangal"/>
                        </a:rPr>
                        <a:t>केरोसीन</a:t>
                      </a:r>
                      <a:endParaRPr lang="mr-IN" sz="1600" b="0" i="0" u="none" strike="noStrike" dirty="0">
                        <a:solidFill>
                          <a:srgbClr val="000000"/>
                        </a:solidFill>
                        <a:latin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0.200</a:t>
                      </a:r>
                      <a:r>
                        <a:rPr lang="mr-IN" sz="1600" dirty="0" smtClean="0"/>
                        <a:t> </a:t>
                      </a:r>
                      <a:r>
                        <a:rPr lang="mr-IN" sz="1600" dirty="0" smtClean="0">
                          <a:solidFill>
                            <a:srgbClr val="000000"/>
                          </a:solidFill>
                          <a:latin typeface="Mangal"/>
                        </a:rPr>
                        <a:t>मिलिलिटर </a:t>
                      </a:r>
                      <a:endParaRPr lang="en-IN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mr-IN" sz="1600" dirty="0" smtClean="0"/>
                        <a:t>20 रु.</a:t>
                      </a:r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 </a:t>
                      </a:r>
                      <a:r>
                        <a:rPr kumimoji="0" lang="en-US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ltr</a:t>
                      </a:r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IN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mr-IN" sz="16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4 रु.</a:t>
                      </a:r>
                      <a:endParaRPr lang="en-IN" sz="1600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69988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47725" algn="l"/>
                        </a:tabLst>
                      </a:pPr>
                      <a:r>
                        <a:rPr lang="mr-IN" sz="1600" dirty="0" smtClean="0"/>
                        <a:t>   एलपीजी गॅस</a:t>
                      </a:r>
                      <a:endParaRPr lang="en-US" sz="1600" dirty="0">
                        <a:latin typeface="Calibri"/>
                        <a:ea typeface="Times New Roman"/>
                        <a:cs typeface="Mang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0.200 </a:t>
                      </a:r>
                      <a:r>
                        <a:rPr lang="mr-IN" sz="1600" dirty="0" smtClean="0">
                          <a:solidFill>
                            <a:srgbClr val="000000"/>
                          </a:solidFill>
                          <a:latin typeface="Mangal"/>
                        </a:rPr>
                        <a:t>ग्रॅम </a:t>
                      </a:r>
                      <a:endParaRPr lang="en-IN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en-US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38</a:t>
                      </a:r>
                      <a:r>
                        <a:rPr kumimoji="0" lang="mr-IN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mr-IN" sz="1600" b="1" dirty="0" smtClean="0"/>
                        <a:t>रु.</a:t>
                      </a:r>
                      <a:r>
                        <a:rPr kumimoji="0" lang="en-US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/ Kg </a:t>
                      </a:r>
                      <a:endParaRPr kumimoji="0" lang="en-IN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mr-IN" sz="1600" dirty="0" smtClean="0">
                          <a:solidFill>
                            <a:srgbClr val="FFFF00"/>
                          </a:solidFill>
                        </a:rPr>
                        <a:t>7.6 रु.</a:t>
                      </a:r>
                      <a:endParaRPr lang="en-IN" sz="1600" dirty="0">
                        <a:solidFill>
                          <a:srgbClr val="FFFF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fuel is costly ? </a:t>
            </a:r>
          </a:p>
          <a:p>
            <a:endParaRPr lang="en-US" dirty="0" smtClean="0"/>
          </a:p>
          <a:p>
            <a:r>
              <a:rPr lang="en-US" dirty="0" smtClean="0"/>
              <a:t>Which is the best option to use ?</a:t>
            </a:r>
          </a:p>
          <a:p>
            <a:endParaRPr lang="en-US" dirty="0" smtClean="0"/>
          </a:p>
          <a:p>
            <a:r>
              <a:rPr lang="en-US" dirty="0" smtClean="0"/>
              <a:t>What type of fuel are easily available ?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 smtClean="0"/>
          </a:p>
          <a:p>
            <a:r>
              <a:rPr lang="mr-IN" dirty="0" smtClean="0"/>
              <a:t>कोणते इंधन जास्त महाग आहे?</a:t>
            </a:r>
          </a:p>
          <a:p>
            <a:endParaRPr lang="mr-IN" dirty="0" smtClean="0"/>
          </a:p>
          <a:p>
            <a:r>
              <a:rPr lang="mr-IN" dirty="0" smtClean="0"/>
              <a:t>इंधनाचा कोणता पर्याय जास्त सोयीचा आहे?</a:t>
            </a:r>
          </a:p>
          <a:p>
            <a:endParaRPr lang="mr-IN" dirty="0" smtClean="0"/>
          </a:p>
          <a:p>
            <a:r>
              <a:rPr lang="mr-IN" dirty="0" smtClean="0"/>
              <a:t>सर्वाधिक उपलब्ध इंधन कोणते?</a:t>
            </a:r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82000" cy="1905000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rgbClr val="BAC836"/>
                </a:solidFill>
              </a:rPr>
              <a:t> </a:t>
            </a:r>
            <a:r>
              <a:rPr lang="en-US" sz="4400" dirty="0" smtClean="0"/>
              <a:t>What will be the cost impact If the same recipe is prepared using three different fuels ?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0"/>
            <a:ext cx="8229600" cy="38100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 To find this we need to observe or find out following things during our practical  – </a:t>
            </a:r>
          </a:p>
          <a:p>
            <a:endParaRPr lang="en-US" sz="28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880110" lvl="1" indent="-514350"/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Time taken for cooking a recipe </a:t>
            </a:r>
          </a:p>
          <a:p>
            <a:pPr marL="880110" lvl="1" indent="-514350"/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Quantity of fuel consumed </a:t>
            </a:r>
          </a:p>
          <a:p>
            <a:pPr marL="880110" lvl="1" indent="-514350"/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Quantity of food (recipe) cooked.</a:t>
            </a:r>
          </a:p>
          <a:p>
            <a:pPr marL="880110" lvl="1" indent="-514350"/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Total Cost of each fuel which is consumed</a:t>
            </a:r>
            <a:endParaRPr lang="en-US" sz="2800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0"/>
            <a:ext cx="8229600" cy="1828800"/>
          </a:xfrm>
        </p:spPr>
        <p:txBody>
          <a:bodyPr>
            <a:normAutofit fontScale="90000"/>
          </a:bodyPr>
          <a:lstStyle/>
          <a:p>
            <a:pPr lvl="1" algn="l" rtl="0">
              <a:spcBef>
                <a:spcPct val="0"/>
              </a:spcBef>
            </a:pPr>
            <a:r>
              <a:rPr lang="mr-IN" sz="2800" dirty="0"/>
              <a:t>एकच </a:t>
            </a:r>
            <a:r>
              <a:rPr lang="mr-IN" sz="2800" dirty="0" smtClean="0"/>
              <a:t>पदार्थ जर वेगवेगळया प्रकारची इंधने वापरुन शिजवला  तर </a:t>
            </a:r>
            <a:r>
              <a:rPr lang="mr-IN" sz="2400" dirty="0" smtClean="0"/>
              <a:t>शिजवण्यास लागलेला वेळ </a:t>
            </a:r>
            <a:r>
              <a:rPr lang="mr-IN" sz="2800" dirty="0" smtClean="0"/>
              <a:t>आणि प्रत्येक इंधनासाठी आलेला खर्च </a:t>
            </a:r>
            <a:r>
              <a:rPr lang="mr-IN" sz="2800" dirty="0"/>
              <a:t>हा </a:t>
            </a:r>
            <a:r>
              <a:rPr lang="mr-IN" sz="2800" dirty="0" smtClean="0"/>
              <a:t>सारखाच असेल का?</a:t>
            </a:r>
            <a:r>
              <a:rPr lang="mr-IN" dirty="0" smtClean="0"/>
              <a:t/>
            </a:r>
            <a:br>
              <a:rPr lang="mr-IN" dirty="0" smtClean="0"/>
            </a:br>
            <a:r>
              <a:rPr lang="mr-IN" dirty="0" smtClean="0"/>
              <a:t/>
            </a:r>
            <a:br>
              <a:rPr lang="mr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971800"/>
            <a:ext cx="8229600" cy="4389120"/>
          </a:xfrm>
        </p:spPr>
        <p:txBody>
          <a:bodyPr/>
          <a:lstStyle/>
          <a:p>
            <a:r>
              <a:rPr lang="mr-IN" dirty="0" smtClean="0"/>
              <a:t>हे शोधण्यासाठी प्रयोगा दरम्यान खालील गोष्टींची नोंद घेणे आवश्यक आहे :</a:t>
            </a:r>
          </a:p>
          <a:p>
            <a:endParaRPr lang="mr-IN" dirty="0" smtClean="0"/>
          </a:p>
          <a:p>
            <a:pPr lvl="1"/>
            <a:r>
              <a:rPr lang="mr-IN" dirty="0" smtClean="0"/>
              <a:t>पदार्थ शिजवण्यास लागलेला वेळ</a:t>
            </a:r>
          </a:p>
          <a:p>
            <a:pPr lvl="1"/>
            <a:r>
              <a:rPr lang="mr-IN" dirty="0" smtClean="0"/>
              <a:t>खर्च झालेले इंधन </a:t>
            </a:r>
          </a:p>
          <a:p>
            <a:pPr lvl="1"/>
            <a:r>
              <a:rPr lang="mr-IN" dirty="0" smtClean="0"/>
              <a:t>शिजवलेल्या पदार्थाचे प्रमाण </a:t>
            </a:r>
          </a:p>
          <a:p>
            <a:pPr lvl="1"/>
            <a:r>
              <a:rPr lang="mr-IN" dirty="0" smtClean="0"/>
              <a:t>इंधनासाठी आलेला खर्च</a:t>
            </a:r>
          </a:p>
          <a:p>
            <a:pPr lvl="1"/>
            <a:endParaRPr lang="mr-IN" dirty="0" smtClean="0"/>
          </a:p>
          <a:p>
            <a:pPr lvl="1"/>
            <a:endParaRPr lang="mr-IN" dirty="0" smtClean="0"/>
          </a:p>
          <a:p>
            <a:pPr lvl="1"/>
            <a:endParaRPr lang="mr-IN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Observations found during trial in Mangaon school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mr-IN" dirty="0" smtClean="0">
              <a:latin typeface="+mj-lt"/>
            </a:endParaRPr>
          </a:p>
          <a:p>
            <a:r>
              <a:rPr lang="en-US" dirty="0" smtClean="0">
                <a:latin typeface="+mj-lt"/>
              </a:rPr>
              <a:t>Materials used during trial :</a:t>
            </a:r>
          </a:p>
          <a:p>
            <a:pPr>
              <a:buNone/>
            </a:pPr>
            <a:endParaRPr lang="en-US" dirty="0" smtClean="0">
              <a:latin typeface="+mj-lt"/>
            </a:endParaRPr>
          </a:p>
          <a:p>
            <a:pPr lvl="1"/>
            <a:r>
              <a:rPr lang="en-US" dirty="0" smtClean="0">
                <a:latin typeface="+mj-lt"/>
              </a:rPr>
              <a:t>Planned recipe –  1 kg of “</a:t>
            </a:r>
            <a:r>
              <a:rPr lang="en-US" sz="2000" dirty="0" smtClean="0"/>
              <a:t>Khichadi” </a:t>
            </a:r>
            <a:r>
              <a:rPr lang="en-US" dirty="0" smtClean="0">
                <a:latin typeface="+mj-lt"/>
              </a:rPr>
              <a:t>: </a:t>
            </a:r>
          </a:p>
          <a:p>
            <a:pPr lvl="1">
              <a:buNone/>
            </a:pPr>
            <a:r>
              <a:rPr lang="en-US" dirty="0" smtClean="0">
                <a:latin typeface="+mj-lt"/>
              </a:rPr>
              <a:t>	Ingredients  used :  </a:t>
            </a:r>
            <a:r>
              <a:rPr lang="en-US" dirty="0" smtClean="0">
                <a:solidFill>
                  <a:srgbClr val="FF0000"/>
                </a:solidFill>
                <a:latin typeface="+mj-lt"/>
              </a:rPr>
              <a:t>1 kg of rice </a:t>
            </a:r>
            <a:r>
              <a:rPr lang="en-US" dirty="0" smtClean="0">
                <a:latin typeface="+mj-lt"/>
              </a:rPr>
              <a:t>with oil &amp; some vegetables like onions, tomatoes, coriander leaves, green chili pest, spices, salt, etc.</a:t>
            </a:r>
          </a:p>
          <a:p>
            <a:pPr lvl="1">
              <a:buNone/>
            </a:pPr>
            <a:endParaRPr lang="en-US" dirty="0" smtClean="0">
              <a:latin typeface="+mj-lt"/>
            </a:endParaRPr>
          </a:p>
          <a:p>
            <a:pPr lvl="1"/>
            <a:r>
              <a:rPr lang="en-US" dirty="0" smtClean="0">
                <a:latin typeface="+mj-lt"/>
              </a:rPr>
              <a:t>Type of fuels  used for cooking :</a:t>
            </a:r>
          </a:p>
          <a:p>
            <a:pPr>
              <a:buNone/>
            </a:pPr>
            <a:r>
              <a:rPr lang="en-US" dirty="0" smtClean="0">
                <a:latin typeface="+mj-lt"/>
              </a:rPr>
              <a:t>	Wood –Chula, cooking gas , kerosene - stove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r-IN" sz="2800" dirty="0" smtClean="0"/>
              <a:t>माणगांव शाळेतील प्रयोगा दरम्यान केलेली निरीक्षणे</a:t>
            </a:r>
            <a:endParaRPr lang="en-IN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mr-IN" sz="2400" dirty="0" smtClean="0"/>
          </a:p>
          <a:p>
            <a:r>
              <a:rPr lang="mr-IN" sz="2400" dirty="0" smtClean="0"/>
              <a:t>प्रयोगासाठी वापरलेले साहित्य:</a:t>
            </a:r>
          </a:p>
          <a:p>
            <a:pPr lvl="1"/>
            <a:r>
              <a:rPr lang="mr-IN" dirty="0" smtClean="0">
                <a:solidFill>
                  <a:srgbClr val="FF0000"/>
                </a:solidFill>
              </a:rPr>
              <a:t>ठरवलेला पदार्थ (खिचडी) : </a:t>
            </a:r>
            <a:r>
              <a:rPr lang="mr-IN" sz="2200" dirty="0" smtClean="0">
                <a:solidFill>
                  <a:srgbClr val="FF0000"/>
                </a:solidFill>
              </a:rPr>
              <a:t>1 किलो खिचडी </a:t>
            </a:r>
            <a:r>
              <a:rPr lang="mr-IN" sz="2200" dirty="0" smtClean="0"/>
              <a:t>बनविण्यासाठी वापरलेले साहित्य:</a:t>
            </a:r>
          </a:p>
          <a:p>
            <a:pPr marL="1097280" lvl="4" indent="-274320">
              <a:buSzPct val="95000"/>
            </a:pPr>
            <a:r>
              <a:rPr lang="mr-IN" dirty="0" smtClean="0"/>
              <a:t>तांदुळ, तेल, भाज्या- कांदे, टोमॅटो, कोथिंबीर; मिरची पावडर, मसाला, मीठ... इत्यादी.  </a:t>
            </a:r>
          </a:p>
          <a:p>
            <a:pPr marL="822960" lvl="3" indent="-274320">
              <a:buSzPct val="95000"/>
            </a:pPr>
            <a:endParaRPr lang="mr-IN" dirty="0" smtClean="0"/>
          </a:p>
          <a:p>
            <a:pPr lvl="1"/>
            <a:r>
              <a:rPr lang="mr-IN" sz="2200" dirty="0" smtClean="0"/>
              <a:t>खिचडी बनविण्यासाठी वापरलेले इंधन स्त्रोत  :</a:t>
            </a:r>
          </a:p>
          <a:p>
            <a:pPr marL="822960" lvl="3" indent="-274320">
              <a:buSzPct val="95000"/>
            </a:pPr>
            <a:r>
              <a:rPr lang="mr-IN" sz="1800" dirty="0" smtClean="0">
                <a:solidFill>
                  <a:srgbClr val="000000"/>
                </a:solidFill>
                <a:latin typeface="Mangal"/>
              </a:rPr>
              <a:t>जळाऊ लाकूड - </a:t>
            </a:r>
            <a:r>
              <a:rPr lang="mr-IN" sz="1800" dirty="0" smtClean="0"/>
              <a:t>चुल, एलपीजी गॅस - गॅस शेगडी आणि केरोसीन - स्टोव्ह </a:t>
            </a:r>
          </a:p>
          <a:p>
            <a:endParaRPr lang="mr-IN" sz="2400" dirty="0" smtClean="0"/>
          </a:p>
          <a:p>
            <a:pPr lvl="1">
              <a:buNone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609600"/>
            <a:ext cx="8305800" cy="1447800"/>
          </a:xfrm>
        </p:spPr>
        <p:txBody>
          <a:bodyPr>
            <a:noAutofit/>
          </a:bodyPr>
          <a:lstStyle/>
          <a:p>
            <a:r>
              <a:rPr lang="en-US" sz="3600" dirty="0" smtClean="0"/>
              <a:t>Observations found during trial in Mangaon school</a:t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81000" y="1981200"/>
            <a:ext cx="8229600" cy="4389120"/>
          </a:xfrm>
        </p:spPr>
        <p:txBody>
          <a:bodyPr/>
          <a:lstStyle/>
          <a:p>
            <a:pPr>
              <a:buNone/>
            </a:pPr>
            <a:r>
              <a:rPr lang="en-IN" dirty="0" smtClean="0"/>
              <a:t>Below  table indicates time taken for cooking 1 Kg of “Khichadi” using three different fuels :</a:t>
            </a:r>
            <a:endParaRPr lang="en-US" dirty="0" smtClean="0"/>
          </a:p>
          <a:p>
            <a:endParaRPr lang="en-US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762000" y="3124200"/>
          <a:ext cx="6705600" cy="29718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5200"/>
                <a:gridCol w="2235200"/>
                <a:gridCol w="2235200"/>
              </a:tblGrid>
              <a:tr h="1085353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+mj-lt"/>
                        </a:rPr>
                        <a:t>Source</a:t>
                      </a:r>
                      <a:endParaRPr lang="en-US" sz="3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+mj-lt"/>
                        </a:rPr>
                        <a:t>Time taken for cooking</a:t>
                      </a:r>
                      <a:endParaRPr lang="en-US" sz="3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+mj-lt"/>
                        </a:rPr>
                        <a:t>Fuel Consumed</a:t>
                      </a:r>
                      <a:endParaRPr lang="en-US" sz="3200" dirty="0">
                        <a:latin typeface="+mj-lt"/>
                      </a:endParaRPr>
                    </a:p>
                  </a:txBody>
                  <a:tcPr/>
                </a:tc>
              </a:tr>
              <a:tr h="628816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+mj-lt"/>
                        </a:rPr>
                        <a:t>Wood</a:t>
                      </a:r>
                      <a:endParaRPr lang="en-US" sz="3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+mj-lt"/>
                        </a:rPr>
                        <a:t>42 min</a:t>
                      </a:r>
                      <a:endParaRPr lang="en-US" sz="3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+mj-lt"/>
                        </a:rPr>
                        <a:t>1.9 Kg</a:t>
                      </a:r>
                      <a:endParaRPr lang="en-US" sz="3200" dirty="0">
                        <a:latin typeface="+mj-lt"/>
                      </a:endParaRPr>
                    </a:p>
                  </a:txBody>
                  <a:tcPr/>
                </a:tc>
              </a:tr>
              <a:tr h="628816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+mj-lt"/>
                        </a:rPr>
                        <a:t>Kerosene</a:t>
                      </a:r>
                      <a:endParaRPr lang="en-US" sz="3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+mj-lt"/>
                        </a:rPr>
                        <a:t>45 min</a:t>
                      </a:r>
                      <a:endParaRPr lang="en-US" sz="3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+mj-lt"/>
                        </a:rPr>
                        <a:t>200 ml</a:t>
                      </a:r>
                      <a:endParaRPr lang="en-US" sz="3200" dirty="0">
                        <a:latin typeface="+mj-lt"/>
                      </a:endParaRPr>
                    </a:p>
                  </a:txBody>
                  <a:tcPr/>
                </a:tc>
              </a:tr>
              <a:tr h="628816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+mj-lt"/>
                        </a:rPr>
                        <a:t>Cooking</a:t>
                      </a:r>
                      <a:r>
                        <a:rPr lang="en-US" sz="3200" baseline="0" dirty="0" smtClean="0">
                          <a:latin typeface="+mj-lt"/>
                        </a:rPr>
                        <a:t> gas</a:t>
                      </a:r>
                      <a:endParaRPr lang="en-US" sz="3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+mj-lt"/>
                        </a:rPr>
                        <a:t>45 min</a:t>
                      </a:r>
                      <a:endParaRPr lang="en-US" sz="320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+mj-lt"/>
                        </a:rPr>
                        <a:t>200 gm</a:t>
                      </a:r>
                      <a:endParaRPr lang="en-US" sz="3200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8001000" cy="1162050"/>
          </a:xfrm>
        </p:spPr>
        <p:txBody>
          <a:bodyPr/>
          <a:lstStyle/>
          <a:p>
            <a:pPr lvl="1" algn="l" rtl="0">
              <a:spcBef>
                <a:spcPct val="0"/>
              </a:spcBef>
            </a:pPr>
            <a:r>
              <a:rPr lang="mr-IN" sz="2800" kern="12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माणगांव</a:t>
            </a:r>
            <a:r>
              <a:rPr lang="en-IN" sz="2800" kern="12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mr-IN" sz="2800" kern="12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mr-IN" sz="28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शाळेतील प्रयोगा दरम्यान केलेली निरीक्षणे</a:t>
            </a:r>
            <a:br>
              <a:rPr lang="mr-IN" sz="28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endParaRPr lang="en-IN" sz="2800" kern="1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7620000" cy="914400"/>
          </a:xfrm>
        </p:spPr>
        <p:txBody>
          <a:bodyPr>
            <a:normAutofit/>
          </a:bodyPr>
          <a:lstStyle/>
          <a:p>
            <a:pPr marL="0" lvl="1">
              <a:buClr>
                <a:schemeClr val="accent3"/>
              </a:buClr>
              <a:buSzPct val="95000"/>
            </a:pPr>
            <a:r>
              <a:rPr lang="mr-IN" sz="2000" dirty="0" smtClean="0"/>
              <a:t>इंधना नुसार प्रत्येकी 1 किलो  खिचडी शिजवण्यासाठी लागलेला वेळ व खर्च झालेल्या इंधनाचा तक्ता :</a:t>
            </a:r>
          </a:p>
          <a:p>
            <a:endParaRPr lang="en-IN" sz="2000" dirty="0" smtClean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half" idx="1"/>
          </p:nvPr>
        </p:nvGraphicFramePr>
        <p:xfrm>
          <a:off x="533400" y="2514600"/>
          <a:ext cx="7924800" cy="34956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1600"/>
                <a:gridCol w="2641600"/>
                <a:gridCol w="2641600"/>
              </a:tblGrid>
              <a:tr h="857250">
                <a:tc>
                  <a:txBody>
                    <a:bodyPr/>
                    <a:lstStyle/>
                    <a:p>
                      <a:pPr algn="ctr" fontAlgn="ctr"/>
                      <a:r>
                        <a:rPr lang="mr-IN" sz="2000" dirty="0" smtClean="0"/>
                        <a:t>इंधन स्त्रोत </a:t>
                      </a:r>
                      <a:endParaRPr lang="mr-IN" sz="2000" b="0" i="0" u="none" strike="noStrike" dirty="0">
                        <a:solidFill>
                          <a:srgbClr val="000000"/>
                        </a:solidFill>
                        <a:latin typeface="Mangal"/>
                      </a:endParaRPr>
                    </a:p>
                  </a:txBody>
                  <a:tcPr marL="6390" marR="6390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mr-IN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खिचडी शिजवण्यासाठी लागलेला वेळ</a:t>
                      </a:r>
                    </a:p>
                  </a:txBody>
                  <a:tcPr marL="6390" marR="6390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ts val="1400"/>
                        <a:buFont typeface="Mangal"/>
                        <a:buChar char="ख"/>
                        <a:tabLst/>
                        <a:defRPr/>
                      </a:pPr>
                      <a:r>
                        <a:rPr lang="mr-IN" sz="2000" b="0" i="0" u="none" strike="noStrike" dirty="0" smtClean="0">
                          <a:solidFill>
                            <a:schemeClr val="accent1"/>
                          </a:solidFill>
                          <a:latin typeface="Mangal"/>
                        </a:rPr>
                        <a:t>खर्च </a:t>
                      </a:r>
                      <a:r>
                        <a:rPr kumimoji="0" lang="mr-IN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खिचडी शिजवण्यासाठी खर्च झालेले इंधन</a:t>
                      </a:r>
                      <a:endParaRPr kumimoji="0" lang="en-IN" sz="20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90" marR="6390" marT="9525" marB="0" anchor="ctr"/>
                </a:tc>
              </a:tr>
              <a:tr h="857250">
                <a:tc>
                  <a:txBody>
                    <a:bodyPr/>
                    <a:lstStyle/>
                    <a:p>
                      <a:pPr algn="ctr" fontAlgn="ctr"/>
                      <a:r>
                        <a:rPr lang="mr-IN" sz="2000" b="0" i="0" u="none" strike="noStrike" baseline="0" dirty="0" smtClean="0">
                          <a:solidFill>
                            <a:srgbClr val="000000"/>
                          </a:solidFill>
                          <a:latin typeface="Mangal"/>
                        </a:rPr>
                        <a:t>जळाऊ </a:t>
                      </a:r>
                      <a:r>
                        <a:rPr lang="mr-IN" sz="2000" b="0" i="0" u="none" strike="noStrike" dirty="0" smtClean="0">
                          <a:solidFill>
                            <a:srgbClr val="000000"/>
                          </a:solidFill>
                          <a:latin typeface="Mangal"/>
                        </a:rPr>
                        <a:t>लाकूड </a:t>
                      </a:r>
                      <a:endParaRPr lang="mr-IN" sz="2000" b="0" i="0" u="none" strike="noStrike" dirty="0">
                        <a:solidFill>
                          <a:srgbClr val="000000"/>
                        </a:solidFill>
                        <a:latin typeface="Mangal"/>
                      </a:endParaRPr>
                    </a:p>
                  </a:txBody>
                  <a:tcPr marL="6390" marR="639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r-IN" sz="2000" b="0" i="0" u="none" strike="noStrike" dirty="0">
                          <a:solidFill>
                            <a:srgbClr val="000000"/>
                          </a:solidFill>
                          <a:latin typeface="Mangal"/>
                        </a:rPr>
                        <a:t>42 मिनिटे </a:t>
                      </a:r>
                    </a:p>
                  </a:txBody>
                  <a:tcPr marL="6390" marR="639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r-IN" sz="2000" b="0" i="0" u="none" strike="noStrike" dirty="0">
                          <a:solidFill>
                            <a:srgbClr val="000000"/>
                          </a:solidFill>
                          <a:latin typeface="Mangal"/>
                        </a:rPr>
                        <a:t>1.9 किलो</a:t>
                      </a:r>
                    </a:p>
                  </a:txBody>
                  <a:tcPr marL="6390" marR="6390" marT="9525" marB="0" anchor="ctr"/>
                </a:tc>
              </a:tr>
              <a:tr h="857250">
                <a:tc>
                  <a:txBody>
                    <a:bodyPr/>
                    <a:lstStyle/>
                    <a:p>
                      <a:pPr algn="ctr" fontAlgn="ctr"/>
                      <a:r>
                        <a:rPr lang="mr-IN" sz="2000" b="0" i="0" u="none" strike="noStrike" dirty="0">
                          <a:solidFill>
                            <a:srgbClr val="000000"/>
                          </a:solidFill>
                          <a:latin typeface="Mangal"/>
                        </a:rPr>
                        <a:t>एलपीजी गॅस </a:t>
                      </a:r>
                    </a:p>
                  </a:txBody>
                  <a:tcPr marL="6390" marR="639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r-IN" sz="2000" b="0" i="0" u="none" strike="noStrike">
                          <a:solidFill>
                            <a:srgbClr val="000000"/>
                          </a:solidFill>
                          <a:latin typeface="Mangal"/>
                        </a:rPr>
                        <a:t>45 मिनिटे </a:t>
                      </a:r>
                    </a:p>
                  </a:txBody>
                  <a:tcPr marL="6390" marR="639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r-IN" sz="2000" b="0" i="0" u="none" strike="noStrike" dirty="0">
                          <a:solidFill>
                            <a:srgbClr val="000000"/>
                          </a:solidFill>
                          <a:latin typeface="Mangal"/>
                        </a:rPr>
                        <a:t>200 मिलिलिटर</a:t>
                      </a:r>
                      <a:br>
                        <a:rPr lang="mr-IN" sz="2000" b="0" i="0" u="none" strike="noStrike" dirty="0">
                          <a:solidFill>
                            <a:srgbClr val="000000"/>
                          </a:solidFill>
                          <a:latin typeface="Mangal"/>
                        </a:rPr>
                      </a:br>
                      <a:endParaRPr lang="mr-IN" sz="2000" b="0" i="0" u="none" strike="noStrike" dirty="0">
                        <a:solidFill>
                          <a:srgbClr val="000000"/>
                        </a:solidFill>
                        <a:latin typeface="Mangal"/>
                      </a:endParaRPr>
                    </a:p>
                  </a:txBody>
                  <a:tcPr marL="6390" marR="6390" marT="9525" marB="0" anchor="ctr"/>
                </a:tc>
              </a:tr>
              <a:tr h="857250">
                <a:tc>
                  <a:txBody>
                    <a:bodyPr/>
                    <a:lstStyle/>
                    <a:p>
                      <a:pPr algn="ctr" fontAlgn="ctr"/>
                      <a:r>
                        <a:rPr lang="mr-IN" sz="2000" b="0" i="0" u="none" strike="noStrike" dirty="0">
                          <a:solidFill>
                            <a:srgbClr val="000000"/>
                          </a:solidFill>
                          <a:latin typeface="Mangal"/>
                        </a:rPr>
                        <a:t>केरोसीन</a:t>
                      </a:r>
                    </a:p>
                  </a:txBody>
                  <a:tcPr marL="6390" marR="639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r-IN" sz="2000" b="0" i="0" u="none" strike="noStrike" dirty="0">
                          <a:solidFill>
                            <a:srgbClr val="000000"/>
                          </a:solidFill>
                          <a:latin typeface="Mangal"/>
                        </a:rPr>
                        <a:t>45 मिनिटे </a:t>
                      </a:r>
                    </a:p>
                  </a:txBody>
                  <a:tcPr marL="6390" marR="6390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mr-IN" sz="2000" b="0" i="0" u="none" strike="noStrike" dirty="0">
                          <a:solidFill>
                            <a:srgbClr val="000000"/>
                          </a:solidFill>
                          <a:latin typeface="Mangal"/>
                        </a:rPr>
                        <a:t>200 ग्रॅम</a:t>
                      </a:r>
                      <a:br>
                        <a:rPr lang="mr-IN" sz="2000" b="0" i="0" u="none" strike="noStrike" dirty="0">
                          <a:solidFill>
                            <a:srgbClr val="000000"/>
                          </a:solidFill>
                          <a:latin typeface="Mangal"/>
                        </a:rPr>
                      </a:br>
                      <a:endParaRPr lang="mr-IN" sz="2000" b="0" i="0" u="none" strike="noStrike" dirty="0">
                        <a:solidFill>
                          <a:srgbClr val="000000"/>
                        </a:solidFill>
                        <a:latin typeface="Mangal"/>
                      </a:endParaRPr>
                    </a:p>
                  </a:txBody>
                  <a:tcPr marL="6390" marR="6390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95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Why we need different quantity of fuel to cook same amount of “Khichadi” ?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1228</TotalTime>
  <Words>808</Words>
  <Application>Microsoft Office PowerPoint</Application>
  <PresentationFormat>On-screen Show (4:3)</PresentationFormat>
  <Paragraphs>217</Paragraphs>
  <Slides>22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Flow</vt:lpstr>
      <vt:lpstr>Learning about calorific value of a fuel </vt:lpstr>
      <vt:lpstr>इंधनाच्या उष्मांकाविषयी माहिती करून घेऊयात </vt:lpstr>
      <vt:lpstr> What will be the cost impact If the same recipe is prepared using three different fuels ?</vt:lpstr>
      <vt:lpstr>एकच पदार्थ जर वेगवेगळया प्रकारची इंधने वापरुन शिजवला  तर शिजवण्यास लागलेला वेळ आणि प्रत्येक इंधनासाठी आलेला खर्च हा सारखाच असेल का?  </vt:lpstr>
      <vt:lpstr>Observations found during trial in Mangaon school</vt:lpstr>
      <vt:lpstr>माणगांव शाळेतील प्रयोगा दरम्यान केलेली निरीक्षणे</vt:lpstr>
      <vt:lpstr>Observations found during trial in Mangaon school </vt:lpstr>
      <vt:lpstr>माणगांव  शाळेतील प्रयोगा दरम्यान केलेली निरीक्षणे </vt:lpstr>
      <vt:lpstr>Why we need different quantity of fuel to cook same amount of “Khichadi” ? </vt:lpstr>
      <vt:lpstr>Slide 10</vt:lpstr>
      <vt:lpstr>CALORIFIC VALUE OF FUEL</vt:lpstr>
      <vt:lpstr>इंधनाचा उष्मांक</vt:lpstr>
      <vt:lpstr>Calorific values of different fuels.</vt:lpstr>
      <vt:lpstr> इंधन उष्मांकाचे कोष्टक  </vt:lpstr>
      <vt:lpstr>Calculation of Calorific values to cook “Khichadi” using different fuels ? </vt:lpstr>
      <vt:lpstr>वेगवेगळया प्रकारची इंधने वापरुन खिचडी शिजवण्यास लागलेल्या उष्मांकाचे प्रमाण </vt:lpstr>
      <vt:lpstr>Calorific value efficiency </vt:lpstr>
      <vt:lpstr>इंधनांच्या उष्मांकातील असलेल्या फरकांमुळे खर्च झालेल्या इंधनांचे प्रमाण</vt:lpstr>
      <vt:lpstr>Costing of fuel </vt:lpstr>
      <vt:lpstr>प्रयोगा दरम्यान आलेला इंधना वरील एकूण खर्च </vt:lpstr>
      <vt:lpstr>Slide 21</vt:lpstr>
      <vt:lpstr>Slide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CALORIFIC VALUE OF FUEL</dc:title>
  <dc:creator>Adwaita</dc:creator>
  <cp:lastModifiedBy>Omkar</cp:lastModifiedBy>
  <cp:revision>201</cp:revision>
  <dcterms:created xsi:type="dcterms:W3CDTF">2006-08-16T00:00:00Z</dcterms:created>
  <dcterms:modified xsi:type="dcterms:W3CDTF">2014-02-04T04:40:15Z</dcterms:modified>
</cp:coreProperties>
</file>