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385" r:id="rId2"/>
    <p:sldId id="386" r:id="rId3"/>
    <p:sldId id="377" r:id="rId4"/>
    <p:sldId id="378" r:id="rId5"/>
    <p:sldId id="379" r:id="rId6"/>
    <p:sldId id="376" r:id="rId7"/>
    <p:sldId id="387" r:id="rId8"/>
    <p:sldId id="300" r:id="rId9"/>
    <p:sldId id="380" r:id="rId10"/>
    <p:sldId id="382" r:id="rId11"/>
    <p:sldId id="381" r:id="rId12"/>
    <p:sldId id="383" r:id="rId13"/>
    <p:sldId id="3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682" autoAdjust="0"/>
    <p:restoredTop sz="92051" autoAdjust="0"/>
  </p:normalViewPr>
  <p:slideViewPr>
    <p:cSldViewPr>
      <p:cViewPr>
        <p:scale>
          <a:sx n="40" d="100"/>
          <a:sy n="40" d="100"/>
        </p:scale>
        <p:origin x="-2172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149EBB-DA85-4D95-803F-8287BA2E4623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1D43B-2571-4753-802D-078679FDC5C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4CB101-1151-4C5B-A406-ED3FEFD00491}" type="slidenum">
              <a:rPr lang="en-US"/>
              <a:pPr/>
              <a:t>3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Nearly 80% of the earth’s surface is covered with water and you are 66% water.  Even the trees that surround you are primarily water. 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0B26FF-D8DD-4275-89DA-2B93C3B8EA42}" type="slidenum">
              <a:rPr lang="en-US"/>
              <a:pPr/>
              <a:t>4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So, if 80 percent of the earth is water then why do we need to conserve it?</a:t>
            </a:r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A6360-25CB-4A72-AC7A-EE6E55513C17}" type="datetimeFigureOut">
              <a:rPr lang="en-GB" smtClean="0"/>
              <a:pPr/>
              <a:t>15/01/2015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CD559B32-9671-40EE-BC95-3A5BA29956CE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i-IN" dirty="0" smtClean="0"/>
              <a:t>मैला पाणी</a:t>
            </a:r>
            <a:r>
              <a:rPr lang="en-IN" dirty="0" smtClean="0"/>
              <a:t>- 1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पाण्याचा पुनर्वापर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772816"/>
            <a:ext cx="59629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400" dirty="0" smtClean="0"/>
              <a:t>जे पाणी आपण वेगवेगळ्या पद्धतीने वापरतो त्याचा पुनर्वापर करणे</a:t>
            </a:r>
            <a:r>
              <a:rPr lang="en-US" sz="2400" dirty="0" smtClean="0"/>
              <a:t>, </a:t>
            </a:r>
            <a:r>
              <a:rPr lang="hi-IN" sz="2400" dirty="0" smtClean="0"/>
              <a:t>शक्य आहे का </a:t>
            </a:r>
            <a:r>
              <a:rPr lang="en-US" sz="2400" dirty="0" smtClean="0"/>
              <a:t>??? </a:t>
            </a:r>
          </a:p>
          <a:p>
            <a:endParaRPr lang="en-IN" sz="2400" dirty="0">
              <a:solidFill>
                <a:srgbClr val="FF0000"/>
              </a:solidFill>
            </a:endParaRPr>
          </a:p>
        </p:txBody>
      </p:sp>
      <p:pic>
        <p:nvPicPr>
          <p:cNvPr id="55298" name="Picture 2" descr="https://encrypted-tbn2.gstatic.com/images?q=tbn:ANd9GcRBrSyXxKdc2Mps5dlo00Na6zvywFG1QF3Lm8TuRRO8G3TTeXv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8114" y="4714884"/>
            <a:ext cx="2955886" cy="1428760"/>
          </a:xfrm>
          <a:prstGeom prst="rect">
            <a:avLst/>
          </a:prstGeom>
          <a:noFill/>
        </p:spPr>
      </p:pic>
      <p:pic>
        <p:nvPicPr>
          <p:cNvPr id="8" name="Picture 17" descr="MCj029045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3068960"/>
            <a:ext cx="1054100" cy="1219200"/>
          </a:xfrm>
          <a:prstGeom prst="rect">
            <a:avLst/>
          </a:prstGeom>
          <a:noFill/>
        </p:spPr>
      </p:pic>
      <p:pic>
        <p:nvPicPr>
          <p:cNvPr id="9" name="Picture 14" descr="MCj0234289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370591" flipH="1">
            <a:off x="364292" y="4494121"/>
            <a:ext cx="1752600" cy="1281113"/>
          </a:xfrm>
          <a:prstGeom prst="rect">
            <a:avLst/>
          </a:prstGeom>
          <a:noFill/>
        </p:spPr>
      </p:pic>
      <p:pic>
        <p:nvPicPr>
          <p:cNvPr id="10" name="Picture 9" descr="MCj0352396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14678" y="3143248"/>
            <a:ext cx="1082675" cy="1752600"/>
          </a:xfrm>
          <a:prstGeom prst="rect">
            <a:avLst/>
          </a:prstGeom>
          <a:noFill/>
        </p:spPr>
      </p:pic>
      <p:pic>
        <p:nvPicPr>
          <p:cNvPr id="11" name="Picture 13" descr="MCj0351181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7984" y="4572008"/>
            <a:ext cx="819150" cy="161770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6444208" y="4005064"/>
            <a:ext cx="2555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solidFill>
                  <a:schemeClr val="bg1"/>
                </a:solidFill>
              </a:rPr>
              <a:t>Chemical Water from factories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67744" y="5229200"/>
            <a:ext cx="2089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dirty="0" smtClean="0"/>
              <a:t>घरातील टाकाऊ पाणी </a:t>
            </a:r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4714876" y="2714620"/>
            <a:ext cx="44291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400" dirty="0" smtClean="0"/>
              <a:t>होय</a:t>
            </a:r>
            <a:r>
              <a:rPr lang="en-US" sz="2400" dirty="0" smtClean="0"/>
              <a:t>,</a:t>
            </a:r>
            <a:r>
              <a:rPr lang="hi-IN" sz="2400" dirty="0" smtClean="0"/>
              <a:t> वेस्ट वॉटर ट्रिटमेंट (टाकाऊ पाण्यावरील प्रक्रिया/ औषधोपचार पद्धती) करून त्या पाण्याचा पुनर्वापर करणे शक्य आहे. विशेषतः घरातील टाकाऊ पाणी </a:t>
            </a:r>
            <a:endParaRPr lang="en-IN" sz="2400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(टाकाऊ पाण्यावरील प्रक्रिया)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539552" y="2420888"/>
            <a:ext cx="77768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000" dirty="0" smtClean="0"/>
              <a:t>पाण्याच्या शुद्धतेच्या पातळीनुसार</a:t>
            </a:r>
            <a:r>
              <a:rPr lang="en-US" sz="2000" dirty="0" smtClean="0"/>
              <a:t>, </a:t>
            </a:r>
            <a:r>
              <a:rPr lang="hi-IN" sz="2000" dirty="0" smtClean="0"/>
              <a:t>आपण जे पाणी वापरतो त्याचे तीन प्रकारांत वर्गीकरण होते.</a:t>
            </a:r>
            <a:endParaRPr lang="en-US" sz="2000" dirty="0" smtClean="0"/>
          </a:p>
          <a:p>
            <a:endParaRPr lang="en-IN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3212976"/>
            <a:ext cx="7200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000" dirty="0" smtClean="0"/>
              <a:t>1.</a:t>
            </a:r>
            <a:r>
              <a:rPr lang="hi-IN" sz="2000" dirty="0" smtClean="0"/>
              <a:t>शुद्ध पाणी </a:t>
            </a:r>
            <a:r>
              <a:rPr lang="en-US" sz="2000" dirty="0" smtClean="0"/>
              <a:t>(</a:t>
            </a:r>
            <a:r>
              <a:rPr lang="en-IN" sz="2000" dirty="0" smtClean="0"/>
              <a:t>White water</a:t>
            </a:r>
            <a:r>
              <a:rPr lang="en-US" sz="2000" dirty="0" smtClean="0"/>
              <a:t>): </a:t>
            </a:r>
            <a:r>
              <a:rPr lang="hi-IN" sz="2000" dirty="0" smtClean="0"/>
              <a:t>शुद्ध पाणी हे ताजे</a:t>
            </a:r>
            <a:r>
              <a:rPr lang="en-US" sz="2000" dirty="0" smtClean="0"/>
              <a:t>,</a:t>
            </a:r>
            <a:r>
              <a:rPr lang="hi-IN" sz="2000" dirty="0" smtClean="0"/>
              <a:t> संपूर्णतः शुद्ध आणि पिण्यास योग्य असे असते.</a:t>
            </a:r>
            <a:endParaRPr lang="en-US" sz="2000" dirty="0" smtClean="0"/>
          </a:p>
          <a:p>
            <a:pPr marL="457200" indent="-457200"/>
            <a:endParaRPr lang="en-US" sz="2000" dirty="0" smtClean="0"/>
          </a:p>
          <a:p>
            <a:r>
              <a:rPr lang="hi-IN" sz="2000" b="1" dirty="0" smtClean="0"/>
              <a:t>शुद्ध पाण्याचे स्रोत </a:t>
            </a:r>
            <a:r>
              <a:rPr lang="en-US" sz="2000" b="1" dirty="0" smtClean="0"/>
              <a:t>(</a:t>
            </a:r>
            <a:r>
              <a:rPr lang="en-IN" sz="2000" b="1" dirty="0" smtClean="0"/>
              <a:t>White water sources</a:t>
            </a:r>
            <a:r>
              <a:rPr lang="en-US" sz="2000" b="1" dirty="0" smtClean="0"/>
              <a:t>)</a:t>
            </a:r>
            <a:endParaRPr lang="en-US" sz="2000" dirty="0" smtClean="0"/>
          </a:p>
          <a:p>
            <a:r>
              <a:rPr lang="en-US" sz="2000" dirty="0" smtClean="0"/>
              <a:t>*</a:t>
            </a:r>
            <a:r>
              <a:rPr lang="hi-IN" sz="2000" dirty="0" smtClean="0"/>
              <a:t> शुद्ध पाणी हे पाणीच असते</a:t>
            </a:r>
            <a:r>
              <a:rPr lang="en-US" sz="2000" dirty="0" smtClean="0"/>
              <a:t>,</a:t>
            </a:r>
            <a:r>
              <a:rPr lang="hi-IN" sz="2000" dirty="0" smtClean="0"/>
              <a:t> परंतु फक्त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O</a:t>
            </a:r>
            <a:r>
              <a:rPr lang="hi-IN" sz="2000" dirty="0" smtClean="0"/>
              <a:t> असते.</a:t>
            </a:r>
            <a:endParaRPr lang="en-US" sz="2000" dirty="0" smtClean="0"/>
          </a:p>
          <a:p>
            <a:r>
              <a:rPr lang="en-US" sz="2000" dirty="0" smtClean="0"/>
              <a:t> * </a:t>
            </a:r>
            <a:r>
              <a:rPr lang="hi-IN" sz="2000" dirty="0" smtClean="0"/>
              <a:t>जमिनीच्या पातळीवर :- विहिरींद्वारे सुलभतेने/ सहजपणे मिळू शकते.</a:t>
            </a:r>
            <a:endParaRPr lang="en-US" sz="2000" dirty="0" smtClean="0"/>
          </a:p>
          <a:p>
            <a:r>
              <a:rPr lang="en-US" sz="2000" dirty="0" smtClean="0"/>
              <a:t>* </a:t>
            </a:r>
            <a:r>
              <a:rPr lang="hi-IN" sz="2000" dirty="0" smtClean="0"/>
              <a:t>पृष्ठभागाच्या पातळीवर :- तलाव</a:t>
            </a:r>
            <a:r>
              <a:rPr lang="en-US" sz="2000" dirty="0" smtClean="0"/>
              <a:t>,</a:t>
            </a:r>
            <a:r>
              <a:rPr lang="hi-IN" sz="2000" dirty="0" smtClean="0"/>
              <a:t> कृत्रिमरित्या साठवलेली तळी आणि नद्या.</a:t>
            </a:r>
            <a:endParaRPr lang="en-US" sz="2000" dirty="0" smtClean="0"/>
          </a:p>
          <a:p>
            <a:pPr marL="457200" indent="-457200"/>
            <a:endParaRPr lang="en-IN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16288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000" dirty="0" smtClean="0"/>
              <a:t>वेस्ट वॉटर ट्रिटमेंट (टाकाऊ पाण्यावरील प्रक्रिया) जाणून घेण्यापूर्वी</a:t>
            </a:r>
            <a:r>
              <a:rPr lang="en-US" sz="2000" dirty="0" smtClean="0"/>
              <a:t>,</a:t>
            </a:r>
            <a:r>
              <a:rPr lang="hi-IN" sz="2000" dirty="0" smtClean="0"/>
              <a:t> प्रथम पाण्याच्या वर्गीकरणाचे प्रकार समजून घेऊया :</a:t>
            </a:r>
            <a:endParaRPr lang="en-US" sz="2000" dirty="0" smtClean="0"/>
          </a:p>
          <a:p>
            <a:endParaRPr lang="en-IN" sz="200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पाण्याचे वर्गीकरण 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357158" y="1928802"/>
            <a:ext cx="84296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smtClean="0"/>
              <a:t>2. </a:t>
            </a:r>
            <a:r>
              <a:rPr lang="hi-IN" sz="2400" dirty="0" smtClean="0"/>
              <a:t>सांडपाणी</a:t>
            </a:r>
            <a:r>
              <a:rPr lang="en-IN" sz="2400" b="1" dirty="0" smtClean="0"/>
              <a:t>(Black water)</a:t>
            </a:r>
            <a:r>
              <a:rPr lang="hi-IN" sz="2400" dirty="0" smtClean="0"/>
              <a:t> :- सांडपाणी हे वापरलेले पाणी असते</a:t>
            </a:r>
            <a:r>
              <a:rPr lang="en-US" sz="2400" dirty="0" smtClean="0"/>
              <a:t>,</a:t>
            </a:r>
            <a:r>
              <a:rPr lang="hi-IN" sz="2400" dirty="0" smtClean="0"/>
              <a:t> जे मोठ्या प्रमाणात रसायने आणि/किंवा जैविक घटकांनी प्रदूषित झालेले असते.</a:t>
            </a:r>
            <a:endParaRPr lang="en-US" sz="2400" dirty="0" smtClean="0"/>
          </a:p>
          <a:p>
            <a:r>
              <a:rPr lang="hi-IN" sz="2400" dirty="0" smtClean="0"/>
              <a:t>ते मूलतः वापरू शकणार नाही</a:t>
            </a:r>
            <a:r>
              <a:rPr lang="en-US" sz="2400" dirty="0" smtClean="0"/>
              <a:t>,</a:t>
            </a:r>
            <a:r>
              <a:rPr lang="hi-IN" sz="2400" dirty="0" smtClean="0"/>
              <a:t> असे मैला पाणी अथवा सांडपाणी असते.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smtClean="0"/>
              <a:t>  </a:t>
            </a:r>
            <a:r>
              <a:rPr lang="hi-IN" sz="2400" dirty="0" smtClean="0"/>
              <a:t>सांडपाण्याद्वारे </a:t>
            </a:r>
            <a:r>
              <a:rPr lang="hi-IN" sz="2400" dirty="0" smtClean="0"/>
              <a:t>विघातक घटक वाहून येतात ते खूपच तीव्र आणि असुरक्षित असतात</a:t>
            </a:r>
            <a:r>
              <a:rPr lang="en-US" sz="2400" dirty="0" smtClean="0"/>
              <a:t>,</a:t>
            </a:r>
            <a:r>
              <a:rPr lang="hi-IN" sz="2400" dirty="0" smtClean="0"/>
              <a:t> ते इतर प्राण्यांस पिण्यास अथवा झाडांस/ घालण्यास देखील अयोग्य असे असते</a:t>
            </a:r>
            <a:endParaRPr lang="en-IN" sz="2400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पाण्याचे वर्गीकरण 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57158" y="1928802"/>
            <a:ext cx="803126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dirty="0" smtClean="0"/>
          </a:p>
          <a:p>
            <a:r>
              <a:rPr lang="en-IN" sz="2400" b="1" dirty="0" smtClean="0"/>
              <a:t>3. </a:t>
            </a:r>
            <a:r>
              <a:rPr lang="hi-IN" sz="2400" dirty="0" smtClean="0"/>
              <a:t>मैला पाणी </a:t>
            </a:r>
            <a:r>
              <a:rPr lang="en-IN" sz="2400" b="1" dirty="0" smtClean="0"/>
              <a:t>(Grey water)</a:t>
            </a:r>
            <a:r>
              <a:rPr lang="hi-IN" sz="2400" dirty="0" smtClean="0"/>
              <a:t>:- मैला पाणी हे आरोग्याच्या रक्षणासाठी खबरदारीने वापरावयाचे असते. हे वारंवार गढूळ स्वरूपात आढळते</a:t>
            </a:r>
            <a:r>
              <a:rPr lang="en-US" sz="2400" dirty="0" smtClean="0"/>
              <a:t>, </a:t>
            </a:r>
            <a:r>
              <a:rPr lang="hi-IN" sz="2400" dirty="0" smtClean="0"/>
              <a:t>परंतु या पाण्याचा गाळून पुनर्वापर करू शकतो. हे पाणी गढूळ आढळत असल्याने यास </a:t>
            </a:r>
            <a:r>
              <a:rPr lang="en-US" sz="2400" dirty="0" smtClean="0"/>
              <a:t>'</a:t>
            </a:r>
            <a:r>
              <a:rPr lang="hi-IN" sz="2400" dirty="0" smtClean="0"/>
              <a:t>मैला पाणी</a:t>
            </a:r>
            <a:r>
              <a:rPr lang="en-US" sz="2400" dirty="0" smtClean="0"/>
              <a:t>' </a:t>
            </a:r>
            <a:r>
              <a:rPr lang="hi-IN" sz="2400" dirty="0" smtClean="0"/>
              <a:t>संबोधतात आणि याचे स्वरूप शुद्ध पिण्यायोग्य पाणी आणि सांडपाणी यांच्या मध्येच आढळते.</a:t>
            </a:r>
            <a:endParaRPr lang="en-US" sz="2400" dirty="0" smtClean="0"/>
          </a:p>
          <a:p>
            <a:r>
              <a:rPr lang="en-US" sz="2400" dirty="0" smtClean="0"/>
              <a:t>          </a:t>
            </a:r>
            <a:r>
              <a:rPr lang="hi-IN" sz="2400" dirty="0" smtClean="0"/>
              <a:t>मैला पाणी हे अविषारी शुद्ध पाणी असून ते एकदाच वापरात येऊ शकते.</a:t>
            </a:r>
            <a:endParaRPr lang="en-US" sz="2400" dirty="0" smtClean="0"/>
          </a:p>
          <a:p>
            <a:endParaRPr lang="en-IN" sz="2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सादरीकरणाची (प्रेझेंटेशनची) व्याप्ती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i-IN" b="1" dirty="0" smtClean="0"/>
              <a:t>या प्रेझेंटेशन (सादरीकरणात) तुम्ही शिकणार आहात</a:t>
            </a:r>
            <a:endParaRPr lang="en-US" sz="5400" b="1" dirty="0" smtClean="0"/>
          </a:p>
          <a:p>
            <a:pPr lvl="2"/>
            <a:r>
              <a:rPr lang="hi-IN" b="1" dirty="0" smtClean="0"/>
              <a:t>पाण्याविषयीच्या काही चित्तवेधक वस्तुस्थिती</a:t>
            </a:r>
            <a:endParaRPr lang="en-US" sz="4000" b="1" dirty="0" smtClean="0"/>
          </a:p>
          <a:p>
            <a:pPr lvl="2"/>
            <a:r>
              <a:rPr lang="hi-IN" b="1" dirty="0" smtClean="0"/>
              <a:t>पाण्याचे महत्त्व</a:t>
            </a:r>
            <a:endParaRPr lang="en-US" sz="4000" b="1" dirty="0" smtClean="0"/>
          </a:p>
          <a:p>
            <a:pPr lvl="2"/>
            <a:r>
              <a:rPr lang="hi-IN" b="1" dirty="0" smtClean="0"/>
              <a:t>पाण्याचे वर्गीकरण (शुद्ध पाणी</a:t>
            </a:r>
            <a:r>
              <a:rPr lang="en-US" b="1" dirty="0" smtClean="0"/>
              <a:t>,</a:t>
            </a:r>
            <a:r>
              <a:rPr lang="hi-IN" b="1" dirty="0" smtClean="0"/>
              <a:t> सांडपाणी आणि मैला पाणी)</a:t>
            </a:r>
            <a:endParaRPr lang="en-US" sz="4000" b="1" dirty="0" smtClean="0"/>
          </a:p>
          <a:p>
            <a:r>
              <a:rPr lang="en-IN" dirty="0" smtClean="0"/>
              <a:t> </a:t>
            </a:r>
            <a:endParaRPr lang="en-US" dirty="0" smtClean="0"/>
          </a:p>
          <a:p>
            <a:pPr>
              <a:buNone/>
            </a:pPr>
            <a:endParaRPr lang="en-IN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339752" y="642918"/>
            <a:ext cx="6480720" cy="769858"/>
          </a:xfrm>
        </p:spPr>
        <p:txBody>
          <a:bodyPr/>
          <a:lstStyle/>
          <a:p>
            <a:r>
              <a:rPr lang="hi-IN" sz="3600" dirty="0" smtClean="0">
                <a:latin typeface="+mn-lt"/>
              </a:rPr>
              <a:t>पाण्याविषयीची मनोरंजक  वस्तुस्थिती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494840" y="1772816"/>
            <a:ext cx="5301296" cy="2404864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hi-IN" dirty="0" smtClean="0"/>
              <a:t>मनुष्याच्या शरीरात </a:t>
            </a:r>
            <a:r>
              <a:rPr lang="en-US" dirty="0" smtClean="0"/>
              <a:t>66%</a:t>
            </a:r>
            <a:r>
              <a:rPr lang="hi-IN" dirty="0" smtClean="0"/>
              <a:t> पाण्याचे प्रमाण असते.</a:t>
            </a:r>
            <a:endParaRPr lang="en-US" dirty="0" smtClean="0"/>
          </a:p>
          <a:p>
            <a:pPr lvl="0"/>
            <a:r>
              <a:rPr lang="hi-IN" dirty="0" smtClean="0"/>
              <a:t>जीवंत झाडात </a:t>
            </a:r>
            <a:r>
              <a:rPr lang="en-US" dirty="0" smtClean="0"/>
              <a:t>75%</a:t>
            </a:r>
            <a:r>
              <a:rPr lang="hi-IN" dirty="0" smtClean="0"/>
              <a:t> पाणी असते.</a:t>
            </a:r>
            <a:endParaRPr lang="en-US" dirty="0" smtClean="0"/>
          </a:p>
          <a:p>
            <a:pPr lvl="0"/>
            <a:r>
              <a:rPr lang="hi-IN" dirty="0" smtClean="0"/>
              <a:t>पृथ्वीच्या पृष्ठभाग हा </a:t>
            </a:r>
            <a:r>
              <a:rPr lang="en-US" dirty="0" smtClean="0"/>
              <a:t>80%</a:t>
            </a:r>
            <a:r>
              <a:rPr lang="hi-IN" dirty="0" smtClean="0"/>
              <a:t> पाण्याने व्यापलेला आहे.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3250" name="AutoShape 2" descr="data:image/jpeg;base64,/9j/4AAQSkZJRgABAQAAAQABAAD/2wCEAAkGBxQTEhUUExQWFhUXGBUaGRgXGBgZGBsaGBwcGhocGBgYHCggGBslGxcaITEhJSorLi4uGiAzODMsNygtLisBCgoKDg0OGxAQGy4kICQ0LCwwLTAuLDQsLDQsLCwsLyw0LCwsLCwsLCwsLCwsLCw0LCwsLCwsLCwsLCwsLCwsLP/AABEIAMIBAwMBEQACEQEDEQH/xAAcAAEAAQUBAQAAAAAAAAAAAAAABQEDBAYHAgj/xABCEAABAwIDBQYDBQUHBAMAAAABAAIRAyEEEjEFBkFRYQcTIjJxgZGh8BRCscHRI1JicuEVFjOCksLxJHOisghDU//EABsBAQACAwEBAAAAAAAAAAAAAAAEBQECAwYH/8QANxEAAgECBAMFBwQCAQUAAAAAAAECAxEEEiExBUFREyJhcaEUMoGRwdHwBiNCseHxchUkM1Ky/9oADAMBAAIRAxEAPwDhyAIAgCAIAgCAIAgCAuswzyJDHEcw0kIC3CAuuwrw4sLHBwBJblOYADMSRqAGifS6AsoAgCAIAgCAIAgCAIAgCAIAgCAIAgCAIAgCAIDpP93cKNptwBw4NA02n7Vnq95kNHOcQD3ndZQ6T5MsCNboCNpdn/jfTdiIqUqAxFVvdtyim5tNzTTqPqtbUvVgklgGR1zaQPOK3EDMNXxP2jNRpObkexjXNrUzWFAvp/tQ4EE6OaASCA4xKAzcX2bMZUyfbBlbUxNKo99IMDX0GseILquWHd40ZnuYAbXsgIWjukA/G99WNOlgqraVR4p53y+o6m13dh4GWWEnxGLAZpQE1g+zVrqpovxeR7H4RlQmjLM2Lpl9IUnd6DU8QDTIbrIlAYeF3Da7vDUxPdMonDMquexgNOpXbmIeHVh4WRlJBzF0gMMICK3p3dp4RlAtxBqvrUmVg3uiwBj5g5sxky02gWg9EBMbvby4uhgXvFZzKFIOoUWNsH1qxe8l1j5Gvc/gJFMcTObnNxTZe2htVzMJsbE1Gh3d18S8ta1rARTq0YaA0BrbMjRZ6C120CW4ikC0vb/0tRgc6DUdQwodVqugGA6o+KQuRlp1J5LBnY1DeDZn2bEVKObPkMB0RIIBEiTBg6LBsndEnuxuwMVTdUfVdTYK2HoDJT712euXBpc3O3KwZdZNyAAUMkjvjsmlg8Jh6TQ19ao+ualXJcmhWq0T3b89meDy5fF5iQbADZ625OEL8VhGucz9tsxlOq+kHva7E03kgHOC5jnBhJtF4Bi4GobZ3MGGworVMTT711OnUbSAHja95ZDXZ82ZsZjLA3UZiRCAbmbPw9TD46pXZTJosw7mPqGvlZnrNpultBwLpa42g3jQSgJUdn3etqV8xw7O+ptYzu5Bp1a5w7XMD6xqAB0GKgE3gmEBL7v7lYOnVo5nuxD27SOEfmpAUnBrPG0tLjAmSHXmAIGqA1mpsWjRdRoNcKrsfTwxpVn0y3uG1Kz2VD3Yc4l00wAQfKTxQFrFbmBmPpYU4hvd1KfeiuQzJkyPfm8FRzcpDD4s4F5JABgCSx/ZqaYee/JyU8a8jutPsrKdQNLm1C0Z21LEEgRxQGRhd18LhKdeu6ocQ+nhsNWYx+H8DftDqQZnZ3sVCRUcImG63MBAYuN7NH0mte+qQBSxVWs002mpTGGNMODWsqubUJ75pu5sAOmCIQGBtzc1mHwwr/a2OL2Mq0mZQ01Kb6hYC0Z84eGgOILYEkZiQgNRQBAEAQBAEAQBAZn9q1+77nvqvdad3ndkiZ8kxrdAeqe2sQ3JlxFYd2CGRUeMgNiGX8IjgEB7bt/FCwxNcCSf8WpqTmJ83FwB9QgK/wB4MXM/aq8zmnvak5suWZza5QGzyEIDHw20a1NznU6tRjnSHOa9zS4G5zEGTfmgPTtqVyGNNaqW0yDTBe6GEaFgnwkdEAobVrse97K1Vr3znc2o4OdJk5iDLpN7oDxjdoVauXvatSplENzvc7KOTcxsPRAW3Yl5YGF7ixpJDSTlBOpDdATzQEvs2lj8b+wonEV2jL4A57mNH3c0nKwWsTC1nOMFeTshY3zY/ZLj35KlbENoOa0Na1ji+o1sGWy0hrRDjoTMm3PaEoOzbsnt4nKdVLbU2Gl2PUHCX1Kj3uJLnFxc4k6z5Z4mYnWVMSw8XZ3b87fQi9vVe1jPwHZHTpSaVerRLhBLalRsjkcpE+ixnwt7KLfx/wAHROu1yRfx3ZFReymx1SvUbTEND6zy1ojRgdZgsNBwC1i6Gt0w3iFtZmLjOzquzStiXMGU5W4mp4SyMkS65bAIMWgQpNNYKejun+fm5rOdeCu0jzsbs+o1g6lWq1nM8xp/aakZ3HM4uYTrMkk8b3WMVRo00nFM0pV6s3bQlMH2a4OgT3f2qkHwCaeIqMJiYkNPiiSovZxa0Zu8ROL7y0ITavZfXAJwW1MSLuOSq9+rnZyS9jhBL7nwyTdcZwnHlc7dvE51tvd/bGCc9znYkguzOq0qtR4JjLncWnMDEiXAWXNTWz0fidIzTNTrbTrPLXPrVHOYSWFz3EtJOYlpJ8JzXkcbrc3Kf2lW73vu9qd7/wDpnd3mmXzzOltdEBdobbxLJyYis3M4udlqvEucILjBu4ixOqA9VdvYpwcHYmu4PaGuBqvOZomGuk3b4nWNrnmgKneDFEg/aa8tJIPe1JBIykg5rGLeiAs1NqV3MNN1aqaZJcWF7iwknMSWkwSXXnmgMNAEAQBAEAQBAEAQBAEAQBAEAQGZsrZdbE1BSoU3VKjtGsEn1PICbk2HFYbSV2DtW5fYrTpgVNoEVH6iixxDG/zvBBeejYHVygV8akn2dvj9DZROo06dKgxtKjTZTA8rWANaPYQqmeNcmnJJ2Odaaj3Vuy8ynM8ZHMn2mwhW9CalLOoPzf35L8scHT5XDxDHXgjQ3Hy/Jd8LObrunOztbZCSy0m09TA3dFUmajonhPAaDn+KuMX2aVoojYVzctzZFXlkYe03QwmPnC2pJuokjhiNKbNA2ng6he6q9wk3kWjoBF4HFeioVYKKpxRUvV3K4HbdUAtIc9tjqS4AaXhYq4Sne6dmYzy2ubdhaAyh9weInS0kGPVeY4hj54d2y3XUn0cNGUM19Ri3B4tqBzEEclU1q3tMdVlkuTe/ojeotLI0rejs8weNl2Xuqp/+ymIJP8bdH+9+qjUOIVKWj1X5zMwqNbHGN79wsVgJc9uejIiqzy30zjVh01teASrrD4unW93foSIzTNVUk3CAIAgCAIAgCAIAgCAIAgCAIAgCAIDbNwtxK+0qsM/Z0Wkd5WIsP4Wj77+nDjC1nONOOae39+Q52R9Kbr7r4bZ9HusOwCYzPMGo8ji90X420HABVeKxLy3fPZdDeMTPdXBcGtNzN/S9uZVfhqKr1ct7L1OdSul3Y7nl1MNBJj1Nzfr+S9EqWHw8G7JLmyBdvVlkC0jN1aCRbpz426rhh66xdOUEsltnqbOOWz1d90Ru1dsso+BoIkXAAn1vpPNW/D+FqMbr5nGrif4wVkS27uJZVphzeBI6g/1XHGUXCt3iThGnAxds7ztouLGjM4fI/FScPgZVVmeiNK2LytxiYWzcf3oD6gcRJtJ4ceq7V6PZvLAiKpmf7mp7xGMoE923zX4z6rlSpYhd+exmo6NrQREM2M9r2mm8NBOgmfgbR7qe8VFxamrnG2xtezmZRlMgmTFvivM8V76TtddVyLPBd26b1LVUtc4NBM8DFo1g/FVCpRxNqbuppc+aMVMrlZMs1GQ7LEdSdetiQFGxtGNOaila3r4mjWuUVGSMrgHNNiHCQQeCiRbTujdZ4uzOU9oHZK1wdX2cIcJL8OTA6mlOhn7mnKLA3eF4in3ar+P3JalF7HF6lMtJa4EOBIIIggixBB0KtzJ5QBAEAQBAEAQBAEAQBAEAQBAEBvHZluA/aVQveSzDUyA9/Fx1yM6wZJ4A9QudWtCjHPU+C6izeiPpjZOzqWHpNp0WBlNghrQPn1PVVzruq+2qbLZGyjl0Rfc9V1TEud7Lf+joo2I23e8gJNulo9/1WME4xq55Ssl+WK6aTrOxn0mEgZo1mOAUqVWti3aWkSXTpqK13KPphpkC5+vwXNR7CpZN9TZpWbS1NI3owTw81DBaYFiTFuvBfQOHYinUppR8yhqxak7kXg8bUpEmm4tJHD6hTatGFRWmrmsZOOzKUGhxJcTAu7menqSUm3FJRNSuLxrnwD4WjRo0H6pTpKGu7BK7JFJlMvJBI1MXvwE9FEr9pOeVI2RNbv4ou7xxYWttlJHA8ufOeqq+JZaNPWXn4EjD2vdomG1GmM5AkmOnHXhbmqunibft1bXe3R/nQluCbTvuWMdVax4AvocotEdY0PEfquGLqU6clKer5df9eAnaLsvkWajy905Y4evr1VNjMR287qNv7fmc8spvRHoMcOEjlKiWe51UKq1a0MDHtflzUzDxp+h+ELemtHpoR22u8jRu0PcAY+iMXRAbi8ozADK2rFix0+Wq0ggONiAAeBF9RrRo04qT7r2ZLpzeW8jgtSmWktcCCCQQRBBFiCDoZVidzygCAIAgCAIAgCAIAgCAIAgJ/cjdiptDFMoMkN81R8eRg1PqdB1KOUYRc57L18PiYfRH1TsbZVPDUadCg0NpsAAA+ZPMkySeMrzVetUxVW/Xl0XTyR3isqMvFVHAeBua+kxwPPrCzUnF/trZGNdzEZiKxN6MARcPboQZ9/6+qs6UVGlKk5rpt6eLOD1kpWLH2+rMCjf+cGfCSRbTxQL856KnVOHX0OnaK9kehjqpIb3ceW4e21xmn0EnrpZWGDVKU1BO5yqVOSepkl5zEOMkQYB1HTop2JwlNRVSMHN+eiOEas7tTlYiduYZz6b/AAzItoAI0481d4CrCKhbTwINZNybNB2xhatBzS6QHaAmfW2nVekw1SnWTS5EdlintE6RrEiSB+K6SocwZ/so4I7GYngDBBv9FSKVPW7Bs27+9bRauYbDRYEzFgZm2miqcfwrtFlir3OkJ23Npw1TDVmFtNzXg5iWNd4jnkuJBMiSV57GYFxtKpTemi/NP7JkZxlue2YZtXMHN8JiZmRB0mZ1C8xVrVZ1XJpr6Eih3pt2M7FBhyh2ocMv83A2XVJX7ON3L4eZLlJLdlplA94XPbNoB5DW3KemtuS42qxbjUTtzOMM+ZqWqIvGA0mucymc73Bt5MgkZZHCL/BXnB6NHEQdOppa9+V1qQquaEdFuSeBNTK7vabGusCAZa+2vTldcsX7PhmuwlmhLdP8+mvMmUlKSanG31OT9tHZ9mY7aGHbDmia7OJb+/b7zfvcxfgZ6UJZLRveL28PD7G8YtI4cphkIAgCAIAgCAIAgCAIAgKsaSQAJJsAOayk27IH092T7qjA4MEj9rWyue72sB0EqBxqtkth4ct/F/ZbGtDvXm/gbsXAepVJfs45Vu9/DwJDa5mLTqZnGLgLhFu/dI8ameb6F6tWDbRLjwAuVOpOt7kVd+vm2bVJwjo/kYNbaNIEh9ZgixGYk+kjX9VdUOD1pSU6qcr8tf75kSeIVsqaRruJ32otJDGF8f5QY4xFl6CnwG9m7Lw5L4bEP2jkiMqb81S4ENa2+gFo6zc+0Kwjwemo2vc0lWbdyU25vaDRHcyCfMYt6AnXjfoouG4a+0/cMzqXjoaNiMa6o6ajnO99PSVfQoxpq0FY477l3CYdubzSRwHsdfq60qTdtjBKEWnn+AUVbmSPx9CRI14+n9FIpTyuzMGDaQBEWuQ63WJv6Lv3ramxuu7O6NKqxtUV6veNJByFrWh3SGzoRxXnOJcXq0J9n2aafUl4fDRqK93obt3Hdy7MTa5PGBqfl8F42v8Av4lOCtfTwJ8aapRcmzX8NtWq7Fd27wgtcGBwIk6hx5k5Tf6Po3wvD08K3HXVNvn8/AhQxFSU0m/IzcNtkVCWhr2vaTqDlOXWTpwK5VcBKEU5NSjp/wAkbQr5n3dH6My8NjG1fGwzBggmHA6fCQoX/TnQcov3n7svCx2dZVLS5LkXn7Qp5g3MC6JI5DmYsNQoS4diJd5w0Xq/AkPEU1zPdaq0eF4s6RfymdQeHxVZGUqcrNfn3RvKpFOzPmTtX3Q/s/Gfsx/09bM+l/DfxU/8pIjoW8ZV9hq6rQvzW5hqxpSkGAgCAIAgCAIAgCAIAgN37KN3vtOMa9wllMg30LtfkBPqWqdhIKMZVpfx28/8EbETslFbs+nHVgxsugQPwXj3XUqjqPVu9iXKSpw1IatiS5xmRzBkeggqJOnON8ydysqVZzevyMxuLIAawSY9h1J4DqumGp1ajy0l8SQsRaKjBfY1beXeLus9Nrs1R0Zi3Ro/dB4zxPtfh7jgXA5U/wB2pzIVWtvrdvn9DR6uJc7U+3BevjTjHYinnN0vzWba3Fyg+vZZukCveGIkx8ljKr3B6o0C6APisSmo7gmNkbPh0uuNXXiG/qoWIr93QyiZxDsPlyibZgDcxMXM6/0UKCr5rszY1jawyuIDgbXgm/KPqFaYd5o3aMGPhaOYuPhhoLiXSG206yTwXSpPKkuvQykbhuTthtJndPLQScwDA4g5rQTcZtLDmJC8zx7hs8XadNvTr+XJWHr9k9djcsdXqOpkU6eZxFp8t+phUGEw+SpGVaSSjfbcmVarnC0U3f5EU3dcE95XrOc7U5fCBHzt0hWFXj0acLUoK3jq/kco4Fe9NmRjaHeMy0KoYI8XhzZwQRlINxrNr2UTA8QjWqNVFfZp7W/0JRhFXpvkakd3sQ2q0U6pB/ecABq7zDjqDHHL1t6h42i6TlNbdCEleWWxlVdhYg1sxrDITBcA0Q2ZjLI9LdCq6HGcA6Pdav8AE65H0Nz2dQLqIbVcahv4nNynW1uEaLzOIlTxTbgrLkWcFeFpamq9qm7P2vZ1Sm1pNWjFSlxJLbEDnLCR65TwXTA01mts/wC+j+IbyJLkfLqnmwQBAEAQBAEAQBAEAQHf+yLZncspsLfE5he/mCYdfr5Wqx4hHsOGvrb1ZXxfaYmxum8+3Ps7mQxzjBPhjwgcTPM2+KqOAcO7dOtLRLRfU64yraSSMPYu8NTEYljCx2VwObSIAnxEctI5lX+JwNOjRlLS5FhVnOaTZf2vixSoVHiwzPiDF5ytHtrCruDYdSlot2/kmYqy0strs5rVqlxJOv6WXt4xUVZEU85onS/y9Flq4ueVkFc3JYtcF6gwvcASTw+HBaTagtDJLUKQYI+vr9FDlJydxYpXrgamOg9emqzGDexgtYiu11Nxa4AjKNYJnTL7Akm2izCMlUSaMkQ0KcambQrjIWsDy4nSRljjIF+Sjzg82aVrepvc2DdXYzX4hrqpzwxzgHEuBOk9QCTbmqrieMnTw0uyVmdaEFKolI6VTp8AIH1K+fWlWbt8X1ZexSirI9OiIC0m4Rg6dPVmd9WY2HwwFjBuOCjYam+0SOUKSgmeq2FBJjX81Oc6lKbjRnv/ABMSowlq1qRQ2cT4HSYgyTyIIuNbhVV3chrDTzWJAAgQNQSY4GdRKn4OtFftVfdfPnHxJbhJLu7r8sXnEVGS325ghSsTSnTg47Nar86BNVYXR8qdpWxjhdoV2RDXu71n8tTxQOgdmb7K0pVO0pxn1V/v6mKbbjqautzcIAgCAIAgCAIAgM/YWF73EUmESHPbI/hBl3yBXfDU+0qxj1ZpUllg2fSW5VQd88HU07exEj65KT+pKcpYRNbJ6kHh7XaO/Qy8fsOnWq1KuIDjTEZGtcQSecgiwlxjqo1DiKwmApqG9tee/ITgnUnOWxi4SvhqeKc6lU7twaG5TxnLI8RygiBbpqrCosTLDJuDlfXfU5ZkpuUXY9724YVaBaPO3xZR5iW5s1rDRx9wYThdZRmpr3Xp5f5vv6irtY52F6oilIQwVQyUQEts+mWskiJ5qFWleVkCzjMVBAafUrpTpXV2DAc8kmSpKSS0B6FQhpbPhJBI5kTB+Z+KxlV83MHgLIJ7Y+HENp90HveTBzFpi0C1uEzfUquxM3dzUrJeFzaNtrHSdk4bINGAiAcoIEgRAm8DT2Xz3ifEpTqShB91fO5b4Wl/JokAVTxqtaN6dCdY8meC5xk09HYNMukxCsZy7JRktW+Zrue4lSskZq8lqalvu+qhvCQXdvqbZmUrMvK0xlPLNSewjqWPK6eDv/b+qsKUliKKcffj6q+q+vkR3enU8H/ZxT/5F4Ed5hqw/dLD7kuE/AqxwsYeyRceTfqkw2+1a8DjKybhAEAQBAEAQBAEBtPZ1g+8xU8GMcZ9SG/gSrLhS/ezdE/sRcZK1O3U61h8YaTm1AQC0gifw9xb3V1WoRr03SktGVkJuElJG9Mb39AVKIaHPZNzAk87HQzw4LwrwlPDY9U6vuw18+hZuHa0s0d2ae/Y7qFjWpMMSSWTYySSSTJIabcmm1l7GOOp145oxbXLX5EB0pRtckKWOoOcGV8SHE+V4YabhmBAghpDbCL8tVCdCdNSqUKdr7q91dfnI7RgpO0n8TXN5MLnqudhnU61i9/iLXcXEluWNLyNeSteH4u1JLEJweyVvrf/AFzOc6PedncgqlbI4sqDI5syDfjFiLG4VrG045oao49mz0yoHCRpz9Fm1tzVqxcpAyIvKxLYwSeKltPqBz/IlQ4WczJEKcYPQCwCsICkJcG77jUj3mYgS2nYcZ5gdAvO8aqOFB5NWd8N/wCQ3mi8RAM/1XzHNmbbZeU3G1osuLB1CIF0ujqrOeIhSSilexpZsq51l1qVYuFk7X2MJFvOoDxUrp28/E2yl1wkKyrR7WnZ78jRaMsVBZw4xZQqE3SnKUd0Zmsyscy7bNnF+CqVCPK6nlnhlDnOv/Lm916nB5HhXCHRz+cvoQe922Z+XofO64EoIAgCAIAgCAIAgN47LWftax5NZ8yfzAVxwlazfl9SDjn3UdDr0A6AdNbK7jNx2K02Pc/GOY80h5SCWjk4RMerZtzA5rz/AB/DKeHdZLvR5+BMwlVxllRZ3j2g1xDA0S2xzN1jnxIOvwUnheD7GiullscqtTM9CDwWyK78xp0c/J0Bka2aDY6fJWlXEUadlKVvA5pTlsRf2c96GFgY6fLaQByPspeeLpuSd0YvI2beHCd8G5GSWPqNkCZGUONo5xxgKqwlRUZPM90n62NtWjT2jpFuMfgrs0Zm4HDyQZ66ifgDIXCrUtdWMGTtKsRAHEcvrqudCCe5ki1LMCUAQE7gMK00zUZo0CSQR4pALQbg6zbhyVfVqyU8kvxdTNtLknu8ScRTLdJuRpli/souNsqEsxtT0kjZ9n1o/qdOXovlVRLNmRLozyyuTLHnUwBw5rWzLaDb1exeQ6FAVnXZgqSt3J5UnfwMFHEDisuEbrI73Fy7mtZWCrOUFOCu1oaW11PDnTKiyrqblpa6NrWNJ7X77Mqj1PwY5X3A5uU6kesJelkiLiXZx8z5eXc6BAEAQBAEAQBAEBvvZS7xYgcxT+Wb9Vc8J2n8PqQMdtE6GVcFcZ2zfARWcPC025l3COHBR6/fXZLn/RtFtO6NgoVsPiXBhpjvCGuJAbqMs+LXV1+kqhrrE4GHaRleK0SfR6L5MmRyVnZrVkzRBZBdFswAFtYsOmvw6Ly3tcot1Kkm29tfz5kxR7OKzcrmG+hRe4EsmCZDiCBbhOmimUePVYQytct7kTLSk9LowtoYWkKLqlJh8Ic0s1jPB+E3m5sFf8Ox3tTWvT0/wc6kVlzR+RzavhnN9OfD+i9jCpGWxELYMXHqt2rgkG187bmHDhEz6Rr6QorhkltoZMCpRIOh+B/NSYzTMFFkBAVzGNTCxlV7gntya5GKpg3ac88hLSJPS6ruKU1LDy6nSi0pq5v2E2OKdRxcYkNGa8OAmIkwLuNl8wxOHlCSjN93qWFOh3rSen9kpUoNMSJDSCPUaeqiWcdtiyVrFar4Erk9DE55YtmPhaTWs8AiSTEnibySbkrM5uWrNISzRui53gJFvH5fQT8PoKQ62eChbUwqivbn0LlfCh4h1wC0xcXaQRoeBAK6KjP3lv8AQ6X6mTTFlMwkYqFufMxIs0sM1k5eJJ1JuddVyqUFGV7hM0LtexgGFcwcnkj0Y5Xf6bpq9eotoxsQcVO9WEfE+ZlklBAEAQBAEAQBAEBuvZc/9vUH8APwMf7grfhMlmnHwX9kLGruJnTBqFcvYrDK2ixzTlJlo8saR0jiuNBxazbPmZasyf3VwDie+eCIBawaCxvPuI9iVQ8bxdOFJ0Vq3q/oTsFRcpqb2J7HMNjNtF4StLNLTZbEzFxbiny+pfwRbAFp48/VSqE4SSi9lv8Ac3o5VGy3LOMcAczCC4Wg3BHJZjiI0ameD+FznWy+8nr0MDE4Og9tRhpmmX6nVs8yOU3V/h+PLtI3b06/chyp03pazNMxu67aJio53lJkaE/dg5SI1H1C9ZT4lUq+4la6+XzOUqUIaSfIwn7NotdJrQ0Opi05gDBeTDI5gD9F3WJxEklk116fDn8zGSnf3unX7F11XDmQajy2YEwHZcvRgvNhzXNLFLXKr/W/nyWpm1F8z2/ZGGuRVfwjSDcSR4NMs+hGpWFisVpeC5/45jLR5PoWamzMOM37RwgwJPDUz+z9bxxFjdbLE4vTuLb15cw4Ub7mNhMJRc+o11RwAnu4+9cxm8P7vopFWtiIxg4x/wCXh6mkY07u78iQxVCgx0sruY6WwSZtIcSQ1kmASNdY1Ci06mJlG0qaa1+yW/xZs4UuTJDBbyto0chqOrEvJuScgkxDi0cA0EQRLidFBxXCZY26nHKrcrb/ADfM6OrGEMqdzcMHttj2A5hpoSARETI99dF4/GcKxlB9kouUeTSJtPGRcby3MN+8NGXA1WAD96Y+MQSkf07j2k8u/K+pyljE5NciA/vY19ZobOQHrMA/pwhejpfpalTo3q96XnovgQ5V25abGz7O2hTc6GPzPga8uOnEDoqCtwWrhYSq3/0TKFaLlpq2Tj3qLiMQoQSjv/RYJFoOVfCvOL0ZvYuuGvRWlSKk3d+6vXkaI5F2t4j/ABmmIbRfr/E0gH1kr1HCKPY8LnN7yv8AYqpvNijgKrixCAIAgCAIAgCAIDY+z/FZMbTHB4cw+4kf+QCm4CeWuvHQ4YmN6TOrfah4p1aT/Ren7N6eJTF7B42CHMdBHxErSpSurSQOg7Fqk4ak8kXph3u4A36mSfdfOOPJLFSiuT+WyLzDPLQuwapiDoqK5DdaVsrPBxndjTXjxXWk5WaRmNdwWi16lzDYgEEm8laPRtM3pVo/y5mVXIIm3X3QlVXFxuWGU2YiiabiA6HAXBIHAwvWcNxLhGN91yImWNaFnuc729sevQqCWm4MEXBA4r2uFxVGtDcgToyp6Mg6oIPite9vwhTotNd05kjhsU2NdOcyfWQo06cugL9QtcLEX0n52+S0V4vUyYL8GWjMHX4f8mPwXdVc2jQMfunudF83W34wumeEY35CxWrhXN1uekn8liNWMtgWTOhn6+MrorPYwUH19cVkHumYIMxfVay1TQN63RrAvdlPiDABBm2YFxjmvKcfjUWFeRbsk4dvPob0AIsZXh5049m8rvz8S8iytNqzhKOaXeRmTK1GrfE0rSv1uYTOCdseKtUPGpUaz/Scx+bQPde3nJ0+HQp9bf1cqqHerSl5nIVUFgEAQBAEAQBAEAQF/A4k06jKguWOa4D+Uz+S2hNwkpLkYaurHa8OGvcXi7Hsa4dQ6CF7KNXNTjJFDKOWTRh1mFjiAT6qVFqSuYOjbh49tTC924+Kmcp/lPkPsLT0XhP1NgclXtltLctcDJTg6bJSpTixXiWrOxyqU3HRlivSzCOKzCWVnJrkWqeGItJ9ua3dRb2NbGQMLI9vorVSfI7xoyktDyzARY8YW7qyW2hlYeSlZ8yuIYXNNOo0PZNs0k+x4KywvF61CzWr/NDEs3uSVyN2tutSI8Iym8AnMPZxu06dF6LBfqR9oo1tL7M1rYZR20NL2zsvuXBrvCYmJJB9CPheF67C4pV45o6ohyi46Mjm1SBEnmpbgnqag13fvO+JTJHoZuUY8gyEcU1YwS2EbaeP1x1Puoc9wY20KQ83H1/JdaMnsCPhSQVe2DEytU7mWSOwsT3dQG4MtuNYBvp0UfF088GYTsdiwNQFoI/4m8fNfNakYUa014/S9i+oSzU0y93ij+2Kysdsp4e+GucdAJSlmqp38EvNu1zEnlVz5q7Y9oZq9GlYOax1R4HB1YyAevdtY7/OvTYuazdnF6R0+SIeGhaOZ7s56ohJCAIAgCAIAgCAIAgOm7i7XzYYN1dROUg/uOJLD+LfYdF6ThNRVafZvdFXjKdp5upNYmsXm9vRXUIKKIZmbvbTOHrtqRLfK4Di06+/FRsfhY4qhKlLmdKVR05qS5HVG42mWEzmaC0AjjMZbnjcX6r5RWwsoTdOStJaefieheWpFNaplirAfkNjExxjn9cioLptXdiuqUkpa7FM1PJnzDLmykzxzZY/1WWVSk3ax0VCLV0Z7Kws2fERIsbjra2oWXF5bk1dGW24hriSHWDww2PmmI05kBFTk5JGj1ZkFzSXCbtiekiRPsu1TDuO7N9GVNRpaHGC0gEHobgrrKVpKNSN7WXiayta7Oa7+4qm+qAwyRMn8vjK+hfpvDVqOHfaaXbaXS5SYmUZTbRq69ERwgPdGMwm4lazvbQE1TjLYR9fBQXe4MHabxYXnXRd6Ke4MAqQAAgMvZdIuqAC54DmTYD5rjiJKMG2ZSuzs9CllaG8gJ9V8m4jVVSvJx2PQUKeSCRchRYwb3O1yE3g2q2n4XECmGufVdyp0xmf8Yy+69BwzDtxdeXuxsl4v/G/n5ECvUbmqS+J8pbe2o7FYitiH+aq9z45AmzR0AgD0UpkhGAsAIAgCAIAgCAIAgCAl91dqfZ8Q1zv8N3gqD+F2p9jDvZScJX7GqpHKtT7SDidYxODhstMj8R7ar19OtmepSFrB0vESfuAuPst6s1lt1FiU2HvG6i6HgupOMlmuWYuzrbTQ+qq+KcFo4yn0mtpffwJWHxc6D01XQ6Q2CBoZALX9DcdYXzHEUpUZOjPdPcvJwjXhniZYYAPKPQAQucKkoO61NXGyvYphXhxMiHCyzRSqScX8jSnVzXXNF9lAchrPupdHCvK3PfkdGy4aY5C+vX1UypByy+H2Nbmvb3VXsonuxe3w0sOeg91J4LhqVTG/u62V0/G5Cx0nlSWxymoTJnXqPl0X0mKVtCpPBWxgohkvYRkuGnuudR2QJoqEgR2LqQ8Hym3i1Iva3DmpEI3i1uDAJlSUrAqgNx7O8CTVNRw8Is0ni6OXofmFQcerf8AbuEXrzJOFS7VXOir5nbvWZfHnGVgxpdyU6rDPaNNX5JHGpPJFyZwTtX3sljqNM+LEEFx5UWO8Lf872yf5OTl6rE0vZ6UMP0WvmQcKnJyqPmclUEmhAEAQBAEAQBAEAQBAEB0vs62/wB4z7M8+NgmnPFg4erfw9Fd8OxKkuyl8CuxdGzzr4m5PYINiSRGoFjrw5fgrZXuiDciW0YdDiIEnXWFLc7x0MHR90MT3mBp6ZqRNIzwynwA9chYV88/VGGyYpz5Ss/nv63L/htS9PL0JutW8DYkSBfovLTvZeRnFzcFZDZ5Ek/eWaUlF5uZxwuV3fMkGOKscNVrSld6oltI9PeBxhSqkuXM1NZ3k2k1gc2JNRutiQGk/dPPnbmrfguAetbx5/nxK7F1Una25zTF5S4uDjc6FuU/+JI5/Je4pZlFJr1K52Mfh+S68zB5WQXcPUIcIMT7LScU0CYDrSVC5giMXXzukCym04ZUCytwZ2Fw4FM1XQQHAAdfz9FHqVG5qmgjcOzyXFxJJgXn3H6Kh481Ck1+ciThFeqjeSF89nTUFeT1fIvbmg9o+9TKNJ7c1mjxka8srf4ifDPCXH7pXruEYN4Wn7VXWv8AFf192VmJl201Tjstz5w2ljXVqjqj9XHhoBwA6AWWlWrKrNzluyXGKirIxVzNggCAIAgCAIAgCAIAgCAuYeu5jmvYS1zSCCNQRosxk4u6MNXVmdf3U3ibi6d4bVb52/7m9D8tPX0uDxKrQ8Vv9yoxFDs5XWxn4qgSDlvzBj5TorGE0tyObH2eYm1agdXZajfVkNeOWmQj3Xnf1Vh3UoKpHl/tfUs+GVFGplZumLpHKI8oC+e1abSvyJOLjKWvQwcLXOb3Ihc3GxCo1HCV0TX2kEWcJ4DqrWjW7SnZb9CyzR5M1neLbrmO7pnubyOGs8wvY4DAwcMzKmtXk21c0raONcQXzJcdZB+fsr2jSSeXkRb3IptFx4H69VNc4rmYPNSkWmCIWYyUtgeFkGZgqU34zHouFWVnYElVbIIuLcFGjpqCDeIJHJT07q4LuHoAyXWAv68h0nRc51LaLdg81a7nRJteBwHoOC2jCMdUDou4Ya2k4iIBu72HHlqvJcezzailduxNwdlPM9jF3q31Y0OZRd4QDnqzAAjRp/3fBc+H8C7N+04p7bLp4v7Hati3PuUufM+fd7N4XYqprFNp8I0k6SR6WA4DqTOMZiu2lZe6tvv5s7UKKprxIFQzuEAQBAEAQBAEAQBAEAQBAEBkYDGvovFSmYcPn0PMLpSqypyUovU1lFSVmdT2BvPTxTYs2rFwfq7fo9fS4PFQrrx5r6oqa+HlTd+Rs2xKxoYplUjwiQSIsHCCYm8WPst8dSWIwsqSerOdKeSaZ1EiWWNiLfkvl2IhON4vky/bVSN+pDmnBzDQagH5xx/NcaKUtJJ26oqlBrUrtfGjC0y4uzOcAGi4gHU8wV6rhHCrT3ub1Z9mrXu+RzbFbULiSBqdTqvcww6irFcYrsU48Gi82HFdVSQM+pt6oWZCGkcfCOUfFRlgoKWZNi5iVy1zWgOEidZAvwXaGaLbaMlKWF0Mg9B+vFZlV5bGCRoMDQBEdFGk7u5ksYtj3EsAI5za/qt6coxWZmDFMU/uhzrTMRHKBc+q661OdkZLFSsXan6iPwXSNOMdhcoW2n6/4WcyvZGLGQ3ahpUX5qmWmILhMN6ZuJvMNGp4KJiVSg+0ny5/b7m8FKXdic23p3kOIOSnIpA3nV5H3nchyb766eaxuOliHZaRWyLWhQVNeJrqgEgIAgCAIAgCAIAgCAIAgCAIAgCA90qpaQ5pIIuCLELaMnF3Tsw1fc3vdrffRleBGjtGn+b909dPRXmF4nGfcraP/wBvuV1fB/yh8js+5O8zHtFFxHDIZ1B4T8IPK3KYHGuFuX79LXrb+zbC4jI+zmbdRaGuMQCfw+iqPAWinB2zIkVFkl3eZzztExNQ1Q11mCYjSy9rwinBQzLcrMQ25u5qCuTiJQwEMlcyxYEhgagjjaAo1WLTBmriDHr1HgEiG6a/RlbxjFuz1Mke138OcnmTrzAEfOVIafWyQQfhnCwE6HwyY9eCyqkXrcwyG2xtylh5Dzmf+4Lu9z933UTFcQo4dW3fREilh51PBGh7Y21VxB8ZhgPhYPKOvU9T/ReXxWLqYiV5/Is6VKNNWRGqKdQgCAIAgCAIAgCAIAgCAIAgCAIAgCAICR2XtqrQPgd4f3XXb8OHtClYfGVaHuPTpyOdSlCou8jp+7PbCWACuJAEeLMbdHtE/wCpp9V3fsVaTqNOnPqtU/h+eZGlSqx0XeRsuL7WtmvHizEEXBpOJB6GLj1WsHCO1T/6+xpKhN/x/o1vH73bLeczXlvRtOqJ68grOjxOMVZzv8/scfZKnQs095tmwZquBixLaoE+gplbvi0L+96P/A9jqdDHqbfwQgjFNPQU68j1mkAfiuq4zQfX5GPZKvQsjefByQapjgRTqfgW3C3/AOrYffN8LP7D2Sr0KN3rwzdK3vkqfm1ZfE8I95ej+w9kq9CQob64OPFWv/26n5NUaXEMNfSXo/sPZKvQuVN9MBH+KSeXdvj5tC1XEKN/e9H9h7JV6GJi9+sLBLD7ZXSfi0D4lbe34aKu5t+Sf1MrCVb6o1PbG/FeqC1h7tt9PN8RYe3xVdX4nOelNZV6/MmU8LCGr1Zq7nEmTcnUlVjd3clFFgBAEAQBAEAQBAEAQBAEAQBAEAQBAEAQBAEAQyVS4KIjBVZMBAUQyVQyENQhkojAWAEAQBAEAQBAEAQBAEA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3252" name="AutoShape 4" descr="data:image/jpeg;base64,/9j/4AAQSkZJRgABAQAAAQABAAD/2wCEAAkGBxQTEhUUExQWFhUXGBUaGRgXGBgZGBsaGBwcGhocGBgYHCggGBslGxcaITEhJSorLi4uGiAzODMsNygtLisBCgoKDg0OGxAQGy4kICQ0LCwwLTAuLDQsLDQsLCwsLyw0LCwsLCwsLCwsLCwsLCw0LCwsLCwsLCwsLCwsLCwsLP/AABEIAMIBAwMBEQACEQEDEQH/xAAcAAEAAQUBAQAAAAAAAAAAAAAABQEDBAYHAgj/xABCEAABAwIDBQYDBQUHBAMAAAABAAIRAyEEEjEFBkFRYQcTIjJxgZGh8BRCscHRI1JicuEVFjOCksLxJHOisghDU//EABsBAQACAwEBAAAAAAAAAAAAAAAEBQECAwYH/8QANxEAAgECBAMFBwQCAQUAAAAAAAECAxEEEiExBUFREyJhcaEUMoGRwdHwBiNCseHxchUkM1Ky/9oADAMBAAIRAxEAPwDhyAIAgCAIAgCAIAgCAuswzyJDHEcw0kIC3CAuuwrw4sLHBwBJblOYADMSRqAGifS6AsoAgCAIAgCAIAgCAIAgCAIAgCAIAgCAIAgCAIDpP93cKNptwBw4NA02n7Vnq95kNHOcQD3ndZQ6T5MsCNboCNpdn/jfTdiIqUqAxFVvdtyim5tNzTTqPqtbUvVgklgGR1zaQPOK3EDMNXxP2jNRpObkexjXNrUzWFAvp/tQ4EE6OaASCA4xKAzcX2bMZUyfbBlbUxNKo99IMDX0GseILquWHd40ZnuYAbXsgIWjukA/G99WNOlgqraVR4p53y+o6m13dh4GWWEnxGLAZpQE1g+zVrqpovxeR7H4RlQmjLM2Lpl9IUnd6DU8QDTIbrIlAYeF3Da7vDUxPdMonDMquexgNOpXbmIeHVh4WRlJBzF0gMMICK3p3dp4RlAtxBqvrUmVg3uiwBj5g5sxky02gWg9EBMbvby4uhgXvFZzKFIOoUWNsH1qxe8l1j5Gvc/gJFMcTObnNxTZe2htVzMJsbE1Gh3d18S8ta1rARTq0YaA0BrbMjRZ6C120CW4ikC0vb/0tRgc6DUdQwodVqugGA6o+KQuRlp1J5LBnY1DeDZn2bEVKObPkMB0RIIBEiTBg6LBsndEnuxuwMVTdUfVdTYK2HoDJT712euXBpc3O3KwZdZNyAAUMkjvjsmlg8Jh6TQ19ao+ualXJcmhWq0T3b89meDy5fF5iQbADZ625OEL8VhGucz9tsxlOq+kHva7E03kgHOC5jnBhJtF4Bi4GobZ3MGGworVMTT711OnUbSAHja95ZDXZ82ZsZjLA3UZiRCAbmbPw9TD46pXZTJosw7mPqGvlZnrNpultBwLpa42g3jQSgJUdn3etqV8xw7O+ptYzu5Bp1a5w7XMD6xqAB0GKgE3gmEBL7v7lYOnVo5nuxD27SOEfmpAUnBrPG0tLjAmSHXmAIGqA1mpsWjRdRoNcKrsfTwxpVn0y3uG1Kz2VD3Yc4l00wAQfKTxQFrFbmBmPpYU4hvd1KfeiuQzJkyPfm8FRzcpDD4s4F5JABgCSx/ZqaYee/JyU8a8jutPsrKdQNLm1C0Z21LEEgRxQGRhd18LhKdeu6ocQ+nhsNWYx+H8DftDqQZnZ3sVCRUcImG63MBAYuN7NH0mte+qQBSxVWs002mpTGGNMODWsqubUJ75pu5sAOmCIQGBtzc1mHwwr/a2OL2Mq0mZQ01Kb6hYC0Z84eGgOILYEkZiQgNRQBAEAQBAEAQBAZn9q1+77nvqvdad3ndkiZ8kxrdAeqe2sQ3JlxFYd2CGRUeMgNiGX8IjgEB7bt/FCwxNcCSf8WpqTmJ83FwB9QgK/wB4MXM/aq8zmnvak5suWZza5QGzyEIDHw20a1NznU6tRjnSHOa9zS4G5zEGTfmgPTtqVyGNNaqW0yDTBe6GEaFgnwkdEAobVrse97K1Vr3znc2o4OdJk5iDLpN7oDxjdoVauXvatSplENzvc7KOTcxsPRAW3Yl5YGF7ixpJDSTlBOpDdATzQEvs2lj8b+wonEV2jL4A57mNH3c0nKwWsTC1nOMFeTshY3zY/ZLj35KlbENoOa0Na1ji+o1sGWy0hrRDjoTMm3PaEoOzbsnt4nKdVLbU2Gl2PUHCX1Kj3uJLnFxc4k6z5Z4mYnWVMSw8XZ3b87fQi9vVe1jPwHZHTpSaVerRLhBLalRsjkcpE+ixnwt7KLfx/wAHROu1yRfx3ZFReymx1SvUbTEND6zy1ojRgdZgsNBwC1i6Gt0w3iFtZmLjOzquzStiXMGU5W4mp4SyMkS65bAIMWgQpNNYKejun+fm5rOdeCu0jzsbs+o1g6lWq1nM8xp/aakZ3HM4uYTrMkk8b3WMVRo00nFM0pV6s3bQlMH2a4OgT3f2qkHwCaeIqMJiYkNPiiSovZxa0Zu8ROL7y0ITavZfXAJwW1MSLuOSq9+rnZyS9jhBL7nwyTdcZwnHlc7dvE51tvd/bGCc9znYkguzOq0qtR4JjLncWnMDEiXAWXNTWz0fidIzTNTrbTrPLXPrVHOYSWFz3EtJOYlpJ8JzXkcbrc3Kf2lW73vu9qd7/wDpnd3mmXzzOltdEBdobbxLJyYis3M4udlqvEucILjBu4ixOqA9VdvYpwcHYmu4PaGuBqvOZomGuk3b4nWNrnmgKneDFEg/aa8tJIPe1JBIykg5rGLeiAs1NqV3MNN1aqaZJcWF7iwknMSWkwSXXnmgMNAEAQBAEAQBAEAQBAEAQBAEAQGZsrZdbE1BSoU3VKjtGsEn1PICbk2HFYbSV2DtW5fYrTpgVNoEVH6iixxDG/zvBBeejYHVygV8akn2dvj9DZROo06dKgxtKjTZTA8rWANaPYQqmeNcmnJJ2Odaaj3Vuy8ynM8ZHMn2mwhW9CalLOoPzf35L8scHT5XDxDHXgjQ3Hy/Jd8LObrunOztbZCSy0m09TA3dFUmajonhPAaDn+KuMX2aVoojYVzctzZFXlkYe03QwmPnC2pJuokjhiNKbNA2ng6he6q9wk3kWjoBF4HFeioVYKKpxRUvV3K4HbdUAtIc9tjqS4AaXhYq4Sne6dmYzy2ubdhaAyh9weInS0kGPVeY4hj54d2y3XUn0cNGUM19Ri3B4tqBzEEclU1q3tMdVlkuTe/ojeotLI0rejs8weNl2Xuqp/+ymIJP8bdH+9+qjUOIVKWj1X5zMwqNbHGN79wsVgJc9uejIiqzy30zjVh01teASrrD4unW93foSIzTNVUk3CAIAgCAIAgCAIAgCAIAgCAIAgCAIDbNwtxK+0qsM/Z0Wkd5WIsP4Wj77+nDjC1nONOOae39+Q52R9Kbr7r4bZ9HusOwCYzPMGo8ji90X420HABVeKxLy3fPZdDeMTPdXBcGtNzN/S9uZVfhqKr1ct7L1OdSul3Y7nl1MNBJj1Nzfr+S9EqWHw8G7JLmyBdvVlkC0jN1aCRbpz426rhh66xdOUEsltnqbOOWz1d90Ru1dsso+BoIkXAAn1vpPNW/D+FqMbr5nGrif4wVkS27uJZVphzeBI6g/1XHGUXCt3iThGnAxds7ztouLGjM4fI/FScPgZVVmeiNK2LytxiYWzcf3oD6gcRJtJ4ceq7V6PZvLAiKpmf7mp7xGMoE923zX4z6rlSpYhd+exmo6NrQREM2M9r2mm8NBOgmfgbR7qe8VFxamrnG2xtezmZRlMgmTFvivM8V76TtddVyLPBd26b1LVUtc4NBM8DFo1g/FVCpRxNqbuppc+aMVMrlZMs1GQ7LEdSdetiQFGxtGNOaila3r4mjWuUVGSMrgHNNiHCQQeCiRbTujdZ4uzOU9oHZK1wdX2cIcJL8OTA6mlOhn7mnKLA3eF4in3ar+P3JalF7HF6lMtJa4EOBIIIggixBB0KtzJ5QBAEAQBAEAQBAEAQBAEAQBAEBvHZluA/aVQveSzDUyA9/Fx1yM6wZJ4A9QudWtCjHPU+C6izeiPpjZOzqWHpNp0WBlNghrQPn1PVVzruq+2qbLZGyjl0Rfc9V1TEud7Lf+joo2I23e8gJNulo9/1WME4xq55Ssl+WK6aTrOxn0mEgZo1mOAUqVWti3aWkSXTpqK13KPphpkC5+vwXNR7CpZN9TZpWbS1NI3owTw81DBaYFiTFuvBfQOHYinUppR8yhqxak7kXg8bUpEmm4tJHD6hTatGFRWmrmsZOOzKUGhxJcTAu7menqSUm3FJRNSuLxrnwD4WjRo0H6pTpKGu7BK7JFJlMvJBI1MXvwE9FEr9pOeVI2RNbv4ou7xxYWttlJHA8ufOeqq+JZaNPWXn4EjD2vdomG1GmM5AkmOnHXhbmqunibft1bXe3R/nQluCbTvuWMdVax4AvocotEdY0PEfquGLqU6clKer5df9eAnaLsvkWajy905Y4evr1VNjMR287qNv7fmc8spvRHoMcOEjlKiWe51UKq1a0MDHtflzUzDxp+h+ELemtHpoR22u8jRu0PcAY+iMXRAbi8ozADK2rFix0+Wq0ggONiAAeBF9RrRo04qT7r2ZLpzeW8jgtSmWktcCCCQQRBBFiCDoZVidzygCAIAgCAIAgCAIAgCAIAgJ/cjdiptDFMoMkN81R8eRg1PqdB1KOUYRc57L18PiYfRH1TsbZVPDUadCg0NpsAAA+ZPMkySeMrzVetUxVW/Xl0XTyR3isqMvFVHAeBua+kxwPPrCzUnF/trZGNdzEZiKxN6MARcPboQZ9/6+qs6UVGlKk5rpt6eLOD1kpWLH2+rMCjf+cGfCSRbTxQL856KnVOHX0OnaK9kehjqpIb3ceW4e21xmn0EnrpZWGDVKU1BO5yqVOSepkl5zEOMkQYB1HTop2JwlNRVSMHN+eiOEas7tTlYiduYZz6b/AAzItoAI0481d4CrCKhbTwINZNybNB2xhatBzS6QHaAmfW2nVekw1SnWTS5EdlintE6RrEiSB+K6SocwZ/so4I7GYngDBBv9FSKVPW7Bs27+9bRauYbDRYEzFgZm2miqcfwrtFlir3OkJ23Npw1TDVmFtNzXg5iWNd4jnkuJBMiSV57GYFxtKpTemi/NP7JkZxlue2YZtXMHN8JiZmRB0mZ1C8xVrVZ1XJpr6Eih3pt2M7FBhyh2ocMv83A2XVJX7ON3L4eZLlJLdlplA94XPbNoB5DW3KemtuS42qxbjUTtzOMM+ZqWqIvGA0mucymc73Bt5MgkZZHCL/BXnB6NHEQdOppa9+V1qQquaEdFuSeBNTK7vabGusCAZa+2vTldcsX7PhmuwlmhLdP8+mvMmUlKSanG31OT9tHZ9mY7aGHbDmia7OJb+/b7zfvcxfgZ6UJZLRveL28PD7G8YtI4cphkIAgCAIAgCAIAgCAIAgKsaSQAJJsAOayk27IH092T7qjA4MEj9rWyue72sB0EqBxqtkth4ct/F/ZbGtDvXm/gbsXAepVJfs45Vu9/DwJDa5mLTqZnGLgLhFu/dI8ameb6F6tWDbRLjwAuVOpOt7kVd+vm2bVJwjo/kYNbaNIEh9ZgixGYk+kjX9VdUOD1pSU6qcr8tf75kSeIVsqaRruJ32otJDGF8f5QY4xFl6CnwG9m7Lw5L4bEP2jkiMqb81S4ENa2+gFo6zc+0Kwjwemo2vc0lWbdyU25vaDRHcyCfMYt6AnXjfoouG4a+0/cMzqXjoaNiMa6o6ajnO99PSVfQoxpq0FY477l3CYdubzSRwHsdfq60qTdtjBKEWnn+AUVbmSPx9CRI14+n9FIpTyuzMGDaQBEWuQ63WJv6Lv3ramxuu7O6NKqxtUV6veNJByFrWh3SGzoRxXnOJcXq0J9n2aafUl4fDRqK93obt3Hdy7MTa5PGBqfl8F42v8Av4lOCtfTwJ8aapRcmzX8NtWq7Fd27wgtcGBwIk6hx5k5Tf6Po3wvD08K3HXVNvn8/AhQxFSU0m/IzcNtkVCWhr2vaTqDlOXWTpwK5VcBKEU5NSjp/wAkbQr5n3dH6My8NjG1fGwzBggmHA6fCQoX/TnQcov3n7svCx2dZVLS5LkXn7Qp5g3MC6JI5DmYsNQoS4diJd5w0Xq/AkPEU1zPdaq0eF4s6RfymdQeHxVZGUqcrNfn3RvKpFOzPmTtX3Q/s/Gfsx/09bM+l/DfxU/8pIjoW8ZV9hq6rQvzW5hqxpSkGAgCAIAgCAIAgCAIAgN37KN3vtOMa9wllMg30LtfkBPqWqdhIKMZVpfx28/8EbETslFbs+nHVgxsugQPwXj3XUqjqPVu9iXKSpw1IatiS5xmRzBkeggqJOnON8ydysqVZzevyMxuLIAawSY9h1J4DqumGp1ajy0l8SQsRaKjBfY1beXeLus9Nrs1R0Zi3Ro/dB4zxPtfh7jgXA5U/wB2pzIVWtvrdvn9DR6uJc7U+3BevjTjHYinnN0vzWba3Fyg+vZZukCveGIkx8ljKr3B6o0C6APisSmo7gmNkbPh0uuNXXiG/qoWIr93QyiZxDsPlyibZgDcxMXM6/0UKCr5rszY1jawyuIDgbXgm/KPqFaYd5o3aMGPhaOYuPhhoLiXSG206yTwXSpPKkuvQykbhuTthtJndPLQScwDA4g5rQTcZtLDmJC8zx7hs8XadNvTr+XJWHr9k9djcsdXqOpkU6eZxFp8t+phUGEw+SpGVaSSjfbcmVarnC0U3f5EU3dcE95XrOc7U5fCBHzt0hWFXj0acLUoK3jq/kco4Fe9NmRjaHeMy0KoYI8XhzZwQRlINxrNr2UTA8QjWqNVFfZp7W/0JRhFXpvkakd3sQ2q0U6pB/ecABq7zDjqDHHL1t6h42i6TlNbdCEleWWxlVdhYg1sxrDITBcA0Q2ZjLI9LdCq6HGcA6Pdav8AE65H0Nz2dQLqIbVcahv4nNynW1uEaLzOIlTxTbgrLkWcFeFpamq9qm7P2vZ1Sm1pNWjFSlxJLbEDnLCR65TwXTA01mts/wC+j+IbyJLkfLqnmwQBAEAQBAEAQBAEAQHf+yLZncspsLfE5he/mCYdfr5Wqx4hHsOGvrb1ZXxfaYmxum8+3Ps7mQxzjBPhjwgcTPM2+KqOAcO7dOtLRLRfU64yraSSMPYu8NTEYljCx2VwObSIAnxEctI5lX+JwNOjRlLS5FhVnOaTZf2vixSoVHiwzPiDF5ytHtrCruDYdSlot2/kmYqy0strs5rVqlxJOv6WXt4xUVZEU85onS/y9Flq4ueVkFc3JYtcF6gwvcASTw+HBaTagtDJLUKQYI+vr9FDlJydxYpXrgamOg9emqzGDexgtYiu11Nxa4AjKNYJnTL7Akm2izCMlUSaMkQ0KcambQrjIWsDy4nSRljjIF+Sjzg82aVrepvc2DdXYzX4hrqpzwxzgHEuBOk9QCTbmqrieMnTw0uyVmdaEFKolI6VTp8AIH1K+fWlWbt8X1ZexSirI9OiIC0m4Rg6dPVmd9WY2HwwFjBuOCjYam+0SOUKSgmeq2FBJjX81Oc6lKbjRnv/ABMSowlq1qRQ2cT4HSYgyTyIIuNbhVV3chrDTzWJAAgQNQSY4GdRKn4OtFftVfdfPnHxJbhJLu7r8sXnEVGS325ghSsTSnTg47Nar86BNVYXR8qdpWxjhdoV2RDXu71n8tTxQOgdmb7K0pVO0pxn1V/v6mKbbjqautzcIAgCAIAgCAIAgM/YWF73EUmESHPbI/hBl3yBXfDU+0qxj1ZpUllg2fSW5VQd88HU07exEj65KT+pKcpYRNbJ6kHh7XaO/Qy8fsOnWq1KuIDjTEZGtcQSecgiwlxjqo1DiKwmApqG9tee/ITgnUnOWxi4SvhqeKc6lU7twaG5TxnLI8RygiBbpqrCosTLDJuDlfXfU5ZkpuUXY9724YVaBaPO3xZR5iW5s1rDRx9wYThdZRmpr3Xp5f5vv6irtY52F6oilIQwVQyUQEts+mWskiJ5qFWleVkCzjMVBAafUrpTpXV2DAc8kmSpKSS0B6FQhpbPhJBI5kTB+Z+KxlV83MHgLIJ7Y+HENp90HveTBzFpi0C1uEzfUquxM3dzUrJeFzaNtrHSdk4bINGAiAcoIEgRAm8DT2Xz3ifEpTqShB91fO5b4Wl/JokAVTxqtaN6dCdY8meC5xk09HYNMukxCsZy7JRktW+Zrue4lSskZq8lqalvu+qhvCQXdvqbZmUrMvK0xlPLNSewjqWPK6eDv/b+qsKUliKKcffj6q+q+vkR3enU8H/ZxT/5F4Ed5hqw/dLD7kuE/AqxwsYeyRceTfqkw2+1a8DjKybhAEAQBAEAQBAEBtPZ1g+8xU8GMcZ9SG/gSrLhS/ezdE/sRcZK1O3U61h8YaTm1AQC0gifw9xb3V1WoRr03SktGVkJuElJG9Mb39AVKIaHPZNzAk87HQzw4LwrwlPDY9U6vuw18+hZuHa0s0d2ae/Y7qFjWpMMSSWTYySSSTJIabcmm1l7GOOp145oxbXLX5EB0pRtckKWOoOcGV8SHE+V4YabhmBAghpDbCL8tVCdCdNSqUKdr7q91dfnI7RgpO0n8TXN5MLnqudhnU61i9/iLXcXEluWNLyNeSteH4u1JLEJweyVvrf/AFzOc6PedncgqlbI4sqDI5syDfjFiLG4VrG045oao49mz0yoHCRpz9Fm1tzVqxcpAyIvKxLYwSeKltPqBz/IlQ4WczJEKcYPQCwCsICkJcG77jUj3mYgS2nYcZ5gdAvO8aqOFB5NWd8N/wCQ3mi8RAM/1XzHNmbbZeU3G1osuLB1CIF0ujqrOeIhSSilexpZsq51l1qVYuFk7X2MJFvOoDxUrp28/E2yl1wkKyrR7WnZ78jRaMsVBZw4xZQqE3SnKUd0Zmsyscy7bNnF+CqVCPK6nlnhlDnOv/Lm916nB5HhXCHRz+cvoQe922Z+XofO64EoIAgCAIAgCAIAgN47LWftax5NZ8yfzAVxwlazfl9SDjn3UdDr0A6AdNbK7jNx2K02Pc/GOY80h5SCWjk4RMerZtzA5rz/AB/DKeHdZLvR5+BMwlVxllRZ3j2g1xDA0S2xzN1jnxIOvwUnheD7GiullscqtTM9CDwWyK78xp0c/J0Bka2aDY6fJWlXEUadlKVvA5pTlsRf2c96GFgY6fLaQByPspeeLpuSd0YvI2beHCd8G5GSWPqNkCZGUONo5xxgKqwlRUZPM90n62NtWjT2jpFuMfgrs0Zm4HDyQZ66ifgDIXCrUtdWMGTtKsRAHEcvrqudCCe5ki1LMCUAQE7gMK00zUZo0CSQR4pALQbg6zbhyVfVqyU8kvxdTNtLknu8ScRTLdJuRpli/souNsqEsxtT0kjZ9n1o/qdOXovlVRLNmRLozyyuTLHnUwBw5rWzLaDb1exeQ6FAVnXZgqSt3J5UnfwMFHEDisuEbrI73Fy7mtZWCrOUFOCu1oaW11PDnTKiyrqblpa6NrWNJ7X77Mqj1PwY5X3A5uU6kesJelkiLiXZx8z5eXc6BAEAQBAEAQBAEBvvZS7xYgcxT+Wb9Vc8J2n8PqQMdtE6GVcFcZ2zfARWcPC025l3COHBR6/fXZLn/RtFtO6NgoVsPiXBhpjvCGuJAbqMs+LXV1+kqhrrE4GHaRleK0SfR6L5MmRyVnZrVkzRBZBdFswAFtYsOmvw6Ly3tcot1Kkm29tfz5kxR7OKzcrmG+hRe4EsmCZDiCBbhOmimUePVYQytct7kTLSk9LowtoYWkKLqlJh8Ic0s1jPB+E3m5sFf8Ox3tTWvT0/wc6kVlzR+RzavhnN9OfD+i9jCpGWxELYMXHqt2rgkG187bmHDhEz6Rr6QorhkltoZMCpRIOh+B/NSYzTMFFkBAVzGNTCxlV7gntya5GKpg3ac88hLSJPS6ruKU1LDy6nSi0pq5v2E2OKdRxcYkNGa8OAmIkwLuNl8wxOHlCSjN93qWFOh3rSen9kpUoNMSJDSCPUaeqiWcdtiyVrFar4Erk9DE55YtmPhaTWs8AiSTEnibySbkrM5uWrNISzRui53gJFvH5fQT8PoKQ62eChbUwqivbn0LlfCh4h1wC0xcXaQRoeBAK6KjP3lv8AQ6X6mTTFlMwkYqFufMxIs0sM1k5eJJ1JuddVyqUFGV7hM0LtexgGFcwcnkj0Y5Xf6bpq9eotoxsQcVO9WEfE+ZlklBAEAQBAEAQBAEBuvZc/9vUH8APwMf7grfhMlmnHwX9kLGruJnTBqFcvYrDK2ixzTlJlo8saR0jiuNBxazbPmZasyf3VwDie+eCIBawaCxvPuI9iVQ8bxdOFJ0Vq3q/oTsFRcpqb2J7HMNjNtF4StLNLTZbEzFxbiny+pfwRbAFp48/VSqE4SSi9lv8Ac3o5VGy3LOMcAczCC4Wg3BHJZjiI0ameD+FznWy+8nr0MDE4Og9tRhpmmX6nVs8yOU3V/h+PLtI3b06/chyp03pazNMxu67aJio53lJkaE/dg5SI1H1C9ZT4lUq+4la6+XzOUqUIaSfIwn7NotdJrQ0Opi05gDBeTDI5gD9F3WJxEklk116fDn8zGSnf3unX7F11XDmQajy2YEwHZcvRgvNhzXNLFLXKr/W/nyWpm1F8z2/ZGGuRVfwjSDcSR4NMs+hGpWFisVpeC5/45jLR5PoWamzMOM37RwgwJPDUz+z9bxxFjdbLE4vTuLb15cw4Ub7mNhMJRc+o11RwAnu4+9cxm8P7vopFWtiIxg4x/wCXh6mkY07u78iQxVCgx0sruY6WwSZtIcSQ1kmASNdY1Ci06mJlG0qaa1+yW/xZs4UuTJDBbyto0chqOrEvJuScgkxDi0cA0EQRLidFBxXCZY26nHKrcrb/ADfM6OrGEMqdzcMHttj2A5hpoSARETI99dF4/GcKxlB9kouUeTSJtPGRcby3MN+8NGXA1WAD96Y+MQSkf07j2k8u/K+pyljE5NciA/vY19ZobOQHrMA/pwhejpfpalTo3q96XnovgQ5V25abGz7O2hTc6GPzPga8uOnEDoqCtwWrhYSq3/0TKFaLlpq2Tj3qLiMQoQSjv/RYJFoOVfCvOL0ZvYuuGvRWlSKk3d+6vXkaI5F2t4j/ABmmIbRfr/E0gH1kr1HCKPY8LnN7yv8AYqpvNijgKrixCAIAgCAIAgCAIDY+z/FZMbTHB4cw+4kf+QCm4CeWuvHQ4YmN6TOrfah4p1aT/Ren7N6eJTF7B42CHMdBHxErSpSurSQOg7Fqk4ak8kXph3u4A36mSfdfOOPJLFSiuT+WyLzDPLQuwapiDoqK5DdaVsrPBxndjTXjxXWk5WaRmNdwWi16lzDYgEEm8laPRtM3pVo/y5mVXIIm3X3QlVXFxuWGU2YiiabiA6HAXBIHAwvWcNxLhGN91yImWNaFnuc729sevQqCWm4MEXBA4r2uFxVGtDcgToyp6Mg6oIPite9vwhTotNd05kjhsU2NdOcyfWQo06cugL9QtcLEX0n52+S0V4vUyYL8GWjMHX4f8mPwXdVc2jQMfunudF83W34wumeEY35CxWrhXN1uekn8liNWMtgWTOhn6+MrorPYwUH19cVkHumYIMxfVay1TQN63RrAvdlPiDABBm2YFxjmvKcfjUWFeRbsk4dvPob0AIsZXh5049m8rvz8S8iytNqzhKOaXeRmTK1GrfE0rSv1uYTOCdseKtUPGpUaz/Scx+bQPde3nJ0+HQp9bf1cqqHerSl5nIVUFgEAQBAEAQBAEAQF/A4k06jKguWOa4D+Uz+S2hNwkpLkYaurHa8OGvcXi7Hsa4dQ6CF7KNXNTjJFDKOWTRh1mFjiAT6qVFqSuYOjbh49tTC924+Kmcp/lPkPsLT0XhP1NgclXtltLctcDJTg6bJSpTixXiWrOxyqU3HRlivSzCOKzCWVnJrkWqeGItJ9ua3dRb2NbGQMLI9vorVSfI7xoyktDyzARY8YW7qyW2hlYeSlZ8yuIYXNNOo0PZNs0k+x4KywvF61CzWr/NDEs3uSVyN2tutSI8Iym8AnMPZxu06dF6LBfqR9oo1tL7M1rYZR20NL2zsvuXBrvCYmJJB9CPheF67C4pV45o6ohyi46Mjm1SBEnmpbgnqag13fvO+JTJHoZuUY8gyEcU1YwS2EbaeP1x1Puoc9wY20KQ83H1/JdaMnsCPhSQVe2DEytU7mWSOwsT3dQG4MtuNYBvp0UfF088GYTsdiwNQFoI/4m8fNfNakYUa014/S9i+oSzU0y93ij+2Kysdsp4e+GucdAJSlmqp38EvNu1zEnlVz5q7Y9oZq9GlYOax1R4HB1YyAevdtY7/OvTYuazdnF6R0+SIeGhaOZ7s56ohJCAIAgCAIAgCAIAgOm7i7XzYYN1dROUg/uOJLD+LfYdF6ThNRVafZvdFXjKdp5upNYmsXm9vRXUIKKIZmbvbTOHrtqRLfK4Di06+/FRsfhY4qhKlLmdKVR05qS5HVG42mWEzmaC0AjjMZbnjcX6r5RWwsoTdOStJaefieheWpFNaplirAfkNjExxjn9cioLptXdiuqUkpa7FM1PJnzDLmykzxzZY/1WWVSk3ax0VCLV0Z7Kws2fERIsbjra2oWXF5bk1dGW24hriSHWDww2PmmI05kBFTk5JGj1ZkFzSXCbtiekiRPsu1TDuO7N9GVNRpaHGC0gEHobgrrKVpKNSN7WXiayta7Oa7+4qm+qAwyRMn8vjK+hfpvDVqOHfaaXbaXS5SYmUZTbRq69ERwgPdGMwm4lazvbQE1TjLYR9fBQXe4MHabxYXnXRd6Ke4MAqQAAgMvZdIuqAC54DmTYD5rjiJKMG2ZSuzs9CllaG8gJ9V8m4jVVSvJx2PQUKeSCRchRYwb3O1yE3g2q2n4XECmGufVdyp0xmf8Yy+69BwzDtxdeXuxsl4v/G/n5ECvUbmqS+J8pbe2o7FYitiH+aq9z45AmzR0AgD0UpkhGAsAIAgCAIAgCAIAgCAl91dqfZ8Q1zv8N3gqD+F2p9jDvZScJX7GqpHKtT7SDidYxODhstMj8R7ar19OtmepSFrB0vESfuAuPst6s1lt1FiU2HvG6i6HgupOMlmuWYuzrbTQ+qq+KcFo4yn0mtpffwJWHxc6D01XQ6Q2CBoZALX9DcdYXzHEUpUZOjPdPcvJwjXhniZYYAPKPQAQucKkoO61NXGyvYphXhxMiHCyzRSqScX8jSnVzXXNF9lAchrPupdHCvK3PfkdGy4aY5C+vX1UypByy+H2Nbmvb3VXsonuxe3w0sOeg91J4LhqVTG/u62V0/G5Cx0nlSWxymoTJnXqPl0X0mKVtCpPBWxgohkvYRkuGnuudR2QJoqEgR2LqQ8Hym3i1Iva3DmpEI3i1uDAJlSUrAqgNx7O8CTVNRw8Is0ni6OXofmFQcerf8AbuEXrzJOFS7VXOir5nbvWZfHnGVgxpdyU6rDPaNNX5JHGpPJFyZwTtX3sljqNM+LEEFx5UWO8Lf872yf5OTl6rE0vZ6UMP0WvmQcKnJyqPmclUEmhAEAQBAEAQBAEAQBAEB0vs62/wB4z7M8+NgmnPFg4erfw9Fd8OxKkuyl8CuxdGzzr4m5PYINiSRGoFjrw5fgrZXuiDciW0YdDiIEnXWFLc7x0MHR90MT3mBp6ZqRNIzwynwA9chYV88/VGGyYpz5Ss/nv63L/htS9PL0JutW8DYkSBfovLTvZeRnFzcFZDZ5Ek/eWaUlF5uZxwuV3fMkGOKscNVrSld6oltI9PeBxhSqkuXM1NZ3k2k1gc2JNRutiQGk/dPPnbmrfguAetbx5/nxK7F1Una25zTF5S4uDjc6FuU/+JI5/Je4pZlFJr1K52Mfh+S68zB5WQXcPUIcIMT7LScU0CYDrSVC5giMXXzukCym04ZUCytwZ2Fw4FM1XQQHAAdfz9FHqVG5qmgjcOzyXFxJJgXn3H6Kh481Ck1+ciThFeqjeSF89nTUFeT1fIvbmg9o+9TKNJ7c1mjxka8srf4ifDPCXH7pXruEYN4Wn7VXWv8AFf192VmJl201Tjstz5w2ljXVqjqj9XHhoBwA6AWWlWrKrNzluyXGKirIxVzNggCAIAgCAIAgCAIAgCAuYeu5jmvYS1zSCCNQRosxk4u6MNXVmdf3U3ibi6d4bVb52/7m9D8tPX0uDxKrQ8Vv9yoxFDs5XWxn4qgSDlvzBj5TorGE0tyObH2eYm1agdXZajfVkNeOWmQj3Xnf1Vh3UoKpHl/tfUs+GVFGplZumLpHKI8oC+e1abSvyJOLjKWvQwcLXOb3Ihc3GxCo1HCV0TX2kEWcJ4DqrWjW7SnZb9CyzR5M1neLbrmO7pnubyOGs8wvY4DAwcMzKmtXk21c0raONcQXzJcdZB+fsr2jSSeXkRb3IptFx4H69VNc4rmYPNSkWmCIWYyUtgeFkGZgqU34zHouFWVnYElVbIIuLcFGjpqCDeIJHJT07q4LuHoAyXWAv68h0nRc51LaLdg81a7nRJteBwHoOC2jCMdUDou4Ya2k4iIBu72HHlqvJcezzailduxNwdlPM9jF3q31Y0OZRd4QDnqzAAjRp/3fBc+H8C7N+04p7bLp4v7Hati3PuUufM+fd7N4XYqprFNp8I0k6SR6WA4DqTOMZiu2lZe6tvv5s7UKKprxIFQzuEAQBAEAQBAEAQBAEAQBAEBkYDGvovFSmYcPn0PMLpSqypyUovU1lFSVmdT2BvPTxTYs2rFwfq7fo9fS4PFQrrx5r6oqa+HlTd+Rs2xKxoYplUjwiQSIsHCCYm8WPst8dSWIwsqSerOdKeSaZ1EiWWNiLfkvl2IhON4vky/bVSN+pDmnBzDQagH5xx/NcaKUtJJ26oqlBrUrtfGjC0y4uzOcAGi4gHU8wV6rhHCrT3ub1Z9mrXu+RzbFbULiSBqdTqvcww6irFcYrsU48Gi82HFdVSQM+pt6oWZCGkcfCOUfFRlgoKWZNi5iVy1zWgOEidZAvwXaGaLbaMlKWF0Mg9B+vFZlV5bGCRoMDQBEdFGk7u5ksYtj3EsAI5za/qt6coxWZmDFMU/uhzrTMRHKBc+q661OdkZLFSsXan6iPwXSNOMdhcoW2n6/4WcyvZGLGQ3ahpUX5qmWmILhMN6ZuJvMNGp4KJiVSg+0ny5/b7m8FKXdic23p3kOIOSnIpA3nV5H3nchyb766eaxuOliHZaRWyLWhQVNeJrqgEgIAgCAIAgCAIAgCAIAgCAIAgCA90qpaQ5pIIuCLELaMnF3Tsw1fc3vdrffRleBGjtGn+b909dPRXmF4nGfcraP/wBvuV1fB/yh8js+5O8zHtFFxHDIZ1B4T8IPK3KYHGuFuX79LXrb+zbC4jI+zmbdRaGuMQCfw+iqPAWinB2zIkVFkl3eZzztExNQ1Q11mCYjSy9rwinBQzLcrMQ25u5qCuTiJQwEMlcyxYEhgagjjaAo1WLTBmriDHr1HgEiG6a/RlbxjFuz1Mke138OcnmTrzAEfOVIafWyQQfhnCwE6HwyY9eCyqkXrcwyG2xtylh5Dzmf+4Lu9z933UTFcQo4dW3fREilh51PBGh7Y21VxB8ZhgPhYPKOvU9T/ReXxWLqYiV5/Is6VKNNWRGqKdQgCAIAgCAIAgCAIAgCAIAgCAIAgCAICR2XtqrQPgd4f3XXb8OHtClYfGVaHuPTpyOdSlCou8jp+7PbCWACuJAEeLMbdHtE/wCpp9V3fsVaTqNOnPqtU/h+eZGlSqx0XeRsuL7WtmvHizEEXBpOJB6GLj1WsHCO1T/6+xpKhN/x/o1vH73bLeczXlvRtOqJ68grOjxOMVZzv8/scfZKnQs095tmwZquBixLaoE+gplbvi0L+96P/A9jqdDHqbfwQgjFNPQU68j1mkAfiuq4zQfX5GPZKvQsjefByQapjgRTqfgW3C3/AOrYffN8LP7D2Sr0KN3rwzdK3vkqfm1ZfE8I95ej+w9kq9CQob64OPFWv/26n5NUaXEMNfSXo/sPZKvQuVN9MBH+KSeXdvj5tC1XEKN/e9H9h7JV6GJi9+sLBLD7ZXSfi0D4lbe34aKu5t+Sf1MrCVb6o1PbG/FeqC1h7tt9PN8RYe3xVdX4nOelNZV6/MmU8LCGr1Zq7nEmTcnUlVjd3clFFgBAEAQBAEAQBAEAQBAEAQBAEAQBAEAQBAEAQyVS4KIjBVZMBAUQyVQyENQhkojAWAEAQBAEAQBAEAQBAEA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3254" name="AutoShape 6" descr="data:image/jpeg;base64,/9j/4AAQSkZJRgABAQAAAQABAAD/2wCEAAkGBxQTEhUUExQWFhUXGBUaGRgXGBgZGBsaGBwcGhocGBgYHCggGBslGxcaITEhJSorLi4uGiAzODMsNygtLisBCgoKDg0OGxAQGy4kICQ0LCwwLTAuLDQsLDQsLCwsLyw0LCwsLCwsLCwsLCwsLCw0LCwsLCwsLCwsLCwsLCwsLP/AABEIAMIBAwMBEQACEQEDEQH/xAAcAAEAAQUBAQAAAAAAAAAAAAAABQEDBAYHAgj/xABCEAABAwIDBQYDBQUHBAMAAAABAAIRAyEEEjEFBkFRYQcTIjJxgZGh8BRCscHRI1JicuEVFjOCksLxJHOisghDU//EABsBAQACAwEBAAAAAAAAAAAAAAAEBQECAwYH/8QANxEAAgECBAMFBwQCAQUAAAAAAAECAxEEEiExBUFREyJhcaEUMoGRwdHwBiNCseHxchUkM1Ky/9oADAMBAAIRAxEAPwDhyAIAgCAIAgCAIAgCAuswzyJDHEcw0kIC3CAuuwrw4sLHBwBJblOYADMSRqAGifS6AsoAgCAIAgCAIAgCAIAgCAIAgCAIAgCAIAgCAIDpP93cKNptwBw4NA02n7Vnq95kNHOcQD3ndZQ6T5MsCNboCNpdn/jfTdiIqUqAxFVvdtyim5tNzTTqPqtbUvVgklgGR1zaQPOK3EDMNXxP2jNRpObkexjXNrUzWFAvp/tQ4EE6OaASCA4xKAzcX2bMZUyfbBlbUxNKo99IMDX0GseILquWHd40ZnuYAbXsgIWjukA/G99WNOlgqraVR4p53y+o6m13dh4GWWEnxGLAZpQE1g+zVrqpovxeR7H4RlQmjLM2Lpl9IUnd6DU8QDTIbrIlAYeF3Da7vDUxPdMonDMquexgNOpXbmIeHVh4WRlJBzF0gMMICK3p3dp4RlAtxBqvrUmVg3uiwBj5g5sxky02gWg9EBMbvby4uhgXvFZzKFIOoUWNsH1qxe8l1j5Gvc/gJFMcTObnNxTZe2htVzMJsbE1Gh3d18S8ta1rARTq0YaA0BrbMjRZ6C120CW4ikC0vb/0tRgc6DUdQwodVqugGA6o+KQuRlp1J5LBnY1DeDZn2bEVKObPkMB0RIIBEiTBg6LBsndEnuxuwMVTdUfVdTYK2HoDJT712euXBpc3O3KwZdZNyAAUMkjvjsmlg8Jh6TQ19ao+ualXJcmhWq0T3b89meDy5fF5iQbADZ625OEL8VhGucz9tsxlOq+kHva7E03kgHOC5jnBhJtF4Bi4GobZ3MGGworVMTT711OnUbSAHja95ZDXZ82ZsZjLA3UZiRCAbmbPw9TD46pXZTJosw7mPqGvlZnrNpultBwLpa42g3jQSgJUdn3etqV8xw7O+ptYzu5Bp1a5w7XMD6xqAB0GKgE3gmEBL7v7lYOnVo5nuxD27SOEfmpAUnBrPG0tLjAmSHXmAIGqA1mpsWjRdRoNcKrsfTwxpVn0y3uG1Kz2VD3Yc4l00wAQfKTxQFrFbmBmPpYU4hvd1KfeiuQzJkyPfm8FRzcpDD4s4F5JABgCSx/ZqaYee/JyU8a8jutPsrKdQNLm1C0Z21LEEgRxQGRhd18LhKdeu6ocQ+nhsNWYx+H8DftDqQZnZ3sVCRUcImG63MBAYuN7NH0mte+qQBSxVWs002mpTGGNMODWsqubUJ75pu5sAOmCIQGBtzc1mHwwr/a2OL2Mq0mZQ01Kb6hYC0Z84eGgOILYEkZiQgNRQBAEAQBAEAQBAZn9q1+77nvqvdad3ndkiZ8kxrdAeqe2sQ3JlxFYd2CGRUeMgNiGX8IjgEB7bt/FCwxNcCSf8WpqTmJ83FwB9QgK/wB4MXM/aq8zmnvak5suWZza5QGzyEIDHw20a1NznU6tRjnSHOa9zS4G5zEGTfmgPTtqVyGNNaqW0yDTBe6GEaFgnwkdEAobVrse97K1Vr3znc2o4OdJk5iDLpN7oDxjdoVauXvatSplENzvc7KOTcxsPRAW3Yl5YGF7ixpJDSTlBOpDdATzQEvs2lj8b+wonEV2jL4A57mNH3c0nKwWsTC1nOMFeTshY3zY/ZLj35KlbENoOa0Na1ji+o1sGWy0hrRDjoTMm3PaEoOzbsnt4nKdVLbU2Gl2PUHCX1Kj3uJLnFxc4k6z5Z4mYnWVMSw8XZ3b87fQi9vVe1jPwHZHTpSaVerRLhBLalRsjkcpE+ixnwt7KLfx/wAHROu1yRfx3ZFReymx1SvUbTEND6zy1ojRgdZgsNBwC1i6Gt0w3iFtZmLjOzquzStiXMGU5W4mp4SyMkS65bAIMWgQpNNYKejun+fm5rOdeCu0jzsbs+o1g6lWq1nM8xp/aakZ3HM4uYTrMkk8b3WMVRo00nFM0pV6s3bQlMH2a4OgT3f2qkHwCaeIqMJiYkNPiiSovZxa0Zu8ROL7y0ITavZfXAJwW1MSLuOSq9+rnZyS9jhBL7nwyTdcZwnHlc7dvE51tvd/bGCc9znYkguzOq0qtR4JjLncWnMDEiXAWXNTWz0fidIzTNTrbTrPLXPrVHOYSWFz3EtJOYlpJ8JzXkcbrc3Kf2lW73vu9qd7/wDpnd3mmXzzOltdEBdobbxLJyYis3M4udlqvEucILjBu4ixOqA9VdvYpwcHYmu4PaGuBqvOZomGuk3b4nWNrnmgKneDFEg/aa8tJIPe1JBIykg5rGLeiAs1NqV3MNN1aqaZJcWF7iwknMSWkwSXXnmgMNAEAQBAEAQBAEAQBAEAQBAEAQGZsrZdbE1BSoU3VKjtGsEn1PICbk2HFYbSV2DtW5fYrTpgVNoEVH6iixxDG/zvBBeejYHVygV8akn2dvj9DZROo06dKgxtKjTZTA8rWANaPYQqmeNcmnJJ2Odaaj3Vuy8ynM8ZHMn2mwhW9CalLOoPzf35L8scHT5XDxDHXgjQ3Hy/Jd8LObrunOztbZCSy0m09TA3dFUmajonhPAaDn+KuMX2aVoojYVzctzZFXlkYe03QwmPnC2pJuokjhiNKbNA2ng6he6q9wk3kWjoBF4HFeioVYKKpxRUvV3K4HbdUAtIc9tjqS4AaXhYq4Sne6dmYzy2ubdhaAyh9weInS0kGPVeY4hj54d2y3XUn0cNGUM19Ri3B4tqBzEEclU1q3tMdVlkuTe/ojeotLI0rejs8weNl2Xuqp/+ymIJP8bdH+9+qjUOIVKWj1X5zMwqNbHGN79wsVgJc9uejIiqzy30zjVh01teASrrD4unW93foSIzTNVUk3CAIAgCAIAgCAIAgCAIAgCAIAgCAIDbNwtxK+0qsM/Z0Wkd5WIsP4Wj77+nDjC1nONOOae39+Q52R9Kbr7r4bZ9HusOwCYzPMGo8ji90X420HABVeKxLy3fPZdDeMTPdXBcGtNzN/S9uZVfhqKr1ct7L1OdSul3Y7nl1MNBJj1Nzfr+S9EqWHw8G7JLmyBdvVlkC0jN1aCRbpz426rhh66xdOUEsltnqbOOWz1d90Ru1dsso+BoIkXAAn1vpPNW/D+FqMbr5nGrif4wVkS27uJZVphzeBI6g/1XHGUXCt3iThGnAxds7ztouLGjM4fI/FScPgZVVmeiNK2LytxiYWzcf3oD6gcRJtJ4ceq7V6PZvLAiKpmf7mp7xGMoE923zX4z6rlSpYhd+exmo6NrQREM2M9r2mm8NBOgmfgbR7qe8VFxamrnG2xtezmZRlMgmTFvivM8V76TtddVyLPBd26b1LVUtc4NBM8DFo1g/FVCpRxNqbuppc+aMVMrlZMs1GQ7LEdSdetiQFGxtGNOaila3r4mjWuUVGSMrgHNNiHCQQeCiRbTujdZ4uzOU9oHZK1wdX2cIcJL8OTA6mlOhn7mnKLA3eF4in3ar+P3JalF7HF6lMtJa4EOBIIIggixBB0KtzJ5QBAEAQBAEAQBAEAQBAEAQBAEBvHZluA/aVQveSzDUyA9/Fx1yM6wZJ4A9QudWtCjHPU+C6izeiPpjZOzqWHpNp0WBlNghrQPn1PVVzruq+2qbLZGyjl0Rfc9V1TEud7Lf+joo2I23e8gJNulo9/1WME4xq55Ssl+WK6aTrOxn0mEgZo1mOAUqVWti3aWkSXTpqK13KPphpkC5+vwXNR7CpZN9TZpWbS1NI3owTw81DBaYFiTFuvBfQOHYinUppR8yhqxak7kXg8bUpEmm4tJHD6hTatGFRWmrmsZOOzKUGhxJcTAu7menqSUm3FJRNSuLxrnwD4WjRo0H6pTpKGu7BK7JFJlMvJBI1MXvwE9FEr9pOeVI2RNbv4ou7xxYWttlJHA8ufOeqq+JZaNPWXn4EjD2vdomG1GmM5AkmOnHXhbmqunibft1bXe3R/nQluCbTvuWMdVax4AvocotEdY0PEfquGLqU6clKer5df9eAnaLsvkWajy905Y4evr1VNjMR287qNv7fmc8spvRHoMcOEjlKiWe51UKq1a0MDHtflzUzDxp+h+ELemtHpoR22u8jRu0PcAY+iMXRAbi8ozADK2rFix0+Wq0ggONiAAeBF9RrRo04qT7r2ZLpzeW8jgtSmWktcCCCQQRBBFiCDoZVidzygCAIAgCAIAgCAIAgCAIAgJ/cjdiptDFMoMkN81R8eRg1PqdB1KOUYRc57L18PiYfRH1TsbZVPDUadCg0NpsAAA+ZPMkySeMrzVetUxVW/Xl0XTyR3isqMvFVHAeBua+kxwPPrCzUnF/trZGNdzEZiKxN6MARcPboQZ9/6+qs6UVGlKk5rpt6eLOD1kpWLH2+rMCjf+cGfCSRbTxQL856KnVOHX0OnaK9kehjqpIb3ceW4e21xmn0EnrpZWGDVKU1BO5yqVOSepkl5zEOMkQYB1HTop2JwlNRVSMHN+eiOEas7tTlYiduYZz6b/AAzItoAI0481d4CrCKhbTwINZNybNB2xhatBzS6QHaAmfW2nVekw1SnWTS5EdlintE6RrEiSB+K6SocwZ/so4I7GYngDBBv9FSKVPW7Bs27+9bRauYbDRYEzFgZm2miqcfwrtFlir3OkJ23Npw1TDVmFtNzXg5iWNd4jnkuJBMiSV57GYFxtKpTemi/NP7JkZxlue2YZtXMHN8JiZmRB0mZ1C8xVrVZ1XJpr6Eih3pt2M7FBhyh2ocMv83A2XVJX7ON3L4eZLlJLdlplA94XPbNoB5DW3KemtuS42qxbjUTtzOMM+ZqWqIvGA0mucymc73Bt5MgkZZHCL/BXnB6NHEQdOppa9+V1qQquaEdFuSeBNTK7vabGusCAZa+2vTldcsX7PhmuwlmhLdP8+mvMmUlKSanG31OT9tHZ9mY7aGHbDmia7OJb+/b7zfvcxfgZ6UJZLRveL28PD7G8YtI4cphkIAgCAIAgCAIAgCAIAgKsaSQAJJsAOayk27IH092T7qjA4MEj9rWyue72sB0EqBxqtkth4ct/F/ZbGtDvXm/gbsXAepVJfs45Vu9/DwJDa5mLTqZnGLgLhFu/dI8ameb6F6tWDbRLjwAuVOpOt7kVd+vm2bVJwjo/kYNbaNIEh9ZgixGYk+kjX9VdUOD1pSU6qcr8tf75kSeIVsqaRruJ32otJDGF8f5QY4xFl6CnwG9m7Lw5L4bEP2jkiMqb81S4ENa2+gFo6zc+0Kwjwemo2vc0lWbdyU25vaDRHcyCfMYt6AnXjfoouG4a+0/cMzqXjoaNiMa6o6ajnO99PSVfQoxpq0FY477l3CYdubzSRwHsdfq60qTdtjBKEWnn+AUVbmSPx9CRI14+n9FIpTyuzMGDaQBEWuQ63WJv6Lv3ramxuu7O6NKqxtUV6veNJByFrWh3SGzoRxXnOJcXq0J9n2aafUl4fDRqK93obt3Hdy7MTa5PGBqfl8F42v8Av4lOCtfTwJ8aapRcmzX8NtWq7Fd27wgtcGBwIk6hx5k5Tf6Po3wvD08K3HXVNvn8/AhQxFSU0m/IzcNtkVCWhr2vaTqDlOXWTpwK5VcBKEU5NSjp/wAkbQr5n3dH6My8NjG1fGwzBggmHA6fCQoX/TnQcov3n7svCx2dZVLS5LkXn7Qp5g3MC6JI5DmYsNQoS4diJd5w0Xq/AkPEU1zPdaq0eF4s6RfymdQeHxVZGUqcrNfn3RvKpFOzPmTtX3Q/s/Gfsx/09bM+l/DfxU/8pIjoW8ZV9hq6rQvzW5hqxpSkGAgCAIAgCAIAgCAIAgN37KN3vtOMa9wllMg30LtfkBPqWqdhIKMZVpfx28/8EbETslFbs+nHVgxsugQPwXj3XUqjqPVu9iXKSpw1IatiS5xmRzBkeggqJOnON8ydysqVZzevyMxuLIAawSY9h1J4DqumGp1ajy0l8SQsRaKjBfY1beXeLus9Nrs1R0Zi3Ro/dB4zxPtfh7jgXA5U/wB2pzIVWtvrdvn9DR6uJc7U+3BevjTjHYinnN0vzWba3Fyg+vZZukCveGIkx8ljKr3B6o0C6APisSmo7gmNkbPh0uuNXXiG/qoWIr93QyiZxDsPlyibZgDcxMXM6/0UKCr5rszY1jawyuIDgbXgm/KPqFaYd5o3aMGPhaOYuPhhoLiXSG206yTwXSpPKkuvQykbhuTthtJndPLQScwDA4g5rQTcZtLDmJC8zx7hs8XadNvTr+XJWHr9k9djcsdXqOpkU6eZxFp8t+phUGEw+SpGVaSSjfbcmVarnC0U3f5EU3dcE95XrOc7U5fCBHzt0hWFXj0acLUoK3jq/kco4Fe9NmRjaHeMy0KoYI8XhzZwQRlINxrNr2UTA8QjWqNVFfZp7W/0JRhFXpvkakd3sQ2q0U6pB/ecABq7zDjqDHHL1t6h42i6TlNbdCEleWWxlVdhYg1sxrDITBcA0Q2ZjLI9LdCq6HGcA6Pdav8AE65H0Nz2dQLqIbVcahv4nNynW1uEaLzOIlTxTbgrLkWcFeFpamq9qm7P2vZ1Sm1pNWjFSlxJLbEDnLCR65TwXTA01mts/wC+j+IbyJLkfLqnmwQBAEAQBAEAQBAEAQHf+yLZncspsLfE5he/mCYdfr5Wqx4hHsOGvrb1ZXxfaYmxum8+3Ps7mQxzjBPhjwgcTPM2+KqOAcO7dOtLRLRfU64yraSSMPYu8NTEYljCx2VwObSIAnxEctI5lX+JwNOjRlLS5FhVnOaTZf2vixSoVHiwzPiDF5ytHtrCruDYdSlot2/kmYqy0strs5rVqlxJOv6WXt4xUVZEU85onS/y9Flq4ueVkFc3JYtcF6gwvcASTw+HBaTagtDJLUKQYI+vr9FDlJydxYpXrgamOg9emqzGDexgtYiu11Nxa4AjKNYJnTL7Akm2izCMlUSaMkQ0KcambQrjIWsDy4nSRljjIF+Sjzg82aVrepvc2DdXYzX4hrqpzwxzgHEuBOk9QCTbmqrieMnTw0uyVmdaEFKolI6VTp8AIH1K+fWlWbt8X1ZexSirI9OiIC0m4Rg6dPVmd9WY2HwwFjBuOCjYam+0SOUKSgmeq2FBJjX81Oc6lKbjRnv/ABMSowlq1qRQ2cT4HSYgyTyIIuNbhVV3chrDTzWJAAgQNQSY4GdRKn4OtFftVfdfPnHxJbhJLu7r8sXnEVGS325ghSsTSnTg47Nar86BNVYXR8qdpWxjhdoV2RDXu71n8tTxQOgdmb7K0pVO0pxn1V/v6mKbbjqautzcIAgCAIAgCAIAgM/YWF73EUmESHPbI/hBl3yBXfDU+0qxj1ZpUllg2fSW5VQd88HU07exEj65KT+pKcpYRNbJ6kHh7XaO/Qy8fsOnWq1KuIDjTEZGtcQSecgiwlxjqo1DiKwmApqG9tee/ITgnUnOWxi4SvhqeKc6lU7twaG5TxnLI8RygiBbpqrCosTLDJuDlfXfU5ZkpuUXY9724YVaBaPO3xZR5iW5s1rDRx9wYThdZRmpr3Xp5f5vv6irtY52F6oilIQwVQyUQEts+mWskiJ5qFWleVkCzjMVBAafUrpTpXV2DAc8kmSpKSS0B6FQhpbPhJBI5kTB+Z+KxlV83MHgLIJ7Y+HENp90HveTBzFpi0C1uEzfUquxM3dzUrJeFzaNtrHSdk4bINGAiAcoIEgRAm8DT2Xz3ifEpTqShB91fO5b4Wl/JokAVTxqtaN6dCdY8meC5xk09HYNMukxCsZy7JRktW+Zrue4lSskZq8lqalvu+qhvCQXdvqbZmUrMvK0xlPLNSewjqWPK6eDv/b+qsKUliKKcffj6q+q+vkR3enU8H/ZxT/5F4Ed5hqw/dLD7kuE/AqxwsYeyRceTfqkw2+1a8DjKybhAEAQBAEAQBAEBtPZ1g+8xU8GMcZ9SG/gSrLhS/ezdE/sRcZK1O3U61h8YaTm1AQC0gifw9xb3V1WoRr03SktGVkJuElJG9Mb39AVKIaHPZNzAk87HQzw4LwrwlPDY9U6vuw18+hZuHa0s0d2ae/Y7qFjWpMMSSWTYySSSTJIabcmm1l7GOOp145oxbXLX5EB0pRtckKWOoOcGV8SHE+V4YabhmBAghpDbCL8tVCdCdNSqUKdr7q91dfnI7RgpO0n8TXN5MLnqudhnU61i9/iLXcXEluWNLyNeSteH4u1JLEJweyVvrf/AFzOc6PedncgqlbI4sqDI5syDfjFiLG4VrG045oao49mz0yoHCRpz9Fm1tzVqxcpAyIvKxLYwSeKltPqBz/IlQ4WczJEKcYPQCwCsICkJcG77jUj3mYgS2nYcZ5gdAvO8aqOFB5NWd8N/wCQ3mi8RAM/1XzHNmbbZeU3G1osuLB1CIF0ujqrOeIhSSilexpZsq51l1qVYuFk7X2MJFvOoDxUrp28/E2yl1wkKyrR7WnZ78jRaMsVBZw4xZQqE3SnKUd0Zmsyscy7bNnF+CqVCPK6nlnhlDnOv/Lm916nB5HhXCHRz+cvoQe922Z+XofO64EoIAgCAIAgCAIAgN47LWftax5NZ8yfzAVxwlazfl9SDjn3UdDr0A6AdNbK7jNx2K02Pc/GOY80h5SCWjk4RMerZtzA5rz/AB/DKeHdZLvR5+BMwlVxllRZ3j2g1xDA0S2xzN1jnxIOvwUnheD7GiullscqtTM9CDwWyK78xp0c/J0Bka2aDY6fJWlXEUadlKVvA5pTlsRf2c96GFgY6fLaQByPspeeLpuSd0YvI2beHCd8G5GSWPqNkCZGUONo5xxgKqwlRUZPM90n62NtWjT2jpFuMfgrs0Zm4HDyQZ66ifgDIXCrUtdWMGTtKsRAHEcvrqudCCe5ki1LMCUAQE7gMK00zUZo0CSQR4pALQbg6zbhyVfVqyU8kvxdTNtLknu8ScRTLdJuRpli/souNsqEsxtT0kjZ9n1o/qdOXovlVRLNmRLozyyuTLHnUwBw5rWzLaDb1exeQ6FAVnXZgqSt3J5UnfwMFHEDisuEbrI73Fy7mtZWCrOUFOCu1oaW11PDnTKiyrqblpa6NrWNJ7X77Mqj1PwY5X3A5uU6kesJelkiLiXZx8z5eXc6BAEAQBAEAQBAEBvvZS7xYgcxT+Wb9Vc8J2n8PqQMdtE6GVcFcZ2zfARWcPC025l3COHBR6/fXZLn/RtFtO6NgoVsPiXBhpjvCGuJAbqMs+LXV1+kqhrrE4GHaRleK0SfR6L5MmRyVnZrVkzRBZBdFswAFtYsOmvw6Ly3tcot1Kkm29tfz5kxR7OKzcrmG+hRe4EsmCZDiCBbhOmimUePVYQytct7kTLSk9LowtoYWkKLqlJh8Ic0s1jPB+E3m5sFf8Ox3tTWvT0/wc6kVlzR+RzavhnN9OfD+i9jCpGWxELYMXHqt2rgkG187bmHDhEz6Rr6QorhkltoZMCpRIOh+B/NSYzTMFFkBAVzGNTCxlV7gntya5GKpg3ac88hLSJPS6ruKU1LDy6nSi0pq5v2E2OKdRxcYkNGa8OAmIkwLuNl8wxOHlCSjN93qWFOh3rSen9kpUoNMSJDSCPUaeqiWcdtiyVrFar4Erk9DE55YtmPhaTWs8AiSTEnibySbkrM5uWrNISzRui53gJFvH5fQT8PoKQ62eChbUwqivbn0LlfCh4h1wC0xcXaQRoeBAK6KjP3lv8AQ6X6mTTFlMwkYqFufMxIs0sM1k5eJJ1JuddVyqUFGV7hM0LtexgGFcwcnkj0Y5Xf6bpq9eotoxsQcVO9WEfE+ZlklBAEAQBAEAQBAEBuvZc/9vUH8APwMf7grfhMlmnHwX9kLGruJnTBqFcvYrDK2ixzTlJlo8saR0jiuNBxazbPmZasyf3VwDie+eCIBawaCxvPuI9iVQ8bxdOFJ0Vq3q/oTsFRcpqb2J7HMNjNtF4StLNLTZbEzFxbiny+pfwRbAFp48/VSqE4SSi9lv8Ac3o5VGy3LOMcAczCC4Wg3BHJZjiI0ameD+FznWy+8nr0MDE4Og9tRhpmmX6nVs8yOU3V/h+PLtI3b06/chyp03pazNMxu67aJio53lJkaE/dg5SI1H1C9ZT4lUq+4la6+XzOUqUIaSfIwn7NotdJrQ0Opi05gDBeTDI5gD9F3WJxEklk116fDn8zGSnf3unX7F11XDmQajy2YEwHZcvRgvNhzXNLFLXKr/W/nyWpm1F8z2/ZGGuRVfwjSDcSR4NMs+hGpWFisVpeC5/45jLR5PoWamzMOM37RwgwJPDUz+z9bxxFjdbLE4vTuLb15cw4Ub7mNhMJRc+o11RwAnu4+9cxm8P7vopFWtiIxg4x/wCXh6mkY07u78iQxVCgx0sruY6WwSZtIcSQ1kmASNdY1Ci06mJlG0qaa1+yW/xZs4UuTJDBbyto0chqOrEvJuScgkxDi0cA0EQRLidFBxXCZY26nHKrcrb/ADfM6OrGEMqdzcMHttj2A5hpoSARETI99dF4/GcKxlB9kouUeTSJtPGRcby3MN+8NGXA1WAD96Y+MQSkf07j2k8u/K+pyljE5NciA/vY19ZobOQHrMA/pwhejpfpalTo3q96XnovgQ5V25abGz7O2hTc6GPzPga8uOnEDoqCtwWrhYSq3/0TKFaLlpq2Tj3qLiMQoQSjv/RYJFoOVfCvOL0ZvYuuGvRWlSKk3d+6vXkaI5F2t4j/ABmmIbRfr/E0gH1kr1HCKPY8LnN7yv8AYqpvNijgKrixCAIAgCAIAgCAIDY+z/FZMbTHB4cw+4kf+QCm4CeWuvHQ4YmN6TOrfah4p1aT/Ren7N6eJTF7B42CHMdBHxErSpSurSQOg7Fqk4ak8kXph3u4A36mSfdfOOPJLFSiuT+WyLzDPLQuwapiDoqK5DdaVsrPBxndjTXjxXWk5WaRmNdwWi16lzDYgEEm8laPRtM3pVo/y5mVXIIm3X3QlVXFxuWGU2YiiabiA6HAXBIHAwvWcNxLhGN91yImWNaFnuc729sevQqCWm4MEXBA4r2uFxVGtDcgToyp6Mg6oIPite9vwhTotNd05kjhsU2NdOcyfWQo06cugL9QtcLEX0n52+S0V4vUyYL8GWjMHX4f8mPwXdVc2jQMfunudF83W34wumeEY35CxWrhXN1uekn8liNWMtgWTOhn6+MrorPYwUH19cVkHumYIMxfVay1TQN63RrAvdlPiDABBm2YFxjmvKcfjUWFeRbsk4dvPob0AIsZXh5049m8rvz8S8iytNqzhKOaXeRmTK1GrfE0rSv1uYTOCdseKtUPGpUaz/Scx+bQPde3nJ0+HQp9bf1cqqHerSl5nIVUFgEAQBAEAQBAEAQF/A4k06jKguWOa4D+Uz+S2hNwkpLkYaurHa8OGvcXi7Hsa4dQ6CF7KNXNTjJFDKOWTRh1mFjiAT6qVFqSuYOjbh49tTC924+Kmcp/lPkPsLT0XhP1NgclXtltLctcDJTg6bJSpTixXiWrOxyqU3HRlivSzCOKzCWVnJrkWqeGItJ9ua3dRb2NbGQMLI9vorVSfI7xoyktDyzARY8YW7qyW2hlYeSlZ8yuIYXNNOo0PZNs0k+x4KywvF61CzWr/NDEs3uSVyN2tutSI8Iym8AnMPZxu06dF6LBfqR9oo1tL7M1rYZR20NL2zsvuXBrvCYmJJB9CPheF67C4pV45o6ohyi46Mjm1SBEnmpbgnqag13fvO+JTJHoZuUY8gyEcU1YwS2EbaeP1x1Puoc9wY20KQ83H1/JdaMnsCPhSQVe2DEytU7mWSOwsT3dQG4MtuNYBvp0UfF088GYTsdiwNQFoI/4m8fNfNakYUa014/S9i+oSzU0y93ij+2Kysdsp4e+GucdAJSlmqp38EvNu1zEnlVz5q7Y9oZq9GlYOax1R4HB1YyAevdtY7/OvTYuazdnF6R0+SIeGhaOZ7s56ohJCAIAgCAIAgCAIAgOm7i7XzYYN1dROUg/uOJLD+LfYdF6ThNRVafZvdFXjKdp5upNYmsXm9vRXUIKKIZmbvbTOHrtqRLfK4Di06+/FRsfhY4qhKlLmdKVR05qS5HVG42mWEzmaC0AjjMZbnjcX6r5RWwsoTdOStJaefieheWpFNaplirAfkNjExxjn9cioLptXdiuqUkpa7FM1PJnzDLmykzxzZY/1WWVSk3ax0VCLV0Z7Kws2fERIsbjra2oWXF5bk1dGW24hriSHWDww2PmmI05kBFTk5JGj1ZkFzSXCbtiekiRPsu1TDuO7N9GVNRpaHGC0gEHobgrrKVpKNSN7WXiayta7Oa7+4qm+qAwyRMn8vjK+hfpvDVqOHfaaXbaXS5SYmUZTbRq69ERwgPdGMwm4lazvbQE1TjLYR9fBQXe4MHabxYXnXRd6Ke4MAqQAAgMvZdIuqAC54DmTYD5rjiJKMG2ZSuzs9CllaG8gJ9V8m4jVVSvJx2PQUKeSCRchRYwb3O1yE3g2q2n4XECmGufVdyp0xmf8Yy+69BwzDtxdeXuxsl4v/G/n5ECvUbmqS+J8pbe2o7FYitiH+aq9z45AmzR0AgD0UpkhGAsAIAgCAIAgCAIAgCAl91dqfZ8Q1zv8N3gqD+F2p9jDvZScJX7GqpHKtT7SDidYxODhstMj8R7ar19OtmepSFrB0vESfuAuPst6s1lt1FiU2HvG6i6HgupOMlmuWYuzrbTQ+qq+KcFo4yn0mtpffwJWHxc6D01XQ6Q2CBoZALX9DcdYXzHEUpUZOjPdPcvJwjXhniZYYAPKPQAQucKkoO61NXGyvYphXhxMiHCyzRSqScX8jSnVzXXNF9lAchrPupdHCvK3PfkdGy4aY5C+vX1UypByy+H2Nbmvb3VXsonuxe3w0sOeg91J4LhqVTG/u62V0/G5Cx0nlSWxymoTJnXqPl0X0mKVtCpPBWxgohkvYRkuGnuudR2QJoqEgR2LqQ8Hym3i1Iva3DmpEI3i1uDAJlSUrAqgNx7O8CTVNRw8Is0ni6OXofmFQcerf8AbuEXrzJOFS7VXOir5nbvWZfHnGVgxpdyU6rDPaNNX5JHGpPJFyZwTtX3sljqNM+LEEFx5UWO8Lf872yf5OTl6rE0vZ6UMP0WvmQcKnJyqPmclUEmhAEAQBAEAQBAEAQBAEB0vs62/wB4z7M8+NgmnPFg4erfw9Fd8OxKkuyl8CuxdGzzr4m5PYINiSRGoFjrw5fgrZXuiDciW0YdDiIEnXWFLc7x0MHR90MT3mBp6ZqRNIzwynwA9chYV88/VGGyYpz5Ss/nv63L/htS9PL0JutW8DYkSBfovLTvZeRnFzcFZDZ5Ek/eWaUlF5uZxwuV3fMkGOKscNVrSld6oltI9PeBxhSqkuXM1NZ3k2k1gc2JNRutiQGk/dPPnbmrfguAetbx5/nxK7F1Una25zTF5S4uDjc6FuU/+JI5/Je4pZlFJr1K52Mfh+S68zB5WQXcPUIcIMT7LScU0CYDrSVC5giMXXzukCym04ZUCytwZ2Fw4FM1XQQHAAdfz9FHqVG5qmgjcOzyXFxJJgXn3H6Kh481Ck1+ciThFeqjeSF89nTUFeT1fIvbmg9o+9TKNJ7c1mjxka8srf4ifDPCXH7pXruEYN4Wn7VXWv8AFf192VmJl201Tjstz5w2ljXVqjqj9XHhoBwA6AWWlWrKrNzluyXGKirIxVzNggCAIAgCAIAgCAIAgCAuYeu5jmvYS1zSCCNQRosxk4u6MNXVmdf3U3ibi6d4bVb52/7m9D8tPX0uDxKrQ8Vv9yoxFDs5XWxn4qgSDlvzBj5TorGE0tyObH2eYm1agdXZajfVkNeOWmQj3Xnf1Vh3UoKpHl/tfUs+GVFGplZumLpHKI8oC+e1abSvyJOLjKWvQwcLXOb3Ihc3GxCo1HCV0TX2kEWcJ4DqrWjW7SnZb9CyzR5M1neLbrmO7pnubyOGs8wvY4DAwcMzKmtXk21c0raONcQXzJcdZB+fsr2jSSeXkRb3IptFx4H69VNc4rmYPNSkWmCIWYyUtgeFkGZgqU34zHouFWVnYElVbIIuLcFGjpqCDeIJHJT07q4LuHoAyXWAv68h0nRc51LaLdg81a7nRJteBwHoOC2jCMdUDou4Ya2k4iIBu72HHlqvJcezzailduxNwdlPM9jF3q31Y0OZRd4QDnqzAAjRp/3fBc+H8C7N+04p7bLp4v7Hati3PuUufM+fd7N4XYqprFNp8I0k6SR6WA4DqTOMZiu2lZe6tvv5s7UKKprxIFQzuEAQBAEAQBAEAQBAEAQBAEBkYDGvovFSmYcPn0PMLpSqypyUovU1lFSVmdT2BvPTxTYs2rFwfq7fo9fS4PFQrrx5r6oqa+HlTd+Rs2xKxoYplUjwiQSIsHCCYm8WPst8dSWIwsqSerOdKeSaZ1EiWWNiLfkvl2IhON4vky/bVSN+pDmnBzDQagH5xx/NcaKUtJJ26oqlBrUrtfGjC0y4uzOcAGi4gHU8wV6rhHCrT3ub1Z9mrXu+RzbFbULiSBqdTqvcww6irFcYrsU48Gi82HFdVSQM+pt6oWZCGkcfCOUfFRlgoKWZNi5iVy1zWgOEidZAvwXaGaLbaMlKWF0Mg9B+vFZlV5bGCRoMDQBEdFGk7u5ksYtj3EsAI5za/qt6coxWZmDFMU/uhzrTMRHKBc+q661OdkZLFSsXan6iPwXSNOMdhcoW2n6/4WcyvZGLGQ3ahpUX5qmWmILhMN6ZuJvMNGp4KJiVSg+0ny5/b7m8FKXdic23p3kOIOSnIpA3nV5H3nchyb766eaxuOliHZaRWyLWhQVNeJrqgEgIAgCAIAgCAIAgCAIAgCAIAgCA90qpaQ5pIIuCLELaMnF3Tsw1fc3vdrffRleBGjtGn+b909dPRXmF4nGfcraP/wBvuV1fB/yh8js+5O8zHtFFxHDIZ1B4T8IPK3KYHGuFuX79LXrb+zbC4jI+zmbdRaGuMQCfw+iqPAWinB2zIkVFkl3eZzztExNQ1Q11mCYjSy9rwinBQzLcrMQ25u5qCuTiJQwEMlcyxYEhgagjjaAo1WLTBmriDHr1HgEiG6a/RlbxjFuz1Mke138OcnmTrzAEfOVIafWyQQfhnCwE6HwyY9eCyqkXrcwyG2xtylh5Dzmf+4Lu9z933UTFcQo4dW3fREilh51PBGh7Y21VxB8ZhgPhYPKOvU9T/ReXxWLqYiV5/Is6VKNNWRGqKdQgCAIAgCAIAgCAIAgCAIAgCAIAgCAICR2XtqrQPgd4f3XXb8OHtClYfGVaHuPTpyOdSlCou8jp+7PbCWACuJAEeLMbdHtE/wCpp9V3fsVaTqNOnPqtU/h+eZGlSqx0XeRsuL7WtmvHizEEXBpOJB6GLj1WsHCO1T/6+xpKhN/x/o1vH73bLeczXlvRtOqJ68grOjxOMVZzv8/scfZKnQs095tmwZquBixLaoE+gplbvi0L+96P/A9jqdDHqbfwQgjFNPQU68j1mkAfiuq4zQfX5GPZKvQsjefByQapjgRTqfgW3C3/AOrYffN8LP7D2Sr0KN3rwzdK3vkqfm1ZfE8I95ej+w9kq9CQob64OPFWv/26n5NUaXEMNfSXo/sPZKvQuVN9MBH+KSeXdvj5tC1XEKN/e9H9h7JV6GJi9+sLBLD7ZXSfi0D4lbe34aKu5t+Sf1MrCVb6o1PbG/FeqC1h7tt9PN8RYe3xVdX4nOelNZV6/MmU8LCGr1Zq7nEmTcnUlVjd3clFFgBAEAQBAEAQBAEAQBAEAQBAEAQBAEAQBAEAQyVS4KIjBVZMBAUQyVQyENQhkojAWAEAQBAEAQBAEAQBAEA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53256" name="Picture 8" descr="http://www.keepbanderabeautiful.org/slide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2348880"/>
            <a:ext cx="3168352" cy="2376265"/>
          </a:xfrm>
          <a:prstGeom prst="rect">
            <a:avLst/>
          </a:prstGeom>
          <a:noFill/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00232" y="785794"/>
            <a:ext cx="7143768" cy="626983"/>
          </a:xfrm>
        </p:spPr>
        <p:txBody>
          <a:bodyPr/>
          <a:lstStyle/>
          <a:p>
            <a:r>
              <a:rPr lang="hi-IN" sz="3000" dirty="0" smtClean="0"/>
              <a:t>पाणी सर्वत्र आहे</a:t>
            </a:r>
            <a:r>
              <a:rPr lang="en-US" sz="3000" dirty="0" smtClean="0"/>
              <a:t>, </a:t>
            </a:r>
            <a:r>
              <a:rPr lang="hi-IN" sz="3000" dirty="0" smtClean="0"/>
              <a:t>तरी पाण्याचे जतन करण्याची (पाण्याची बचत करण्याची) गरज का भासते</a:t>
            </a:r>
            <a:r>
              <a:rPr lang="en-US" sz="3600" dirty="0" smtClean="0"/>
              <a:t>?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467544" y="4149081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400" dirty="0" smtClean="0"/>
              <a:t>तुम्ही काय विचार करता</a:t>
            </a:r>
            <a:r>
              <a:rPr lang="en-US" sz="2400" dirty="0" smtClean="0"/>
              <a:t>,</a:t>
            </a:r>
            <a:r>
              <a:rPr lang="hi-IN" sz="2400" dirty="0" smtClean="0"/>
              <a:t> पृथ्वीवरील किती टक्के पाणी पिण्यासाठी योग्य आहे </a:t>
            </a:r>
            <a:r>
              <a:rPr lang="en-US" sz="2400" dirty="0" smtClean="0"/>
              <a:t>?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pic>
        <p:nvPicPr>
          <p:cNvPr id="51201" name="Picture 1" descr="C:\Users\Mandar\AppData\Local\Microsoft\Windows\Temporary Internet Files\Content.IE5\WRXACOJZ\MC90043441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628800"/>
            <a:ext cx="2160240" cy="2430270"/>
          </a:xfrm>
          <a:prstGeom prst="rect">
            <a:avLst/>
          </a:prstGeom>
          <a:noFill/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5357826"/>
            <a:ext cx="41434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400" dirty="0" smtClean="0"/>
              <a:t>उत्तर :- एक टक्का. (</a:t>
            </a:r>
            <a:r>
              <a:rPr lang="en-US" sz="2400" dirty="0" smtClean="0"/>
              <a:t>1%)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annah\AppData\Local\Microsoft\Windows\Temporary Internet Files\Content.IE5\IS0AG6O6\MC900441902[1].wmf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55576" y="1340768"/>
            <a:ext cx="1524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2699792" y="332656"/>
            <a:ext cx="3096344" cy="864096"/>
          </a:xfrm>
          <a:prstGeom prst="wedgeRoundRectCallout">
            <a:avLst>
              <a:gd name="adj1" fmla="val -70548"/>
              <a:gd name="adj2" fmla="val 142978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hi-IN" sz="2400" dirty="0" smtClean="0"/>
              <a:t>का</a:t>
            </a:r>
            <a:r>
              <a:rPr lang="en-US" sz="2400" dirty="0" smtClean="0"/>
              <a:t> </a:t>
            </a:r>
            <a:r>
              <a:rPr lang="hi-IN" sz="2400" dirty="0" smtClean="0"/>
              <a:t>एक टक्का. (</a:t>
            </a:r>
            <a:r>
              <a:rPr lang="en-US" sz="2400" dirty="0" smtClean="0"/>
              <a:t>1%)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0" y="3214686"/>
            <a:ext cx="5715008" cy="3310658"/>
          </a:xfrm>
        </p:spPr>
        <p:txBody>
          <a:bodyPr>
            <a:normAutofit lnSpcReduction="10000"/>
          </a:bodyPr>
          <a:lstStyle/>
          <a:p>
            <a:pPr lvl="0"/>
            <a:r>
              <a:rPr lang="hi-IN" b="1" dirty="0" smtClean="0"/>
              <a:t>हे जरी खरे असले की</a:t>
            </a:r>
            <a:r>
              <a:rPr lang="en-US" b="1" dirty="0" smtClean="0"/>
              <a:t>,</a:t>
            </a:r>
            <a:r>
              <a:rPr lang="hi-IN" b="1" dirty="0" smtClean="0"/>
              <a:t> प्रत्यक्षात पृथ्वीचा </a:t>
            </a:r>
            <a:r>
              <a:rPr lang="en-US" b="1" dirty="0" smtClean="0"/>
              <a:t>70%</a:t>
            </a:r>
            <a:r>
              <a:rPr lang="hi-IN" b="1" dirty="0" smtClean="0"/>
              <a:t> पृष्ठभाग पाण्याने व्याप्त असला तरी त्यापैकी </a:t>
            </a:r>
            <a:r>
              <a:rPr lang="en-US" b="1" dirty="0" smtClean="0"/>
              <a:t>97%</a:t>
            </a:r>
            <a:r>
              <a:rPr lang="hi-IN" b="1" dirty="0" smtClean="0"/>
              <a:t> टक्के पाणी हे खारे पाणी आहे.</a:t>
            </a:r>
            <a:endParaRPr lang="en-US" b="1" dirty="0" smtClean="0"/>
          </a:p>
          <a:p>
            <a:pPr lvl="0"/>
            <a:r>
              <a:rPr lang="en-US" dirty="0" smtClean="0"/>
              <a:t>2%</a:t>
            </a:r>
            <a:r>
              <a:rPr lang="hi-IN" dirty="0" smtClean="0"/>
              <a:t> शुद्ध पाणी हे बर्फ आणि हिमनग बनलेले आहे.</a:t>
            </a:r>
            <a:endParaRPr lang="en-US" dirty="0" smtClean="0"/>
          </a:p>
          <a:p>
            <a:pPr lvl="0"/>
            <a:r>
              <a:rPr lang="hi-IN" dirty="0" smtClean="0"/>
              <a:t>म्हणून निष्कर्ष</a:t>
            </a:r>
            <a:r>
              <a:rPr lang="en-US" dirty="0" smtClean="0"/>
              <a:t>,</a:t>
            </a:r>
            <a:r>
              <a:rPr lang="hi-IN" dirty="0" smtClean="0"/>
              <a:t> पृथ्वीवर उपलब्ध असलेल्या पाण्याचा फक्त </a:t>
            </a:r>
            <a:r>
              <a:rPr lang="en-US" dirty="0" smtClean="0"/>
              <a:t>1%</a:t>
            </a:r>
            <a:r>
              <a:rPr lang="hi-IN" dirty="0" smtClean="0"/>
              <a:t> भाग पिण्यायोग्य आहे.</a:t>
            </a:r>
            <a:endParaRPr lang="en-US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1028" name="Picture 4" descr="blue earth by darkowl - A not to detailed picture of earth with land masses in dark blue.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076056" y="571480"/>
            <a:ext cx="3533378" cy="3533378"/>
          </a:xfrm>
          <a:prstGeom prst="rect">
            <a:avLst/>
          </a:prstGeom>
          <a:noFill/>
        </p:spPr>
      </p:pic>
      <p:pic>
        <p:nvPicPr>
          <p:cNvPr id="18" name="Picture 4" descr="blue earth by darkowl - A not to detailed picture of earth with land masses in dark blue.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516216" y="4293096"/>
            <a:ext cx="877466" cy="877466"/>
          </a:xfrm>
          <a:prstGeom prst="rect">
            <a:avLst/>
          </a:prstGeom>
          <a:noFill/>
        </p:spPr>
      </p:pic>
      <p:pic>
        <p:nvPicPr>
          <p:cNvPr id="19" name="Picture 4" descr="blue earth by darkowl - A not to detailed picture of earth with land masses in dark blue.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660232" y="5661248"/>
            <a:ext cx="400987" cy="404664"/>
          </a:xfrm>
          <a:prstGeom prst="rect">
            <a:avLst/>
          </a:prstGeom>
          <a:noFill/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67744" y="188640"/>
            <a:ext cx="68762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hi-IN" sz="4000" dirty="0" smtClean="0"/>
              <a:t>प्रत्येक थेंब मोजतो :- पाण्याची बचत </a:t>
            </a:r>
            <a:endParaRPr lang="en-US" sz="4000" dirty="0" smtClean="0"/>
          </a:p>
          <a:p>
            <a:pPr algn="ctr">
              <a:spcBef>
                <a:spcPct val="0"/>
              </a:spcBef>
            </a:pPr>
            <a:endParaRPr lang="en-IN" sz="4000" b="1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http://buildingdoctors.com/sites/default/files/ec_pro/thebuildingdoctors/water-conserv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3607296" cy="418346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86182" y="1857365"/>
            <a:ext cx="50006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400" dirty="0" smtClean="0"/>
              <a:t>खरोखरच</a:t>
            </a:r>
            <a:r>
              <a:rPr lang="en-US" sz="2400" dirty="0" smtClean="0"/>
              <a:t>,</a:t>
            </a:r>
            <a:r>
              <a:rPr lang="hi-IN" sz="2400" dirty="0" smtClean="0"/>
              <a:t> जर फक्त </a:t>
            </a:r>
            <a:r>
              <a:rPr lang="en-US" sz="2400" dirty="0" smtClean="0"/>
              <a:t>1%</a:t>
            </a:r>
            <a:r>
              <a:rPr lang="hi-IN" sz="2400" dirty="0" smtClean="0"/>
              <a:t> पृथ्वीवरील पाणी पिण्यायोग्य आहे आणि प्रदूषण सातत्याने वाढत आहे. आपल्याला पाण्याचा वापर कमी करावा लागेल अथवा पिण्यासाठीचे अयोग्य पाणी वापरात आणण्याचे मार्ग शोधावे लागतील.</a:t>
            </a:r>
            <a:endParaRPr lang="en-US" sz="2400" dirty="0" smtClean="0"/>
          </a:p>
          <a:p>
            <a:r>
              <a:rPr lang="hi-IN" sz="2400" dirty="0" smtClean="0"/>
              <a:t>तसे पाहता पाणी हे सर्वात स्वस्त आहे</a:t>
            </a:r>
            <a:r>
              <a:rPr lang="en-US" sz="2400" dirty="0" smtClean="0"/>
              <a:t>,</a:t>
            </a:r>
            <a:r>
              <a:rPr lang="hi-IN" sz="2400" dirty="0" smtClean="0"/>
              <a:t> म्हणून आपल्याला पाणी वाया जाणार नाही याची काळजी घ्यावी लागेल.</a:t>
            </a:r>
            <a:endParaRPr lang="en-US" sz="2400" dirty="0" smtClean="0"/>
          </a:p>
          <a:p>
            <a:endParaRPr lang="en-US" sz="2400" dirty="0" smtClean="0"/>
          </a:p>
          <a:p>
            <a:endParaRPr lang="en-IN" sz="240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जर आपण पाणी बचत करण्यात अयशस्वी झालो </a:t>
            </a:r>
            <a:r>
              <a:rPr lang="en-US" dirty="0" smtClean="0"/>
              <a:t>?</a:t>
            </a:r>
            <a:endParaRPr lang="en-IN" dirty="0"/>
          </a:p>
        </p:txBody>
      </p:sp>
      <p:sp>
        <p:nvSpPr>
          <p:cNvPr id="60418" name="AutoShape 2" descr="data:image/jpeg;base64,/9j/4AAQSkZJRgABAQAAAQABAAD/2wCEAAkGBxQSEhQUERQVFBUXFRwUGBcXGBQVFBQYGBoWFxYYFxgYHCggGBolHBUVITEiJSkrLi4uGB8zODUsNygtLisBCgoKDg0OGxAQGiwkHyQsLCwsLCwsLCwsLCwsLCwsLCwsLCwsLCwsLCwsLCwsLCwsLCwsLCwsLCwsLCwsLCwsLP/AABEIAOEA4QMBEQACEQEDEQH/xAAbAAEAAQUBAAAAAAAAAAAAAAAAAwECBAUGB//EADoQAAEDAgQDBQYFAwQDAAAAAAEAAhEDIQQFEjFBUWEGInGBkQcTMqGx0SNCcsHwUmLhFHOishUzU//EABsBAQADAQEBAQAAAAAAAAAAAAABAwQCBQYH/8QAMREBAAICAAUCBAUEAgMAAAAAAAECAxEEEiExQQVREyIyYXGBseHwFJGh0SNDFcHx/9oADAMBAAIRAxEAPwD3ABAhAhAhAhAhAhAhAhAhAhAhAhAhAhAhAhAhAhAhAhAhAhAhAhAhAhAhBHCCQIKoCAgICAgICAgICAgICAgICAgICAgICAgICAgiQSBBVAQEBAQEBBHVrtb8Tg3xIC5m0R3l1Ws27QtbimESHtjxCc1fc5LeytPEMd8LmnwIKRaJ8k1mPC/WOYU7hy4bO+3WlxbQAgEjURqLotLWyAB1O/JW4MVs0zGON67zPb92LieNx4I+fz4jv+zn8f2rruALK1RruI7oHlpGy2cPwWauT/lis1+38283ifVcdse8NrRb76/+L8t7RYmZ/wBWAdtNRsz8o+a54mkY/wDqmfvEp4XismT/ALo37TH8/Vv8H2xrU3acTSDm/wD0pT82n/CwxkxXjdJ1PtOnqVyZaTrLEa943+nV12W5lTrsD6Tw5vTcHkRwKmazXpLRS9bxus7hlqHQgICAgICAgICAgiQSBBVAQEBAQEFr3QCTwuomdRtMRudNFUcCdTtz/IWKZiZ3L0axMRqEFSmw7gegUdHcbhqswwmkEstPp6FVzXXZdWduVxubkMqkdyoxp+ElusbSOhXdMczMa8s/F3rXFbcdoaLBvc65v/BJ8F9PwsYsMxXftH8/m35/xfxM0TaI6R1TOC9N5ULHKJdw3uSYtzwWm4aPim/HfmvlvVeGritFo7z48fk+t9K4i2ek1mOlfPlMMY/CvNagYIMvb+Wo0bgjn1CqwcRMxFL9Y8faf9GSJxZJvX8/vH+/u9QynMG4ikyqzZw8wdiD1BlWvQraLRuGYjoQEBAQEBAQEBBEgkCCqAgICAgIMLM6sNA/qPyG6pzW6aX4K7tv2crneLLWOLdxcdFht1enSvTcuWpdr3NbFRjtXNveBj6K2MVpjcTCieLxRPLO3ZMrCtSBbeWyOoISeyysxE7js4PtbksNDgSSbkGIcDchX8NMVtHN2Z+Ox3zYr8vfUtnkuTM9ydT3N7tyCABa/l4yq/6y1svNWkdJ6dO/+XixwsRi5bWnt169nNV3gGy+yxWtNIm8any+Oy0rF5ik7jwiZUv4Jf5omN6dY/ltE626nCYqk+7AGuI7zQI22mLL5Pi8GbHPJfrrs+w4bPiy158Xnv8Aux8xfAKyRGo0qyz16Ok9lOLL2YhhnS2o0joXA6v+oPmteG0zVbwszyzDvFc1CAgICAgICAgIIkEgQVQEBAQEBBo8fW1uMeA/dYsl+aej0MNOWsb/ABa+tg5HSFXNdtNcunJ572eJl9Kzt9PA/YpHTux8TgnJG6d/1aDIO01TCOLXtLqeoy389M8YB4dF6n/j5vhrfHPV5GH1T4OScOaNQ22b9r8NXYG0pcbmIgjnM+Kx4OFy5b8lemvfw9LiuPw4MU35t78R5aenmz3UzTsG+ZLgNl6vp3pXwsvPed+Y12fK+oepfEx8lImN9/dhYt5iy9u82iOjyMURM9UdB53E24iYVNsmKbfCtMbnw01w5Yj4tYnUeW7yemXuMSBG452gcF5fqM0rWN6m2/z193pemxabTqJiuvy39mwzBki3ivAtPs9Xl21eT5ucM57HF2h94kgaucDeymLTrTXwnLS2p8tvS7S1qZDqVUls/ATqafVd1tar1MmLHbtD1HKsaK1KnVFtbQ6OXMeq2VtzRt5d68tphlrpyICAgICAgIIkEgQVQEBAQEGDmuI0tgbn6cVRnvquo8r+Hx81tz2hpWWBWPs9C3VDhsWDEm5mPIwopbaZpKWuA4KxzETDge1+T973jbEb8nD7rdwHFzgtyz9MvO9T9Pjiac1fqjt/pzWBwo1F3MBfS0w0mZtEd40+Gz5rxEUnxP8AllYhx1Anw2An03XOLh6YI1TpHtv9EZOItn637+7No4NrqbnvkgbAW/l15/GcfeM3wcUxE+Z/F6PBcDT4PxssTPtH2jy1L6rmbDSD8JsZ3meq8rPWtM//ACW5pj6vH9m7DmmMe6xqJ7eXTZdigWhrLAcAsM3tM7nu1Vyc2qx2hsW05Hiue7TWuu7QZzhAf5wXS2I6NA2uaR5t5KYt4W0yzSXuXYTEtqYKkWGQNQ8DqdY+q2YfocZbRa0zDoFarEBAQEBAQEESCQIKoCAgIKFBpa1bW4k+AWG1uazfWnJVBiKdlxaqysvJc2xuKp1XUw4NFOpLTBLoPe5wRdelwPptMuPntLyvUfWr8Nl+HWI7RLrcg7RNrQ1xDakfDO/VvMWWfi+Evw9veviW/gPUcXGU9reY/wBHaN0tI6LHE9Xp8scrj8E2GiOMj5kL7XhOuGv4Pyr1PpxWSPuYoAgxM26mbztwuFRe96ZYtknUdfMa143vysxUpbHMUjr08T+evsny/W9pY0ANIi9ogz+68zLm4Smf4m9z36ddz7b9o7vTx/1NsPw+3TXXxH+57JsblLTTgATxPXjB5Ly+Iz2yZJyTLVTDFcfw6sbJ8QG907t+Y4FZLz1234MXJDpaVYEbrurRENXm7xeF1KXKYwhRCu0ui9nXbJmBdVZiC73TwC0NGoh4ttNpH0C04rcrjHu1uWHsGS57QxTdVF882kFrx4tKvretu0rrUtXvDZrtwICAgICAgiQSBBVAQEBBbUMA+CieyY7uYoussFYerLJpvUuJhpM67MUcQ7W7U10RLSPmCFr4bjcuCOWvZg4v03DxNua+9+8OTzTsk+gPeUqocWnU0ObDpHIhareq1vXky16T7MlPQ5x3jJgv1j3bbC4pmOw+tlnQWubxa6LjwXk5Mc47a/t+D3sWfnp1/NzlbDwQ0C/ADrwX1HA56xwsWtPSN7fAetcNMcfMUj6tT/j9mTlz9LHl50gui8i8X/nReX6nH9TmiuGOb5eul3AROHFPxOkb8o8IyHHSdTSZEfPzXi5aWpPLaNS20jc7jrDIzMOcwMY6HuO0wY4noB+y28FNazz5Y3WP1ns7yVvavJSdWn9I7uOznCvw79bXF8bzx5xdWTlw5vkmkV9v3bK4smKObm37/syMFnuoS109OI5rFalq9Ja4mJhdiMwc4Wk9Bf6KIiZcWlZl+R4nFN102hrNtTyWgxY6REn0VnSvdFMOTJ2brBdjqVGH13e9eLxsxp6Dj5ri2aZ6Q28PwcY+s9ZbRwAg07R/LHgq+rbqHY9j+0bnOFCudRPwPO5/tdz6Fa8GaZ+WzBxOCK/NV2S1sYgICAgIIkEgQVQEBAQY2ZVNNNx6R62/dcZLarMrMVea8Q0mHZZYqvRvKHF4kMk/LmuLX06rXbFoZwx4s5PiupxdWuzpznDoVxM7nqupNaxqHnWKfWwldxouLNd/7TzBHFe3wmOnEYuS3eHzfqObJw2b4lO094RZfm1WrVIqgSfh0ggz916HCYa4K2pbtPu8T1TJbirUyUj5o6dHT1cpq1HMbUaWgfE+QQQQNhvq4Lz8ebFw03yYusW7V1PT9l88FkzRWmTprvO469P1antBhnYUgNfZwkRY2ncDxN/srMfJxX/JNPmj3np/P55RkxW4aeSLfLMfnDV080MtIddkhpHnz8StOPHS1bc0ai3j2lmvbLW1eXrNfP2KmKfV1B5kAE8Beeaw8bw2LFSJpGur0eB4jLktMXl0nsuyqh7mrUcxpeahaSQDYQR9V5l7TvT6LhuWadIdxpa0Wa1vgAFxMtUVjwxcY3S2xsqZWREOexlabLutXEywhW07KURLN7M4gf6uh/uAeZt+6sx9LQqzTukvYAvQeUqgICAgIIkEgQVQEBAQabP6vwM5nUfKwWbiLdoa+Er1mzDDSAs89mve5cn2jdUgw9vmD+xWeYmZ6r4mIjs8wxXvffuiq4ED8pLd/Ar3OA4emSs80PnPVeMyYrRyzp6BkGbe9osa50ua0NdO88/NYeL4ecGWY8eHrcBxVeJxRaJ6+fxYOf4QVn0gCAdUTxiDKs4PPOKZn7M/qnD/ABMUVn3hsT2YpMLX09WoHVMyftCsvxea+4trU+NPLpweOkxNe8M+k8kQ7ccFm21bYWMwdOoNNQA8ARGtvgeS7x8RfFPyz+XhXkxY8savH+3G512fFEF1NxN+PLy4rRHqVov2jX2ZbcHTl1vq1hxciGAWEEW1Hf5rNzzkmfiTP29mqaxjiOSG27IY3EYV79dCsaNQg/A4lp21COEfRcXrE+erXgy5MU/NWdT9uztWdpqL7SQRYhzXNjxkWWe247vUx5KWn5ZVx+aU9NiNuar3uei7enM4rOKTfzazybf57K+GeZYlN9Sq6T3W8GjfzPEqER1bfC4Mt0vbIcxweOR0mR9Fzzal3NNw9ly3FitSZUbs9od4cx5Gy9OtuaNvItXlmYZK6ciAgICCJBIEFUBAQEHNZo/VWd0hvp/lYMs7vL0+HrrHDHr1oC4mVsQ5vMC2HOdeBtzVfTay09HmeJluIcXbuEnpyHove9MyRE8r5b1nFNqxb2bfIMSGVxJAa8FpJ4GJafr6q71TFzYuaPDP6JxE4801nz/6bCjqGPbTMw0OJ4cIH1XjY66q+g4zLFqxH3daaynbz+ZhYyoCJm42OxWfJaEczVYrEObPC0/zqqZ2jcy0uYZrEh2208l1Wsy65Uns8dROLq6tJdoBb5G8eoV9onljbbweuaXpL6gkDmqp+7067lFiXNG4F1HR1qWlzTAUKou1s+CIaB+UMabLqJcTCei1rN/RRKaxEL6mZumwAHLmo073C/DdvsThfwqbKbmAkjUHTe5uDtPRaKZZrGmHLii1tt7l/tYabV8O4dWOB+To+qtjP7wonh58S6PA+0DBVN6ppnlUBb8xI+a7jNWfLicN48OhwmOp1RNKox45tc130KsiYlXMTHdkKUKII0EgQVQEFrngCTYKJnREb7Ndic3A+Aauuw/ys9+IiPpaqcLafq6NO28l25M+qyx16y3doiIazMA7hJ8FzKyGurNaxhc8HY7jbkepXLm23mWPpl7yeO6148lscxMeGHNirkia27SirPLbGxHFfQUy0z43yuTh8nC5f0/Bj5DjnsxgqOcXOdIJcSZmOfgFTPDUvPLPT7tGbiLxi546zDvnZ23iHdNljn03iInXT+6qPUsUx3lrTn5Dnamw07RuPG91OX0i0Vjktu3n2Rj4+LTPNHRdXxGpg3M7T12Xk2rNflnvD2MVdxEw0mIbJSIXTCDJqLRi6JnTLtJIMG8qyZ3WYd8POsj1SpTeBfvgcRvHVUy9WktPmGat2mI5mFELLW01b84BsHA+Eu+i70q3KM13u+BjndT3R87/ACRyyaGFqP3gHpeFzt1FZVrYPQJKmJJjTRYmjeSVKuWO0BS50kNIInS2nqYZY4tPNpIPqE25mG5wHbHHUPhrueOVT8Qerr/Nd1y2jy4nFWfDeUfariGj8ShSfHEF7PurI4ifMKp4ePEvR/8AyJ/p+Z+y0c0s/LCDEdoNJLWsJgxJPK3BUW4mInUQ004SZjcywqufVTtpb4Cfqqp4m66vCUQf66s/8zvK30XHxbz5WxgpHhcwSe8SfElR3dxWK9mQF3MOFKhUdnUdWuxg6wqrLqw5/Pa0jvbcBz8VEdZLREQ473PeLuvyVzHpvuzvZ12JMhrXOa5ukVATTG5cXxeIbA6kK/Ba0T0Z+IrS0RzR2aXtH2BxOHqg0mCqHVXBgp6nOaA4xIiwiOPRepj4iO094eNl4S3jrEo3tcx2mq0scN2uBDgYmCDcL1aZItXcPnMuCcdprKxwBXe1UTMNmQ2pTBbaIaR1H7WXyfF4bYssxbz1ifd9dweeuXHE18eGoxrY5+iohsc/mlYgy0wQZBHAi4VmOOqO3WHrPYftKMRhw93xfC8cnCxjod/NV5K8lph6uGfiY4t5XY1lGoSXBpPgFwtnow3Cm3YAIjorTrN5hQbhV2PItTAPVRpO9sPG41zpDo8lMQrs0OKGo8l04lB7mOKlCQBSBUC3QUFj6Vio8D3Bb9MDDxDBrd+o/Urz7/VL1Mf0x+CMMC507VgqdG1pkKTa/wB8uolWwcXmOj7Lmdu401GLzjV8MLjUu4tENNjaxcZcfIXXURpXa+2xyLsvVxJBA0U5+J23+T0CvpjmzLkyxV6hlWWMw9MMpjxPFx5lbK1isahhtabTuV1TDEvBG2523+s7eiTXrtG+jjvaZ2aOIY2rQH47TGkC9VvLxHCecLVgz/DnU9mHjOF+NG47w8gOJIJa6QQYMiDI3BC9OMm3g2wTEthleMa0OudR4cI+8rxvVeeZrbXyx+r1vS4rXcb6yixtTV1XlvZc1mq28Nitadz2Z8uWK9PL0X2Y0qTsvc02eKjySDBE7eUQqeKr8/V6nBTvHE1Mxy2qD3HiOcSVn7NM7ljUcrrfnq/8WptxqW0wWWMaO+S49Tb02XMrK1SYl7QIZE9EhMxqGrc266UsHFYeTZBiOwjkNLm0SN1KNJBTQXaEFtQQD4IPZlvYGHXd33fqP1K8+/1S9Sn0x+EKNUaTMrpAUuWPVxICbS1eMzMDYqBocXijUKmIc8ymHwj3mACfAE/RdRDibQ67s12RkipiGw0bMO7uruQ6bq/Hh8yzZc/iruGMAEAAAbAWAWpkXILKoMWE+cIBpgmeMR+6gcL7QextHE/jNAp1ZaHPEBrgSQNQNiZgT1CtpmtTsoy8NTJ9peZZr2WrUDUj8QUiA8s1EtluoGN4iPOeS1Vz0v8ALLz78Jkx/NWf7MJ+VYoe77jj70S0C5I3uBt5qqlOH8RHRZeOJ6RaZ6pcH2ExeIeWBmjvOBc/utGidUgSRtG266tmpHR1j4fJvcu97MezR2GfHv3kGz9IDWWDTsZM94ieix5tZekw9DBzYesWZmF7P1amIrUmuAbTcRrIdIG7ZtBJHAQsnwdzqJb/AOp1ETMGZZBXoz3dY4PbJ8iNwVxfFaruvEVs5jFPebXHyVel3PKFjSNzdTr2RN/dj1a02CjTnawPTSYU3UgQeaIL9CpFQ/mEEdSL+CD2RbmBg4p4DnfqP1KwW+qXpUn5Y/Bh1sYG8Vzt0wquNJ+FR3Nw11WvrdpGokmLWC6irm1lMDlL67tNNhMG5JOkeJ2C7rSbdIU2yRXrMuvynsqym8CppfDZO8apsOo3WmmGInqzXzTMdHU02ACAAByFgr9aZ1yAgILXTb5oLkEJaC4giQWjh1KgYLaeiqBzII8IfZR5SxswyZgh1OGv12BJLJO4Avo4/CFOjajnhrnODAGtbpdUvLyRpiwuQY3QbXDOinqcI3cZtG5+iIQ5PQ0s1cajjUdPN3+ISBnqRFXw7HiHta4f3AH6qJiJTE6YT8po1KXu3UWtbcBoAEX3BG3NRNY1pMXmJ24rMPZ8C/TTqFrjdupssd0MXafUKmcHsurn93L5t2TxdC7qRc0fmpy9vnFx5hVWx2hdXNWWkJ4bLjS3aRlVNG0usIlG4qBa51ikj2dbmByWa5jpqVB/e4f8ivPt9UvSp9Mfg01fHl2yjRNigXcDd1oG66iHEzLqcl7KvA97W7sCQzif1cloph8yzZM8dodvh8O1jQ1jQ0cgtMRER0ZZmZnqsqS1+r8pEHmDwPggyAVKFUBBHWrtbGoxKCr6oG5hBeEERpnVqn8sRw5qBrM0d32w7S4AbcN7eYlRKWQyu52gizZgl25INrdbqUJvea6bjBAM72nqgkxf/rf+kj5FSJKbYAHIQguQEBBSEBBrczyHD4gfjUmOP9UQ4eDhdczWJ7uotMdpcrmXsyouk0Kr6Z5Oh7f2PzVc4YWxntHdyOc9h8ZQuGe+YPzU7nzae96Sq5xTCyuaJcu6sQYO43B3Hiq9LYso7E2PgomE7e4ytbE86zRpNetwHvX/APYrHaPmlvrPywysnyipXdppNnm42a3xKmtJtPRze8VjcvRMi7PU8OAfjqcXnh+kcAtdMcVYsmWbNnjD3HfpK7nsrhJRdLWnmAfUKRc5siCgpTphogCAguQEFrmg7oMetgw5wc68cP5ugyQgsrs1NI5oMDHU4njDNQ5kg7ekhRImbh+8XaiQXAgcB5IMmuO6fBSMSrR93R0gk3Ak73cLlQM9SCAgsNIag6LgRPQoL0GLpqCrbT7stv8A1B3PqCPogykBAhBps97MYbFj8amNXB7e7UHnx85XM1iXUWmOzy7tV7OcRQDn4ea9ODYD8VtuLfzeXoqbY5jsurkie70jSeR9CrdSp6NHgeyL61apUrSyn715A/M4ajtyHVU1w7mZns0WzREREd3aUMCxlP3bBpbtAsfXeVoiIiNQzTaZncpsPRDGhrRAAgKUL3CUEGFfbSdxaOMAwDHJRAyFIICAgIMfEGCHSYFoHGVEiV7iBYTt0Ui11aHBsG/HggxcQ8GoBOwg+JI/ZQIWsNLTBJ1O49OCDZubIIUiHF4fXpEwA6T1UCmDpvBeXkGXWjYDh5qRkoCAgsY6eEXj/KBWcQ0lo1EAkDaTyQKTiWgkQSJIO46IL0BAQEEaC8IBCCqChQYOFwGl+tztTo0zA28YlRoZ6kEBAQEERqHVpi0TKCVBAWO1zI08ryoBzRrFuH7hBG5o94L8TbxvP1QXOqNqEskyN4MGx6KROTsguQEBAQEBAQEBAQEESCQII8O9xB1CO8QOoGxQSoCAgICCGnQhxdJvw4IJkBAQEEdappHM8EFs98fpP1CC8UhOqL80BrACSAATv1QYtas5tRs/CZA5zaPqVAzVIICAgICAgICAgIIkFzmzF4uD6cEF6AgICAgICAgIKFBYH94iOG6C8oIyO+P0n6hBe5wG6Cw0+9qmenJBbVbLm22QToCAgICC1zojqgjpUyCb24IJkBAQEESCQIKoCAgICAgICAgtlALo3QHmBPK6CPX3h+n7fZBbimjuyCb8P3QThBVAQEBAQEBBa1wOyC5AQEBBEgkCCqAgICAgICAgICCjmzugEIIKVKIB3F+KgZCkUQVQEBAQEBAQWmB0QXICAgIIkEgQVQEBAQEBAQEBBRzoQVCCjxYoKNHHogixBdbSoF7mSQZUiJhioQZv/PuoGSpBAQEBAQRtfMgoJEBAQEESCQIKoCAgICAgICAgogo50cJuguQUhBVBY11ygxsPULnGREW8PuoGWFIqgICAgICAgICAgiQSBBVAQEBAQEBAQEFEFGTxQXICC0tuDyQGthAgTPHZBcgICAgICAgICAgII0FAgICAgICAgICAgICAgICAgICAgICAgICAgICCqCN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0420" name="AutoShape 4" descr="data:image/jpeg;base64,/9j/4AAQSkZJRgABAQAAAQABAAD/2wCEAAkGBxQSEhQUERQVFBUXFRwUGBcXGBQVFBQYGBoWFxYYFxgYHCggGBolHBUVITEiJSkrLi4uGB8zODUsNygtLisBCgoKDg0OGxAQGiwkHyQsLCwsLCwsLCwsLCwsLCwsLCwsLCwsLCwsLCwsLCwsLCwsLCwsLCwsLCwsLCwsLCwsLP/AABEIAOEA4QMBEQACEQEDEQH/xAAbAAEAAQUBAAAAAAAAAAAAAAAAAwECBAUGB//EADoQAAEDAgQDBQYFAwQDAAAAAAEAAhEDIQQFEjFBUWEGInGBkQcTMqGx0SNCcsHwUmLhFHOishUzU//EABsBAQADAQEBAQAAAAAAAAAAAAABAwQCBQYH/8QAMREBAAICAAUCBAUEAgMAAAAAAAECAxEEEiExQQVREyIyYXGBseHwFJGh0SNDFcHx/9oADAMBAAIRAxEAPwD3ABAhAhAhAhAhAhAhAhAhAhAhAhAhAhAhAhAhAhAhAhAhAhAhAhAhAhAhBHCCQIKoCAgICAgICAgICAgICAgICAgICAgICAgICAgiQSBBVAQEBAQEBBHVrtb8Tg3xIC5m0R3l1Ws27QtbimESHtjxCc1fc5LeytPEMd8LmnwIKRaJ8k1mPC/WOYU7hy4bO+3WlxbQAgEjURqLotLWyAB1O/JW4MVs0zGON67zPb92LieNx4I+fz4jv+zn8f2rruALK1RruI7oHlpGy2cPwWauT/lis1+38283ifVcdse8NrRb76/+L8t7RYmZ/wBWAdtNRsz8o+a54mkY/wDqmfvEp4XismT/ALo37TH8/Vv8H2xrU3acTSDm/wD0pT82n/CwxkxXjdJ1PtOnqVyZaTrLEa943+nV12W5lTrsD6Tw5vTcHkRwKmazXpLRS9bxus7hlqHQgICAgICAgICAgiQSBBVAQEBAQEFr3QCTwuomdRtMRudNFUcCdTtz/IWKZiZ3L0axMRqEFSmw7gegUdHcbhqswwmkEstPp6FVzXXZdWduVxubkMqkdyoxp+ElusbSOhXdMczMa8s/F3rXFbcdoaLBvc65v/BJ8F9PwsYsMxXftH8/m35/xfxM0TaI6R1TOC9N5ULHKJdw3uSYtzwWm4aPim/HfmvlvVeGritFo7z48fk+t9K4i2ek1mOlfPlMMY/CvNagYIMvb+Wo0bgjn1CqwcRMxFL9Y8faf9GSJxZJvX8/vH+/u9QynMG4ikyqzZw8wdiD1BlWvQraLRuGYjoQEBAQEBAQEBBEgkCCqAgICAgIMLM6sNA/qPyG6pzW6aX4K7tv2crneLLWOLdxcdFht1enSvTcuWpdr3NbFRjtXNveBj6K2MVpjcTCieLxRPLO3ZMrCtSBbeWyOoISeyysxE7js4PtbksNDgSSbkGIcDchX8NMVtHN2Z+Ox3zYr8vfUtnkuTM9ydT3N7tyCABa/l4yq/6y1svNWkdJ6dO/+XixwsRi5bWnt169nNV3gGy+yxWtNIm8any+Oy0rF5ik7jwiZUv4Jf5omN6dY/ltE626nCYqk+7AGuI7zQI22mLL5Pi8GbHPJfrrs+w4bPiy158Xnv8Aux8xfAKyRGo0qyz16Ok9lOLL2YhhnS2o0joXA6v+oPmteG0zVbwszyzDvFc1CAgICAgICAgIIkEgQVQEBAQEBBo8fW1uMeA/dYsl+aej0MNOWsb/ABa+tg5HSFXNdtNcunJ572eJl9Kzt9PA/YpHTux8TgnJG6d/1aDIO01TCOLXtLqeoy389M8YB4dF6n/j5vhrfHPV5GH1T4OScOaNQ22b9r8NXYG0pcbmIgjnM+Kx4OFy5b8lemvfw9LiuPw4MU35t78R5aenmz3UzTsG+ZLgNl6vp3pXwsvPed+Y12fK+oepfEx8lImN9/dhYt5iy9u82iOjyMURM9UdB53E24iYVNsmKbfCtMbnw01w5Yj4tYnUeW7yemXuMSBG452gcF5fqM0rWN6m2/z193pemxabTqJiuvy39mwzBki3ivAtPs9Xl21eT5ucM57HF2h94kgaucDeymLTrTXwnLS2p8tvS7S1qZDqVUls/ATqafVd1tar1MmLHbtD1HKsaK1KnVFtbQ6OXMeq2VtzRt5d68tphlrpyICAgICAgIIkEgQVQEBAQEGDmuI0tgbn6cVRnvquo8r+Hx81tz2hpWWBWPs9C3VDhsWDEm5mPIwopbaZpKWuA4KxzETDge1+T973jbEb8nD7rdwHFzgtyz9MvO9T9Pjiac1fqjt/pzWBwo1F3MBfS0w0mZtEd40+Gz5rxEUnxP8AllYhx1Anw2An03XOLh6YI1TpHtv9EZOItn637+7No4NrqbnvkgbAW/l15/GcfeM3wcUxE+Z/F6PBcDT4PxssTPtH2jy1L6rmbDSD8JsZ3meq8rPWtM//ACW5pj6vH9m7DmmMe6xqJ7eXTZdigWhrLAcAsM3tM7nu1Vyc2qx2hsW05Hiue7TWuu7QZzhAf5wXS2I6NA2uaR5t5KYt4W0yzSXuXYTEtqYKkWGQNQ8DqdY+q2YfocZbRa0zDoFarEBAQEBAQEESCQIKoCAgIKFBpa1bW4k+AWG1uazfWnJVBiKdlxaqysvJc2xuKp1XUw4NFOpLTBLoPe5wRdelwPptMuPntLyvUfWr8Nl+HWI7RLrcg7RNrQ1xDakfDO/VvMWWfi+Evw9veviW/gPUcXGU9reY/wBHaN0tI6LHE9Xp8scrj8E2GiOMj5kL7XhOuGv4Pyr1PpxWSPuYoAgxM26mbztwuFRe96ZYtknUdfMa143vysxUpbHMUjr08T+evsny/W9pY0ANIi9ogz+68zLm4Smf4m9z36ddz7b9o7vTx/1NsPw+3TXXxH+57JsblLTTgATxPXjB5Ly+Iz2yZJyTLVTDFcfw6sbJ8QG907t+Y4FZLz1234MXJDpaVYEbrurRENXm7xeF1KXKYwhRCu0ui9nXbJmBdVZiC73TwC0NGoh4ttNpH0C04rcrjHu1uWHsGS57QxTdVF882kFrx4tKvretu0rrUtXvDZrtwICAgICAgiQSBBVAQEBBbUMA+CieyY7uYoussFYerLJpvUuJhpM67MUcQ7W7U10RLSPmCFr4bjcuCOWvZg4v03DxNua+9+8OTzTsk+gPeUqocWnU0ObDpHIhareq1vXky16T7MlPQ5x3jJgv1j3bbC4pmOw+tlnQWubxa6LjwXk5Mc47a/t+D3sWfnp1/NzlbDwQ0C/ADrwX1HA56xwsWtPSN7fAetcNMcfMUj6tT/j9mTlz9LHl50gui8i8X/nReX6nH9TmiuGOb5eul3AROHFPxOkb8o8IyHHSdTSZEfPzXi5aWpPLaNS20jc7jrDIzMOcwMY6HuO0wY4noB+y28FNazz5Y3WP1ns7yVvavJSdWn9I7uOznCvw79bXF8bzx5xdWTlw5vkmkV9v3bK4smKObm37/syMFnuoS109OI5rFalq9Ja4mJhdiMwc4Wk9Bf6KIiZcWlZl+R4nFN102hrNtTyWgxY6REn0VnSvdFMOTJ2brBdjqVGH13e9eLxsxp6Dj5ri2aZ6Q28PwcY+s9ZbRwAg07R/LHgq+rbqHY9j+0bnOFCudRPwPO5/tdz6Fa8GaZ+WzBxOCK/NV2S1sYgICAgIIkEgQVQEBAQY2ZVNNNx6R62/dcZLarMrMVea8Q0mHZZYqvRvKHF4kMk/LmuLX06rXbFoZwx4s5PiupxdWuzpznDoVxM7nqupNaxqHnWKfWwldxouLNd/7TzBHFe3wmOnEYuS3eHzfqObJw2b4lO094RZfm1WrVIqgSfh0ggz916HCYa4K2pbtPu8T1TJbirUyUj5o6dHT1cpq1HMbUaWgfE+QQQQNhvq4Lz8ebFw03yYusW7V1PT9l88FkzRWmTprvO469P1antBhnYUgNfZwkRY2ncDxN/srMfJxX/JNPmj3np/P55RkxW4aeSLfLMfnDV080MtIddkhpHnz8StOPHS1bc0ai3j2lmvbLW1eXrNfP2KmKfV1B5kAE8Beeaw8bw2LFSJpGur0eB4jLktMXl0nsuyqh7mrUcxpeahaSQDYQR9V5l7TvT6LhuWadIdxpa0Wa1vgAFxMtUVjwxcY3S2xsqZWREOexlabLutXEywhW07KURLN7M4gf6uh/uAeZt+6sx9LQqzTukvYAvQeUqgICAgIIkEgQVQEBAQabP6vwM5nUfKwWbiLdoa+Er1mzDDSAs89mve5cn2jdUgw9vmD+xWeYmZ6r4mIjs8wxXvffuiq4ED8pLd/Ar3OA4emSs80PnPVeMyYrRyzp6BkGbe9osa50ua0NdO88/NYeL4ecGWY8eHrcBxVeJxRaJ6+fxYOf4QVn0gCAdUTxiDKs4PPOKZn7M/qnD/ABMUVn3hsT2YpMLX09WoHVMyftCsvxea+4trU+NPLpweOkxNe8M+k8kQ7ccFm21bYWMwdOoNNQA8ARGtvgeS7x8RfFPyz+XhXkxY8savH+3G512fFEF1NxN+PLy4rRHqVov2jX2ZbcHTl1vq1hxciGAWEEW1Hf5rNzzkmfiTP29mqaxjiOSG27IY3EYV79dCsaNQg/A4lp21COEfRcXrE+erXgy5MU/NWdT9uztWdpqL7SQRYhzXNjxkWWe247vUx5KWn5ZVx+aU9NiNuar3uei7enM4rOKTfzazybf57K+GeZYlN9Sq6T3W8GjfzPEqER1bfC4Mt0vbIcxweOR0mR9Fzzal3NNw9ly3FitSZUbs9od4cx5Gy9OtuaNvItXlmYZK6ciAgICCJBIEFUBAQEHNZo/VWd0hvp/lYMs7vL0+HrrHDHr1oC4mVsQ5vMC2HOdeBtzVfTay09HmeJluIcXbuEnpyHove9MyRE8r5b1nFNqxb2bfIMSGVxJAa8FpJ4GJafr6q71TFzYuaPDP6JxE4801nz/6bCjqGPbTMw0OJ4cIH1XjY66q+g4zLFqxH3daaynbz+ZhYyoCJm42OxWfJaEczVYrEObPC0/zqqZ2jcy0uYZrEh2208l1Wsy65Uns8dROLq6tJdoBb5G8eoV9onljbbweuaXpL6gkDmqp+7067lFiXNG4F1HR1qWlzTAUKou1s+CIaB+UMabLqJcTCei1rN/RRKaxEL6mZumwAHLmo073C/DdvsThfwqbKbmAkjUHTe5uDtPRaKZZrGmHLii1tt7l/tYabV8O4dWOB+To+qtjP7wonh58S6PA+0DBVN6ppnlUBb8xI+a7jNWfLicN48OhwmOp1RNKox45tc130KsiYlXMTHdkKUKII0EgQVQEFrngCTYKJnREb7Ndic3A+Aauuw/ys9+IiPpaqcLafq6NO28l25M+qyx16y3doiIazMA7hJ8FzKyGurNaxhc8HY7jbkepXLm23mWPpl7yeO6148lscxMeGHNirkia27SirPLbGxHFfQUy0z43yuTh8nC5f0/Bj5DjnsxgqOcXOdIJcSZmOfgFTPDUvPLPT7tGbiLxi546zDvnZ23iHdNljn03iInXT+6qPUsUx3lrTn5Dnamw07RuPG91OX0i0Vjktu3n2Rj4+LTPNHRdXxGpg3M7T12Xk2rNflnvD2MVdxEw0mIbJSIXTCDJqLRi6JnTLtJIMG8qyZ3WYd8POsj1SpTeBfvgcRvHVUy9WktPmGat2mI5mFELLW01b84BsHA+Eu+i70q3KM13u+BjndT3R87/ACRyyaGFqP3gHpeFzt1FZVrYPQJKmJJjTRYmjeSVKuWO0BS50kNIInS2nqYZY4tPNpIPqE25mG5wHbHHUPhrueOVT8Qerr/Nd1y2jy4nFWfDeUfariGj8ShSfHEF7PurI4ifMKp4ePEvR/8AyJ/p+Z+y0c0s/LCDEdoNJLWsJgxJPK3BUW4mInUQ004SZjcywqufVTtpb4Cfqqp4m66vCUQf66s/8zvK30XHxbz5WxgpHhcwSe8SfElR3dxWK9mQF3MOFKhUdnUdWuxg6wqrLqw5/Pa0jvbcBz8VEdZLREQ473PeLuvyVzHpvuzvZ12JMhrXOa5ukVATTG5cXxeIbA6kK/Ba0T0Z+IrS0RzR2aXtH2BxOHqg0mCqHVXBgp6nOaA4xIiwiOPRepj4iO094eNl4S3jrEo3tcx2mq0scN2uBDgYmCDcL1aZItXcPnMuCcdprKxwBXe1UTMNmQ2pTBbaIaR1H7WXyfF4bYssxbz1ifd9dweeuXHE18eGoxrY5+iohsc/mlYgy0wQZBHAi4VmOOqO3WHrPYftKMRhw93xfC8cnCxjod/NV5K8lph6uGfiY4t5XY1lGoSXBpPgFwtnow3Cm3YAIjorTrN5hQbhV2PItTAPVRpO9sPG41zpDo8lMQrs0OKGo8l04lB7mOKlCQBSBUC3QUFj6Vio8D3Bb9MDDxDBrd+o/Urz7/VL1Mf0x+CMMC507VgqdG1pkKTa/wB8uolWwcXmOj7Lmdu401GLzjV8MLjUu4tENNjaxcZcfIXXURpXa+2xyLsvVxJBA0U5+J23+T0CvpjmzLkyxV6hlWWMw9MMpjxPFx5lbK1isahhtabTuV1TDEvBG2523+s7eiTXrtG+jjvaZ2aOIY2rQH47TGkC9VvLxHCecLVgz/DnU9mHjOF+NG47w8gOJIJa6QQYMiDI3BC9OMm3g2wTEthleMa0OudR4cI+8rxvVeeZrbXyx+r1vS4rXcb6yixtTV1XlvZc1mq28Nitadz2Z8uWK9PL0X2Y0qTsvc02eKjySDBE7eUQqeKr8/V6nBTvHE1Mxy2qD3HiOcSVn7NM7ljUcrrfnq/8WptxqW0wWWMaO+S49Tb02XMrK1SYl7QIZE9EhMxqGrc266UsHFYeTZBiOwjkNLm0SN1KNJBTQXaEFtQQD4IPZlvYGHXd33fqP1K8+/1S9Sn0x+EKNUaTMrpAUuWPVxICbS1eMzMDYqBocXijUKmIc8ymHwj3mACfAE/RdRDibQ67s12RkipiGw0bMO7uruQ6bq/Hh8yzZc/iruGMAEAAAbAWAWpkXILKoMWE+cIBpgmeMR+6gcL7QextHE/jNAp1ZaHPEBrgSQNQNiZgT1CtpmtTsoy8NTJ9peZZr2WrUDUj8QUiA8s1EtluoGN4iPOeS1Vz0v8ALLz78Jkx/NWf7MJ+VYoe77jj70S0C5I3uBt5qqlOH8RHRZeOJ6RaZ6pcH2ExeIeWBmjvOBc/utGidUgSRtG266tmpHR1j4fJvcu97MezR2GfHv3kGz9IDWWDTsZM94ieix5tZekw9DBzYesWZmF7P1amIrUmuAbTcRrIdIG7ZtBJHAQsnwdzqJb/AOp1ETMGZZBXoz3dY4PbJ8iNwVxfFaruvEVs5jFPebXHyVel3PKFjSNzdTr2RN/dj1a02CjTnawPTSYU3UgQeaIL9CpFQ/mEEdSL+CD2RbmBg4p4DnfqP1KwW+qXpUn5Y/Bh1sYG8Vzt0wquNJ+FR3Nw11WvrdpGokmLWC6irm1lMDlL67tNNhMG5JOkeJ2C7rSbdIU2yRXrMuvynsqym8CppfDZO8apsOo3WmmGInqzXzTMdHU02ACAAByFgr9aZ1yAgILXTb5oLkEJaC4giQWjh1KgYLaeiqBzII8IfZR5SxswyZgh1OGv12BJLJO4Avo4/CFOjajnhrnODAGtbpdUvLyRpiwuQY3QbXDOinqcI3cZtG5+iIQ5PQ0s1cajjUdPN3+ISBnqRFXw7HiHta4f3AH6qJiJTE6YT8po1KXu3UWtbcBoAEX3BG3NRNY1pMXmJ24rMPZ8C/TTqFrjdupssd0MXafUKmcHsurn93L5t2TxdC7qRc0fmpy9vnFx5hVWx2hdXNWWkJ4bLjS3aRlVNG0usIlG4qBa51ikj2dbmByWa5jpqVB/e4f8ivPt9UvSp9Mfg01fHl2yjRNigXcDd1oG66iHEzLqcl7KvA97W7sCQzif1cloph8yzZM8dodvh8O1jQ1jQ0cgtMRER0ZZmZnqsqS1+r8pEHmDwPggyAVKFUBBHWrtbGoxKCr6oG5hBeEERpnVqn8sRw5qBrM0d32w7S4AbcN7eYlRKWQyu52gizZgl25INrdbqUJvea6bjBAM72nqgkxf/rf+kj5FSJKbYAHIQguQEBBSEBBrczyHD4gfjUmOP9UQ4eDhdczWJ7uotMdpcrmXsyouk0Kr6Z5Oh7f2PzVc4YWxntHdyOc9h8ZQuGe+YPzU7nzae96Sq5xTCyuaJcu6sQYO43B3Hiq9LYso7E2PgomE7e4ytbE86zRpNetwHvX/APYrHaPmlvrPywysnyipXdppNnm42a3xKmtJtPRze8VjcvRMi7PU8OAfjqcXnh+kcAtdMcVYsmWbNnjD3HfpK7nsrhJRdLWnmAfUKRc5siCgpTphogCAguQEFrmg7oMetgw5wc68cP5ugyQgsrs1NI5oMDHU4njDNQ5kg7ekhRImbh+8XaiQXAgcB5IMmuO6fBSMSrR93R0gk3Ak73cLlQM9SCAgsNIag6LgRPQoL0GLpqCrbT7stv8A1B3PqCPogykBAhBps97MYbFj8amNXB7e7UHnx85XM1iXUWmOzy7tV7OcRQDn4ea9ODYD8VtuLfzeXoqbY5jsurkie70jSeR9CrdSp6NHgeyL61apUrSyn715A/M4ajtyHVU1w7mZns0WzREREd3aUMCxlP3bBpbtAsfXeVoiIiNQzTaZncpsPRDGhrRAAgKUL3CUEGFfbSdxaOMAwDHJRAyFIICAgIMfEGCHSYFoHGVEiV7iBYTt0Ui11aHBsG/HggxcQ8GoBOwg+JI/ZQIWsNLTBJ1O49OCDZubIIUiHF4fXpEwA6T1UCmDpvBeXkGXWjYDh5qRkoCAgsY6eEXj/KBWcQ0lo1EAkDaTyQKTiWgkQSJIO46IL0BAQEEaC8IBCCqChQYOFwGl+tztTo0zA28YlRoZ6kEBAQEERqHVpi0TKCVBAWO1zI08ryoBzRrFuH7hBG5o94L8TbxvP1QXOqNqEskyN4MGx6KROTsguQEBAQEBAQEBAQEESCQII8O9xB1CO8QOoGxQSoCAgICCGnQhxdJvw4IJkBAQEEdappHM8EFs98fpP1CC8UhOqL80BrACSAATv1QYtas5tRs/CZA5zaPqVAzVIICAgICAgICAgIIkFzmzF4uD6cEF6AgICAgICAgIKFBYH94iOG6C8oIyO+P0n6hBe5wG6Cw0+9qmenJBbVbLm22QToCAgICC1zojqgjpUyCb24IJkBAQEESCQIKoCAgICAgICAgtlALo3QHmBPK6CPX3h+n7fZBbimjuyCb8P3QThBVAQEBAQEBBa1wOyC5AQEBBEgkCCqAgICAgICAgICCjmzugEIIKVKIB3F+KgZCkUQVQEBAQEBAQWmB0QXICAgIIkEgQVQEBAQEBAQEBBRzoQVCCjxYoKNHHogixBdbSoF7mSQZUiJhioQZv/PuoGSpBAQEBAQRtfMgoJEBAQEESCQIKoCAgICAgICAgogo50cJuguQUhBVBY11ygxsPULnGREW8PuoGWFIqgICAgICAgICAgiQSBBVAQEBAQEBAQEFEFGTxQXICC0tuDyQGthAgTPHZBcgICAgICAgICAgII0FAgICAgICAgICAgICAgICAgICAgICAgICAgICCqCN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60422" name="Picture 6" descr="http://newswatch.nationalgeographic.com/files/2013/06/08C9CDCA-93F0-372D-DC3FD21B45F47F5B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2664296" cy="2664297"/>
          </a:xfrm>
          <a:prstGeom prst="rect">
            <a:avLst/>
          </a:prstGeom>
          <a:noFill/>
        </p:spPr>
      </p:pic>
      <p:pic>
        <p:nvPicPr>
          <p:cNvPr id="60424" name="Picture 8" descr="http://cdn.youthkiawaaz.com/wp-content/uploads/2012/05/water_wars_top2-300x16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4293096"/>
            <a:ext cx="2857500" cy="1600200"/>
          </a:xfrm>
          <a:prstGeom prst="rect">
            <a:avLst/>
          </a:prstGeom>
          <a:noFill/>
        </p:spPr>
      </p:pic>
      <p:pic>
        <p:nvPicPr>
          <p:cNvPr id="60426" name="Picture 10" descr="https://encrypted-tbn3.gstatic.com/images?q=tbn:ANd9GcTlJHn41He8ujCQ2fxHcUsiAVXCtpmUx_RMiFgXvbxXt6a6yok_0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581128"/>
            <a:ext cx="3171825" cy="1438275"/>
          </a:xfrm>
          <a:prstGeom prst="rect">
            <a:avLst/>
          </a:prstGeom>
          <a:noFill/>
        </p:spPr>
      </p:pic>
      <p:pic>
        <p:nvPicPr>
          <p:cNvPr id="60428" name="Picture 12" descr="https://encrypted-tbn1.gstatic.com/images?q=tbn:ANd9GcQV_RWYdZxOk8gloF98Em_3FFD8a05AXb9gXONuGVwHq-aCPh7Sm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1840" y="1772816"/>
            <a:ext cx="2628900" cy="1743076"/>
          </a:xfrm>
          <a:prstGeom prst="rect">
            <a:avLst/>
          </a:prstGeom>
          <a:noFill/>
        </p:spPr>
      </p:pic>
      <p:pic>
        <p:nvPicPr>
          <p:cNvPr id="60430" name="Picture 14" descr="https://encrypted-tbn0.gstatic.com/images?q=tbn:ANd9GcR2tQaqtJRYhD1dRN9UnoQqtJt8Muav1YUeru_Bbm2Vsak9Hpk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76156" y="1772816"/>
            <a:ext cx="2826060" cy="1884041"/>
          </a:xfrm>
          <a:prstGeom prst="rect">
            <a:avLst/>
          </a:prstGeom>
          <a:noFill/>
        </p:spPr>
      </p:pic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2071670" y="3571876"/>
            <a:ext cx="47863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800" dirty="0" smtClean="0"/>
              <a:t>होय</a:t>
            </a:r>
            <a:r>
              <a:rPr lang="en-US" sz="2800" dirty="0" smtClean="0"/>
              <a:t>,</a:t>
            </a:r>
            <a:r>
              <a:rPr lang="hi-IN" sz="2800" dirty="0" smtClean="0"/>
              <a:t> या सर्व परिस्थिती टाळता येणे आपल्या हातात आहे.</a:t>
            </a:r>
            <a:r>
              <a:rPr lang="hi-IN" sz="2800" b="1" dirty="0" smtClean="0"/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0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339752" y="714356"/>
            <a:ext cx="6480720" cy="698420"/>
          </a:xfrm>
        </p:spPr>
        <p:txBody>
          <a:bodyPr/>
          <a:lstStyle/>
          <a:p>
            <a:r>
              <a:rPr lang="hi-IN" dirty="0" smtClean="0"/>
              <a:t>आपण कशा-कशासाठी हे </a:t>
            </a:r>
            <a:r>
              <a:rPr lang="en-US" dirty="0" smtClean="0"/>
              <a:t>1%</a:t>
            </a:r>
            <a:r>
              <a:rPr lang="hi-IN" dirty="0" smtClean="0"/>
              <a:t> पाणी वापरणार </a:t>
            </a:r>
            <a:r>
              <a:rPr lang="en-US" dirty="0" smtClean="0"/>
              <a:t>?</a:t>
            </a:r>
            <a:br>
              <a:rPr lang="en-US" dirty="0" smtClean="0"/>
            </a:b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http://www.theboldchristian.com/images/glass-of-water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286000" y="1752600"/>
            <a:ext cx="1225550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www.picturesof.net/_images_300/A_Colorful_Cartoon_Cooking_Pans_Royalty_Free_Clipart_Picture_100826-023353-20105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824" y="2349500"/>
            <a:ext cx="2463787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://www.chellochemicals.co.uk/homedir/images/CartoonWashingHands_000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6172200" y="1828800"/>
            <a:ext cx="1800225" cy="185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http://www.travel-images.com/pht/uganda13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732588" y="4365625"/>
            <a:ext cx="1636712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5"/>
          <p:cNvGrpSpPr/>
          <p:nvPr/>
        </p:nvGrpSpPr>
        <p:grpSpPr>
          <a:xfrm>
            <a:off x="533400" y="3714752"/>
            <a:ext cx="5410200" cy="2505075"/>
            <a:chOff x="533400" y="3962400"/>
            <a:chExt cx="5410200" cy="2505075"/>
          </a:xfrm>
        </p:grpSpPr>
        <p:pic>
          <p:nvPicPr>
            <p:cNvPr id="10" name="Picture 2" descr="F:\EWB\Presentations\Soakaway\farming.jpg"/>
            <p:cNvPicPr>
              <a:picLocks noChangeAspect="1" noChangeArrowheads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533400" y="4724400"/>
              <a:ext cx="2619375" cy="1743075"/>
            </a:xfrm>
            <a:prstGeom prst="rect">
              <a:avLst/>
            </a:prstGeom>
            <a:noFill/>
          </p:spPr>
        </p:pic>
        <p:sp>
          <p:nvSpPr>
            <p:cNvPr id="11" name="TextBox 10"/>
            <p:cNvSpPr txBox="1"/>
            <p:nvPr/>
          </p:nvSpPr>
          <p:spPr>
            <a:xfrm flipH="1">
              <a:off x="3505200" y="3962400"/>
              <a:ext cx="24384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Font typeface="Wingdings" pitchFamily="2" charset="2"/>
                <a:buNone/>
                <a:defRPr/>
              </a:pPr>
              <a:endParaRPr lang="en-GB" sz="2600" b="1" dirty="0" smtClean="0">
                <a:solidFill>
                  <a:schemeClr val="accent1">
                    <a:lumMod val="90000"/>
                  </a:schemeClr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275856" y="4293096"/>
            <a:ext cx="2952328" cy="470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endParaRPr lang="en-IN" sz="3000" b="1" dirty="0" smtClean="0">
              <a:solidFill>
                <a:schemeClr val="accent1">
                  <a:lumMod val="90000"/>
                </a:scheme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614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357554" y="2428868"/>
            <a:ext cx="328614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</a:rPr>
              <a:t>पिण्यासाठी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>,</a:t>
            </a:r>
            <a:r>
              <a:rPr kumimoji="0" lang="hi-I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</a:rPr>
              <a:t> अन्न बनविण्यासाठी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>,</a:t>
            </a:r>
            <a:r>
              <a:rPr kumimoji="0" lang="hi-I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</a:rPr>
              <a:t> धुण्यासाठी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>,</a:t>
            </a:r>
            <a:r>
              <a:rPr kumimoji="0" lang="hi-I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</a:rPr>
              <a:t> शेतीसाठी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Mangal" pitchFamily="18" charset="0"/>
              </a:rPr>
              <a:t>,</a:t>
            </a:r>
            <a:r>
              <a:rPr kumimoji="0" lang="hi-I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ngal" pitchFamily="18" charset="0"/>
                <a:ea typeface="Times New Roman" pitchFamily="18" charset="0"/>
                <a:cs typeface="Mangal" pitchFamily="18" charset="0"/>
              </a:rPr>
              <a:t> प्राण्यांसाठी (जनावरांसाठी)</a:t>
            </a:r>
            <a:endParaRPr kumimoji="0" lang="hi-I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पाणी बचतीचे / वाचवण्याचे मार्ग </a:t>
            </a:r>
            <a:endParaRPr lang="en-IN" dirty="0"/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794" y="2071678"/>
            <a:ext cx="4145258" cy="960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996952"/>
            <a:ext cx="3456384" cy="852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3861048"/>
            <a:ext cx="2880320" cy="1063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4214810" y="1857364"/>
            <a:ext cx="4572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i-IN" dirty="0" smtClean="0"/>
              <a:t>पाण्याचा अपव्यय टाळणे अथवा पाण्याचा जपून</a:t>
            </a:r>
            <a:r>
              <a:rPr lang="en-US" dirty="0" smtClean="0"/>
              <a:t>,</a:t>
            </a:r>
            <a:r>
              <a:rPr lang="hi-IN" dirty="0" smtClean="0"/>
              <a:t> मोजून मापून वापर करणे.</a:t>
            </a:r>
            <a:endParaRPr lang="en-US" dirty="0" smtClean="0"/>
          </a:p>
          <a:p>
            <a:pPr algn="ctr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0" y="2571744"/>
            <a:ext cx="37862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i-IN" dirty="0" smtClean="0"/>
              <a:t>एकाच प्रक्रियेनंतर पाण्याचा पुनर्वापर करा अथवा इतर वापरासाठी सिंचनाद्वारे पाण्याचा वापर करणे.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214810" y="3571876"/>
            <a:ext cx="4572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</a:t>
            </a:r>
            <a:r>
              <a:rPr lang="hi-IN" dirty="0" smtClean="0"/>
              <a:t>प्रक्रियेनंतर पाण्याचा अन्य वापरासाठी जलसिंचन पद्धतीचा उपयोग करा.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OER_Presentation</Template>
  <TotalTime>1584</TotalTime>
  <Words>717</Words>
  <Application>Microsoft Office PowerPoint</Application>
  <PresentationFormat>On-screen Show (4:3)</PresentationFormat>
  <Paragraphs>68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OER Ppt</vt:lpstr>
      <vt:lpstr>मैला पाणी- 1</vt:lpstr>
      <vt:lpstr>सादरीकरणाची (प्रेझेंटेशनची) व्याप्ती </vt:lpstr>
      <vt:lpstr>पाण्याविषयीची मनोरंजक  वस्तुस्थिती </vt:lpstr>
      <vt:lpstr>पाणी सर्वत्र आहे, तरी पाण्याचे जतन करण्याची (पाण्याची बचत करण्याची) गरज का भासते? </vt:lpstr>
      <vt:lpstr>Slide 5</vt:lpstr>
      <vt:lpstr>Slide 6</vt:lpstr>
      <vt:lpstr>जर आपण पाणी बचत करण्यात अयशस्वी झालो ?</vt:lpstr>
      <vt:lpstr>आपण कशा-कशासाठी हे 1% पाणी वापरणार ? </vt:lpstr>
      <vt:lpstr>पाणी बचतीचे / वाचवण्याचे मार्ग </vt:lpstr>
      <vt:lpstr>पाण्याचा पुनर्वापर</vt:lpstr>
      <vt:lpstr>(टाकाऊ पाण्यावरील प्रक्रिया) </vt:lpstr>
      <vt:lpstr>पाण्याचे वर्गीकरण </vt:lpstr>
      <vt:lpstr>पाण्याचे वर्गीकरण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Glazing</dc:title>
  <dc:creator>Hannah</dc:creator>
  <cp:lastModifiedBy>Dell</cp:lastModifiedBy>
  <cp:revision>169</cp:revision>
  <dcterms:created xsi:type="dcterms:W3CDTF">2012-08-23T06:13:59Z</dcterms:created>
  <dcterms:modified xsi:type="dcterms:W3CDTF">2015-01-15T16:52:31Z</dcterms:modified>
</cp:coreProperties>
</file>