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4"/>
  </p:notesMasterIdLst>
  <p:sldIdLst>
    <p:sldId id="385" r:id="rId2"/>
    <p:sldId id="386" r:id="rId3"/>
    <p:sldId id="388" r:id="rId4"/>
    <p:sldId id="390" r:id="rId5"/>
    <p:sldId id="391" r:id="rId6"/>
    <p:sldId id="389" r:id="rId7"/>
    <p:sldId id="394" r:id="rId8"/>
    <p:sldId id="392" r:id="rId9"/>
    <p:sldId id="396" r:id="rId10"/>
    <p:sldId id="395" r:id="rId11"/>
    <p:sldId id="398" r:id="rId12"/>
    <p:sldId id="39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82" autoAdjust="0"/>
    <p:restoredTop sz="92051" autoAdjust="0"/>
  </p:normalViewPr>
  <p:slideViewPr>
    <p:cSldViewPr>
      <p:cViewPr>
        <p:scale>
          <a:sx n="67" d="100"/>
          <a:sy n="67" d="100"/>
        </p:scale>
        <p:origin x="-139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49EBB-DA85-4D95-803F-8287BA2E4623}" type="datetimeFigureOut">
              <a:rPr lang="en-GB" smtClean="0"/>
              <a:pPr/>
              <a:t>15/01/2015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1D43B-2571-4753-802D-078679FDC5C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B1D43B-2571-4753-802D-078679FDC5CB}"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15/01/2015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A6360-25CB-4A72-AC7A-EE6E55513C17}" type="datetimeFigureOut">
              <a:rPr lang="en-GB" smtClean="0"/>
              <a:pPr/>
              <a:t>15/01/2015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CD559B32-9671-40EE-BC95-3A5BA29956CE}" type="slidenum">
              <a:rPr lang="en-GB" smtClean="0"/>
              <a:pPr/>
              <a:t>‹#›</a:t>
            </a:fld>
            <a:endParaRPr lang="en-GB"/>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t>मैला पाणी</a:t>
            </a:r>
            <a:r>
              <a:rPr lang="en-US" dirty="0" smtClean="0"/>
              <a:t>(</a:t>
            </a:r>
            <a:r>
              <a:rPr lang="en-IN" dirty="0" smtClean="0"/>
              <a:t>Grey Water</a:t>
            </a:r>
            <a:r>
              <a:rPr lang="en-US" dirty="0" smtClean="0"/>
              <a:t>)-2</a:t>
            </a:r>
            <a:br>
              <a:rPr lang="en-US" dirty="0" smtClean="0"/>
            </a:br>
            <a:endParaRPr lang="en-IN" dirty="0"/>
          </a:p>
        </p:txBody>
      </p:sp>
      <p:sp>
        <p:nvSpPr>
          <p:cNvPr id="3" name="Subtitle 2"/>
          <p:cNvSpPr>
            <a:spLocks noGrp="1"/>
          </p:cNvSpPr>
          <p:nvPr>
            <p:ph type="subTitle" idx="1"/>
          </p:nvPr>
        </p:nvSpPr>
        <p:spPr/>
        <p:txBody>
          <a:bodyPr/>
          <a:lstStyle/>
          <a:p>
            <a:endParaRPr lang="en-IN"/>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928802"/>
            <a:ext cx="8319298" cy="2968958"/>
          </a:xfrm>
        </p:spPr>
        <p:txBody>
          <a:bodyPr>
            <a:noAutofit/>
          </a:bodyPr>
          <a:lstStyle/>
          <a:p>
            <a:r>
              <a:rPr lang="hi-IN" sz="2400" dirty="0" smtClean="0"/>
              <a:t>दुसरी पायरी (दुसरा टप्पा) :- प्राथमिक प्रक्रिया (औषधोपचार पद्धती)</a:t>
            </a:r>
            <a:endParaRPr lang="en-US" sz="2400" dirty="0" smtClean="0"/>
          </a:p>
          <a:p>
            <a:r>
              <a:rPr lang="hi-IN" sz="2400" dirty="0" smtClean="0"/>
              <a:t>मैला पाण्यातून वाहून आलेले सेंद्रिय घन घटक वेगळे करण्यासाठी ही प्रक्रिया (पद्धती) वापरली जाते. मैला पाणी एका कायमस्थिर असलेल्या टँक (टाकी) मध्ये सोडले जाते</a:t>
            </a:r>
            <a:r>
              <a:rPr lang="en-US" sz="2400" dirty="0" smtClean="0"/>
              <a:t>, </a:t>
            </a:r>
            <a:r>
              <a:rPr lang="hi-IN" sz="2400" dirty="0" smtClean="0"/>
              <a:t>ज्याद्वारे घन घटक टाकीच्या तळाला जाऊन बसतात (बुडतात). त्या बसलेल्या घन घटकास </a:t>
            </a:r>
            <a:r>
              <a:rPr lang="en-US" sz="2400" dirty="0" smtClean="0"/>
              <a:t>'</a:t>
            </a:r>
            <a:r>
              <a:rPr lang="hi-IN" sz="2400" dirty="0" smtClean="0"/>
              <a:t>मैला</a:t>
            </a:r>
            <a:r>
              <a:rPr lang="en-US" sz="2400" dirty="0" smtClean="0"/>
              <a:t>'</a:t>
            </a:r>
            <a:r>
              <a:rPr lang="hi-IN" sz="2400" dirty="0" smtClean="0"/>
              <a:t> अर्थात घट्‌ट चिखल म्हटले जाते. या गोलाकार टाकीच्या तळाला मोठ्या घासणीच्या ब्रशने सतत टाकीची जमीन घासली जाते. आणि तो मैला (घट्‌ट चिखल) पुढे मध्यभागी ढकलला जातो. जिथून तो पुढील प्रक्रियेसाठी बाहेर पंपाद्वारे काढला जातो. यातून काढलेले पाणी पुढील (दुसर्‍या) प्रक्रियेसाठी हलविले जाते.</a:t>
            </a:r>
            <a:endParaRPr lang="en-US" sz="2400" dirty="0" smtClean="0"/>
          </a:p>
          <a:p>
            <a:r>
              <a:rPr lang="en-IN" sz="2400" dirty="0" smtClean="0">
                <a:solidFill>
                  <a:schemeClr val="tx1"/>
                </a:solidFill>
              </a:rPr>
              <a:t/>
            </a:r>
            <a:br>
              <a:rPr lang="en-IN" sz="2400" dirty="0" smtClean="0">
                <a:solidFill>
                  <a:schemeClr val="tx1"/>
                </a:solidFill>
              </a:rPr>
            </a:br>
            <a:endParaRPr lang="en-IN" sz="2400" dirty="0" smtClean="0">
              <a:solidFill>
                <a:schemeClr val="tx1"/>
              </a:solidFill>
            </a:endParaRPr>
          </a:p>
          <a:p>
            <a:endParaRPr lang="en-IN" sz="2400" dirty="0" smtClean="0">
              <a:solidFill>
                <a:schemeClr val="tx1"/>
              </a:solidFill>
            </a:endParaRPr>
          </a:p>
        </p:txBody>
      </p:sp>
      <p:sp>
        <p:nvSpPr>
          <p:cNvPr id="4" name="Title 1"/>
          <p:cNvSpPr>
            <a:spLocks noGrp="1"/>
          </p:cNvSpPr>
          <p:nvPr>
            <p:ph type="title"/>
          </p:nvPr>
        </p:nvSpPr>
        <p:spPr>
          <a:xfrm>
            <a:off x="2357422" y="500042"/>
            <a:ext cx="6480720" cy="831598"/>
          </a:xfrm>
        </p:spPr>
        <p:txBody>
          <a:bodyPr/>
          <a:lstStyle/>
          <a:p>
            <a:r>
              <a:rPr lang="hi-IN" dirty="0" smtClean="0"/>
              <a:t>मैलापाणी  मूलभूत प्रक्रिया (औषधोपचार पद्धती)</a:t>
            </a:r>
            <a:endParaRPr lang="en-IN" dirty="0"/>
          </a:p>
        </p:txBody>
      </p:sp>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मैलापाणी  मूलभूत प्रक्रिया (औषधोपचार पद्धती)</a:t>
            </a:r>
            <a:endParaRPr lang="en-US" dirty="0"/>
          </a:p>
        </p:txBody>
      </p:sp>
      <p:sp>
        <p:nvSpPr>
          <p:cNvPr id="3" name="Content Placeholder 2"/>
          <p:cNvSpPr>
            <a:spLocks noGrp="1"/>
          </p:cNvSpPr>
          <p:nvPr>
            <p:ph idx="1"/>
          </p:nvPr>
        </p:nvSpPr>
        <p:spPr/>
        <p:txBody>
          <a:bodyPr>
            <a:normAutofit/>
          </a:bodyPr>
          <a:lstStyle/>
          <a:p>
            <a:r>
              <a:rPr lang="hi-IN" sz="2000" dirty="0" smtClean="0"/>
              <a:t>तिसरी पायरी (तिसरा टप्पा) :- दुसरी (द्वितीय) प्रक्रिया</a:t>
            </a:r>
            <a:endParaRPr lang="en-US" sz="2000" dirty="0" smtClean="0"/>
          </a:p>
          <a:p>
            <a:r>
              <a:rPr lang="hi-IN" sz="2000" dirty="0" smtClean="0"/>
              <a:t>मोठ्या आयताकृती टाकीत हे पाणी सोडले जाते. यास </a:t>
            </a:r>
            <a:r>
              <a:rPr lang="en-US" sz="2000" dirty="0" smtClean="0"/>
              <a:t>'</a:t>
            </a:r>
            <a:r>
              <a:rPr lang="hi-IN" sz="2000" dirty="0" smtClean="0"/>
              <a:t>एअरेशन लेन</a:t>
            </a:r>
            <a:r>
              <a:rPr lang="en-US" sz="2000" dirty="0" smtClean="0"/>
              <a:t>' (</a:t>
            </a:r>
            <a:r>
              <a:rPr lang="hi-IN" sz="2000" dirty="0" smtClean="0"/>
              <a:t>कार्बनडायऑक्साइड वायुशी संयुक्त क्रियामार्गिका) असे संबोधतात. या पाण्यात पंपाने हवा सोडली जाते यामुळे जीवाणुंना उत्तेजन देऊन तो मैला तोडला जातो</a:t>
            </a:r>
            <a:r>
              <a:rPr lang="en-US" sz="2000" dirty="0" smtClean="0"/>
              <a:t>, </a:t>
            </a:r>
            <a:r>
              <a:rPr lang="hi-IN" sz="2000" dirty="0" smtClean="0"/>
              <a:t>ज्याद्वारे मैलाचे (चिखलाचे) तुकडे मैला घासणी प्रक्रियेमुळे नष्ट होतात.  </a:t>
            </a:r>
            <a:endParaRPr lang="en-US" sz="2000" dirty="0" smtClean="0"/>
          </a:p>
          <a:p>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840" y="1772816"/>
            <a:ext cx="8397640" cy="4464496"/>
          </a:xfrm>
        </p:spPr>
        <p:txBody>
          <a:bodyPr>
            <a:noAutofit/>
          </a:bodyPr>
          <a:lstStyle/>
          <a:p>
            <a:r>
              <a:rPr lang="hi-IN" sz="2000" dirty="0" smtClean="0"/>
              <a:t>चौथी पायरी (चतुर्थ टप्पा) :- अंतिम प्रक्रिया </a:t>
            </a:r>
            <a:endParaRPr lang="en-US" sz="2000" dirty="0" smtClean="0"/>
          </a:p>
          <a:p>
            <a:r>
              <a:rPr lang="hi-IN" sz="2000" dirty="0" smtClean="0"/>
              <a:t>पुढे शेवटच्या प्रक्रियेसाठी ते (मैला) पाणी मोठ्या स्थिर टाकीत सोडले जाते. येथे</a:t>
            </a:r>
            <a:r>
              <a:rPr lang="en-US" sz="2000" dirty="0" smtClean="0"/>
              <a:t>,</a:t>
            </a:r>
            <a:r>
              <a:rPr lang="hi-IN" sz="2000" dirty="0" smtClean="0"/>
              <a:t> अधिकाधिक मैला तेथे निर्माण केलेल्या जीवाणुंच्या कृतीमुळे टाकीच्या तळाशी जमा होतो</a:t>
            </a:r>
            <a:r>
              <a:rPr lang="en-US" sz="2000" dirty="0" smtClean="0"/>
              <a:t>, </a:t>
            </a:r>
            <a:r>
              <a:rPr lang="hi-IN" sz="2000" dirty="0" smtClean="0"/>
              <a:t>पुन्हा</a:t>
            </a:r>
            <a:r>
              <a:rPr lang="en-US" sz="2000" dirty="0" smtClean="0"/>
              <a:t>, </a:t>
            </a:r>
            <a:r>
              <a:rPr lang="hi-IN" sz="2000" dirty="0" smtClean="0"/>
              <a:t>मैला घासून काढला जातो आणि प्रक्रियेसाठी (औषधोपचारासाठी) एकत्रित केला जातो.</a:t>
            </a:r>
            <a:endParaRPr lang="en-US" sz="2000" dirty="0" smtClean="0"/>
          </a:p>
          <a:p>
            <a:r>
              <a:rPr lang="hi-IN" sz="2000" dirty="0" smtClean="0"/>
              <a:t>या स्थितीपर्यंत हे पाणी जवळजवळ घातक घटक आणि रसायनांपासून मुक्त झालेले असते. हे पाणी एका भिंतीवरून सोडले जाते</a:t>
            </a:r>
            <a:r>
              <a:rPr lang="en-US" sz="2000" dirty="0" smtClean="0"/>
              <a:t>, </a:t>
            </a:r>
            <a:r>
              <a:rPr lang="hi-IN" sz="2000" dirty="0" smtClean="0"/>
              <a:t>जिथे ते एका शुद्धीकरणाच्या वाळूच्या थरावरून (बेडवरून) सोडले जाते</a:t>
            </a:r>
            <a:r>
              <a:rPr lang="en-US" sz="2000" dirty="0" smtClean="0"/>
              <a:t>, </a:t>
            </a:r>
            <a:r>
              <a:rPr lang="hi-IN" sz="2000" dirty="0" smtClean="0"/>
              <a:t>यामुळे त्यातील अतिरिक्त कण बाहेर काढले जातात.</a:t>
            </a:r>
            <a:endParaRPr lang="en-US" sz="2000" dirty="0" smtClean="0"/>
          </a:p>
          <a:p>
            <a:pPr>
              <a:buNone/>
            </a:pPr>
            <a:r>
              <a:rPr lang="en-US" sz="2000" dirty="0" smtClean="0"/>
              <a:t>	                     </a:t>
            </a:r>
            <a:r>
              <a:rPr lang="hi-IN" sz="2000" dirty="0" smtClean="0"/>
              <a:t>नोंद :- सर्व प्रक्रिया यंत्रणांसाठी हे वर्णन प्रमाण नाही</a:t>
            </a:r>
            <a:r>
              <a:rPr lang="en-US" sz="2000" dirty="0" smtClean="0"/>
              <a:t>, </a:t>
            </a:r>
            <a:r>
              <a:rPr lang="hi-IN" sz="2000" dirty="0" smtClean="0"/>
              <a:t>परंतु त्यातील तत्त्व समान आहे.</a:t>
            </a:r>
            <a:endParaRPr lang="en-US" sz="2000" dirty="0" smtClean="0"/>
          </a:p>
          <a:p>
            <a:endParaRPr lang="en-IN" sz="2000" i="1" dirty="0"/>
          </a:p>
        </p:txBody>
      </p:sp>
      <p:sp>
        <p:nvSpPr>
          <p:cNvPr id="4" name="Title 1"/>
          <p:cNvSpPr>
            <a:spLocks noGrp="1"/>
          </p:cNvSpPr>
          <p:nvPr>
            <p:ph type="title"/>
          </p:nvPr>
        </p:nvSpPr>
        <p:spPr>
          <a:xfrm>
            <a:off x="2339752" y="428604"/>
            <a:ext cx="6480720" cy="903036"/>
          </a:xfrm>
        </p:spPr>
        <p:txBody>
          <a:bodyPr/>
          <a:lstStyle/>
          <a:p>
            <a:r>
              <a:rPr lang="hi-IN" dirty="0" smtClean="0"/>
              <a:t>मैलापाणी  मूलभूत प्रक्रिया (औषधोपचार पद्धती)</a:t>
            </a:r>
            <a:endParaRPr lang="en-IN" dirty="0"/>
          </a:p>
        </p:txBody>
      </p:sp>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928670"/>
            <a:ext cx="6480720" cy="484106"/>
          </a:xfrm>
        </p:spPr>
        <p:txBody>
          <a:bodyPr/>
          <a:lstStyle/>
          <a:p>
            <a:r>
              <a:rPr lang="hi-IN" dirty="0" smtClean="0"/>
              <a:t>सादरीकरणाची व्याप्ती (प्रेझेंटेशन स्कोप)</a:t>
            </a:r>
            <a:r>
              <a:rPr lang="en-US" dirty="0" smtClean="0"/>
              <a:t/>
            </a:r>
            <a:br>
              <a:rPr lang="en-US" dirty="0" smtClean="0"/>
            </a:br>
            <a:endParaRPr lang="en-IN" dirty="0"/>
          </a:p>
        </p:txBody>
      </p:sp>
      <p:sp>
        <p:nvSpPr>
          <p:cNvPr id="3" name="Content Placeholder 2"/>
          <p:cNvSpPr>
            <a:spLocks noGrp="1"/>
          </p:cNvSpPr>
          <p:nvPr>
            <p:ph idx="1"/>
          </p:nvPr>
        </p:nvSpPr>
        <p:spPr/>
        <p:txBody>
          <a:bodyPr/>
          <a:lstStyle/>
          <a:p>
            <a:r>
              <a:rPr lang="hi-IN" dirty="0" smtClean="0"/>
              <a:t>या सादरीकरणात (प्रेझेंटेशनमध्ये) तुम्ही शिकणार आहातः</a:t>
            </a:r>
            <a:endParaRPr lang="en-US" dirty="0" smtClean="0"/>
          </a:p>
          <a:p>
            <a:r>
              <a:rPr lang="hi-IN" dirty="0" smtClean="0"/>
              <a:t>मैलापाणी निर्मिती</a:t>
            </a:r>
            <a:endParaRPr lang="en-US" dirty="0" smtClean="0"/>
          </a:p>
          <a:p>
            <a:r>
              <a:rPr lang="hi-IN" dirty="0" smtClean="0"/>
              <a:t>मैलापाणी प्रक्रिया (औषधोपचार पद्धती)</a:t>
            </a:r>
            <a:endParaRPr lang="en-US" dirty="0" smtClean="0"/>
          </a:p>
          <a:p>
            <a:endParaRPr lang="en-IN" dirty="0" smtClean="0">
              <a:solidFill>
                <a:schemeClr val="tx1">
                  <a:lumMod val="65000"/>
                  <a:lumOff val="35000"/>
                </a:schemeClr>
              </a:solidFill>
            </a:endParaRPr>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39752" y="642918"/>
            <a:ext cx="6480720" cy="769858"/>
          </a:xfrm>
        </p:spPr>
        <p:txBody>
          <a:bodyPr/>
          <a:lstStyle/>
          <a:p>
            <a:r>
              <a:rPr lang="hi-IN" dirty="0" smtClean="0"/>
              <a:t>पाण्याचे वर्गीकरण</a:t>
            </a:r>
            <a:r>
              <a:rPr lang="en-US" dirty="0" smtClean="0"/>
              <a:t/>
            </a:r>
            <a:br>
              <a:rPr lang="en-US" dirty="0" smtClean="0"/>
            </a:br>
            <a:endParaRPr lang="en-US" dirty="0"/>
          </a:p>
        </p:txBody>
      </p:sp>
      <p:graphicFrame>
        <p:nvGraphicFramePr>
          <p:cNvPr id="7" name="Content Placeholder 6"/>
          <p:cNvGraphicFramePr>
            <a:graphicFrameLocks noGrp="1"/>
          </p:cNvGraphicFramePr>
          <p:nvPr>
            <p:ph idx="1"/>
          </p:nvPr>
        </p:nvGraphicFramePr>
        <p:xfrm>
          <a:off x="428596" y="1643050"/>
          <a:ext cx="8429684" cy="4523127"/>
        </p:xfrm>
        <a:graphic>
          <a:graphicData uri="http://schemas.openxmlformats.org/drawingml/2006/table">
            <a:tbl>
              <a:tblPr firstRow="1" bandRow="1">
                <a:tableStyleId>{5C22544A-7EE6-4342-B048-85BDC9FD1C3A}</a:tableStyleId>
              </a:tblPr>
              <a:tblGrid>
                <a:gridCol w="1370233"/>
                <a:gridCol w="3101054"/>
                <a:gridCol w="3958397"/>
              </a:tblGrid>
              <a:tr h="546580">
                <a:tc>
                  <a:txBody>
                    <a:bodyPr/>
                    <a:lstStyle/>
                    <a:p>
                      <a:pPr marL="0" marR="0" algn="ctr">
                        <a:lnSpc>
                          <a:spcPct val="115000"/>
                        </a:lnSpc>
                        <a:spcBef>
                          <a:spcPts val="0"/>
                        </a:spcBef>
                        <a:spcAft>
                          <a:spcPts val="1000"/>
                        </a:spcAft>
                      </a:pPr>
                      <a:r>
                        <a:rPr lang="hi-IN" sz="1300" dirty="0">
                          <a:latin typeface="Calibri"/>
                          <a:ea typeface="Times New Roman"/>
                          <a:cs typeface="Mangal"/>
                        </a:rPr>
                        <a:t>पाणी</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hi-IN" sz="1300" dirty="0">
                          <a:latin typeface="Calibri"/>
                          <a:ea typeface="Times New Roman"/>
                          <a:cs typeface="Mangal"/>
                        </a:rPr>
                        <a:t>स्रोत</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hi-IN" sz="1400" dirty="0">
                          <a:latin typeface="Calibri"/>
                          <a:ea typeface="Times New Roman"/>
                          <a:cs typeface="Mangal"/>
                        </a:rPr>
                        <a:t>शक्य</a:t>
                      </a:r>
                      <a:r>
                        <a:rPr lang="hi-IN" sz="1300" dirty="0">
                          <a:latin typeface="Calibri"/>
                          <a:ea typeface="Times New Roman"/>
                          <a:cs typeface="Mangal"/>
                        </a:rPr>
                        <a:t> असणारे वापर</a:t>
                      </a:r>
                      <a:endParaRPr lang="en-US" sz="1100" dirty="0">
                        <a:latin typeface="Calibri"/>
                        <a:ea typeface="Times New Roman"/>
                        <a:cs typeface="Times New Roman"/>
                      </a:endParaRPr>
                    </a:p>
                  </a:txBody>
                  <a:tcPr marL="68580" marR="68580" marT="0" marB="0"/>
                </a:tc>
              </a:tr>
              <a:tr h="1336759">
                <a:tc>
                  <a:txBody>
                    <a:bodyPr/>
                    <a:lstStyle/>
                    <a:p>
                      <a:pPr marL="0" marR="0" algn="just">
                        <a:lnSpc>
                          <a:spcPct val="115000"/>
                        </a:lnSpc>
                        <a:spcBef>
                          <a:spcPts val="0"/>
                        </a:spcBef>
                        <a:spcAft>
                          <a:spcPts val="1000"/>
                        </a:spcAft>
                      </a:pPr>
                      <a:r>
                        <a:rPr lang="hi-IN" sz="1600" dirty="0">
                          <a:latin typeface="Calibri"/>
                          <a:ea typeface="Times New Roman"/>
                          <a:cs typeface="Mangal"/>
                        </a:rPr>
                        <a:t>शुद्ध पाणी</a:t>
                      </a:r>
                      <a:endParaRPr lang="en-US" sz="16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dirty="0">
                          <a:latin typeface="Calibri"/>
                          <a:ea typeface="Times New Roman"/>
                          <a:cs typeface="Mangal"/>
                        </a:rPr>
                        <a:t>जमिनीवरील आणि पृष्ठभागावरील पाणी</a:t>
                      </a:r>
                      <a:endParaRPr lang="en-US" sz="16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dirty="0">
                          <a:latin typeface="Calibri"/>
                          <a:ea typeface="Times New Roman"/>
                          <a:cs typeface="Mangal"/>
                        </a:rPr>
                        <a:t>पिण्यासाठी</a:t>
                      </a:r>
                      <a:r>
                        <a:rPr lang="en-US" sz="1600" dirty="0">
                          <a:latin typeface="Calibri"/>
                          <a:ea typeface="Times New Roman"/>
                          <a:cs typeface="Mangal"/>
                        </a:rPr>
                        <a:t>, </a:t>
                      </a:r>
                      <a:r>
                        <a:rPr lang="hi-IN" sz="1600" dirty="0">
                          <a:latin typeface="Calibri"/>
                          <a:ea typeface="Times New Roman"/>
                          <a:cs typeface="Mangal"/>
                        </a:rPr>
                        <a:t>स्वंयपाकासाठी</a:t>
                      </a:r>
                      <a:r>
                        <a:rPr lang="en-US" sz="1600" dirty="0">
                          <a:latin typeface="Calibri"/>
                          <a:ea typeface="Times New Roman"/>
                          <a:cs typeface="Mangal"/>
                        </a:rPr>
                        <a:t>, </a:t>
                      </a:r>
                      <a:r>
                        <a:rPr lang="hi-IN" sz="1600" dirty="0">
                          <a:latin typeface="Calibri"/>
                          <a:ea typeface="Times New Roman"/>
                          <a:cs typeface="Mangal"/>
                        </a:rPr>
                        <a:t>आंघोळीसाठी</a:t>
                      </a:r>
                      <a:endParaRPr lang="en-US" sz="1600" dirty="0">
                        <a:latin typeface="Calibri"/>
                        <a:ea typeface="Times New Roman"/>
                        <a:cs typeface="Times New Roman"/>
                      </a:endParaRPr>
                    </a:p>
                  </a:txBody>
                  <a:tcPr marL="68580" marR="68580" marT="0" marB="0"/>
                </a:tc>
              </a:tr>
              <a:tr h="1099131">
                <a:tc>
                  <a:txBody>
                    <a:bodyPr/>
                    <a:lstStyle/>
                    <a:p>
                      <a:pPr marL="0" marR="0" algn="just">
                        <a:lnSpc>
                          <a:spcPct val="115000"/>
                        </a:lnSpc>
                        <a:spcBef>
                          <a:spcPts val="0"/>
                        </a:spcBef>
                        <a:spcAft>
                          <a:spcPts val="1000"/>
                        </a:spcAft>
                      </a:pPr>
                      <a:r>
                        <a:rPr lang="hi-IN" sz="1600">
                          <a:latin typeface="Calibri"/>
                          <a:ea typeface="Times New Roman"/>
                          <a:cs typeface="Mangal"/>
                        </a:rPr>
                        <a:t>मैला पाणी</a:t>
                      </a:r>
                      <a:endParaRPr lang="en-US" sz="160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dirty="0">
                          <a:latin typeface="Calibri"/>
                          <a:ea typeface="Times New Roman"/>
                          <a:cs typeface="Mangal"/>
                        </a:rPr>
                        <a:t>आंघोळी आणि कपडे धुणे यानंतरचे पाणी</a:t>
                      </a:r>
                      <a:endParaRPr lang="en-US" sz="16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dirty="0">
                          <a:latin typeface="Calibri"/>
                          <a:ea typeface="Times New Roman"/>
                          <a:cs typeface="Mangal"/>
                        </a:rPr>
                        <a:t>शौचालय सफाईसाठी</a:t>
                      </a:r>
                      <a:r>
                        <a:rPr lang="en-US" sz="1600" dirty="0">
                          <a:latin typeface="Calibri"/>
                          <a:ea typeface="Times New Roman"/>
                          <a:cs typeface="Mangal"/>
                        </a:rPr>
                        <a:t>, </a:t>
                      </a:r>
                      <a:r>
                        <a:rPr lang="hi-IN" sz="1600" dirty="0">
                          <a:latin typeface="Calibri"/>
                          <a:ea typeface="Times New Roman"/>
                          <a:cs typeface="Mangal"/>
                        </a:rPr>
                        <a:t>कालव्यांद्वारे जमिनीला पाणी पुरवठा (सिंचन) यासाठी फरशी पुसण्यासाठी (धुण्यासाठी)</a:t>
                      </a:r>
                      <a:r>
                        <a:rPr lang="en-US" sz="1600" dirty="0">
                          <a:latin typeface="Calibri"/>
                          <a:ea typeface="Times New Roman"/>
                          <a:cs typeface="Mangal"/>
                        </a:rPr>
                        <a:t>, </a:t>
                      </a:r>
                      <a:r>
                        <a:rPr lang="hi-IN" sz="1600" dirty="0">
                          <a:latin typeface="Calibri"/>
                          <a:ea typeface="Times New Roman"/>
                          <a:cs typeface="Mangal"/>
                        </a:rPr>
                        <a:t>प्रक्रियेनंतर बांधकामासाठी</a:t>
                      </a:r>
                      <a:endParaRPr lang="en-US" sz="1600" dirty="0">
                        <a:latin typeface="Calibri"/>
                        <a:ea typeface="Times New Roman"/>
                        <a:cs typeface="Times New Roman"/>
                      </a:endParaRPr>
                    </a:p>
                  </a:txBody>
                  <a:tcPr marL="68580" marR="68580" marT="0" marB="0"/>
                </a:tc>
              </a:tr>
              <a:tr h="1518124">
                <a:tc>
                  <a:txBody>
                    <a:bodyPr/>
                    <a:lstStyle/>
                    <a:p>
                      <a:pPr marL="0" marR="0" algn="just">
                        <a:lnSpc>
                          <a:spcPct val="115000"/>
                        </a:lnSpc>
                        <a:spcBef>
                          <a:spcPts val="0"/>
                        </a:spcBef>
                        <a:spcAft>
                          <a:spcPts val="1000"/>
                        </a:spcAft>
                      </a:pPr>
                      <a:r>
                        <a:rPr lang="hi-IN" sz="1600">
                          <a:latin typeface="Calibri"/>
                          <a:ea typeface="Times New Roman"/>
                          <a:cs typeface="Mangal"/>
                        </a:rPr>
                        <a:t>सांडपाणी	</a:t>
                      </a:r>
                      <a:endParaRPr lang="en-US" sz="160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a:latin typeface="Calibri"/>
                          <a:ea typeface="Times New Roman"/>
                          <a:cs typeface="Mangal"/>
                        </a:rPr>
                        <a:t>शौचालय वापरानंतर</a:t>
                      </a:r>
                      <a:r>
                        <a:rPr lang="en-US" sz="1600">
                          <a:latin typeface="Calibri"/>
                          <a:ea typeface="Times New Roman"/>
                          <a:cs typeface="Mangal"/>
                        </a:rPr>
                        <a:t>,  </a:t>
                      </a:r>
                      <a:r>
                        <a:rPr lang="hi-IN" sz="1600">
                          <a:latin typeface="Calibri"/>
                          <a:ea typeface="Times New Roman"/>
                          <a:cs typeface="Mangal"/>
                        </a:rPr>
                        <a:t>मूत्रविधीनंतरचे पाणी (शौचालय</a:t>
                      </a:r>
                      <a:r>
                        <a:rPr lang="en-US" sz="1600">
                          <a:latin typeface="Calibri"/>
                          <a:ea typeface="Times New Roman"/>
                          <a:cs typeface="Mangal"/>
                        </a:rPr>
                        <a:t>, </a:t>
                      </a:r>
                      <a:r>
                        <a:rPr lang="hi-IN" sz="1600">
                          <a:latin typeface="Calibri"/>
                          <a:ea typeface="Times New Roman"/>
                          <a:cs typeface="Mangal"/>
                        </a:rPr>
                        <a:t>मुतारी)</a:t>
                      </a:r>
                      <a:endParaRPr lang="en-US" sz="160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1000"/>
                        </a:spcAft>
                      </a:pPr>
                      <a:r>
                        <a:rPr lang="hi-IN" sz="1600" dirty="0">
                          <a:latin typeface="Calibri"/>
                          <a:ea typeface="Times New Roman"/>
                          <a:cs typeface="Mangal"/>
                        </a:rPr>
                        <a:t>कोणताही मोठ्या प्रमाणात वापर नाही आणि त्यावर मोठ्या प्रमाणात</a:t>
                      </a:r>
                      <a:r>
                        <a:rPr lang="en-US" sz="1600" dirty="0">
                          <a:latin typeface="Calibri"/>
                          <a:ea typeface="Times New Roman"/>
                          <a:cs typeface="Mangal"/>
                        </a:rPr>
                        <a:t> </a:t>
                      </a:r>
                      <a:endParaRPr lang="en-US" sz="1600" dirty="0">
                        <a:latin typeface="Calibri"/>
                        <a:ea typeface="Times New Roman"/>
                        <a:cs typeface="Times New Roman"/>
                      </a:endParaRPr>
                    </a:p>
                    <a:p>
                      <a:pPr marL="0" marR="0" algn="just">
                        <a:lnSpc>
                          <a:spcPct val="115000"/>
                        </a:lnSpc>
                        <a:spcBef>
                          <a:spcPts val="0"/>
                        </a:spcBef>
                        <a:spcAft>
                          <a:spcPts val="1000"/>
                        </a:spcAft>
                      </a:pPr>
                      <a:r>
                        <a:rPr lang="hi-IN" sz="1600" dirty="0">
                          <a:latin typeface="Calibri"/>
                          <a:ea typeface="Times New Roman"/>
                          <a:cs typeface="Mangal"/>
                        </a:rPr>
                        <a:t>प्रक्रिया गरजेची आहे</a:t>
                      </a:r>
                      <a:r>
                        <a:rPr lang="en-US" sz="1600" dirty="0">
                          <a:latin typeface="Calibri"/>
                          <a:ea typeface="Times New Roman"/>
                          <a:cs typeface="Mangal"/>
                        </a:rPr>
                        <a:t>, </a:t>
                      </a:r>
                      <a:r>
                        <a:rPr lang="hi-IN" sz="1600" dirty="0">
                          <a:latin typeface="Calibri"/>
                          <a:ea typeface="Times New Roman"/>
                          <a:cs typeface="Mangal"/>
                        </a:rPr>
                        <a:t>केल्यावर-</a:t>
                      </a:r>
                      <a:r>
                        <a:rPr lang="en-US" sz="1600" dirty="0">
                          <a:latin typeface="Times New Roman"/>
                          <a:ea typeface="Times New Roman"/>
                          <a:cs typeface="Mangal"/>
                        </a:rPr>
                        <a:t>ECOSAN</a:t>
                      </a:r>
                      <a:r>
                        <a:rPr lang="en-US" sz="1600" dirty="0">
                          <a:latin typeface="Calibri"/>
                          <a:ea typeface="Times New Roman"/>
                          <a:cs typeface="Mangal"/>
                        </a:rPr>
                        <a:t> </a:t>
                      </a:r>
                      <a:r>
                        <a:rPr lang="hi-IN" sz="1600" dirty="0">
                          <a:latin typeface="Calibri"/>
                          <a:ea typeface="Times New Roman"/>
                          <a:cs typeface="Mangal"/>
                        </a:rPr>
                        <a:t>शौचालय एक पर्याय म्हणून शक्य आहे.</a:t>
                      </a:r>
                      <a:endParaRPr lang="en-US" sz="16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785794"/>
            <a:ext cx="6480720" cy="626982"/>
          </a:xfrm>
        </p:spPr>
        <p:txBody>
          <a:bodyPr/>
          <a:lstStyle/>
          <a:p>
            <a:r>
              <a:rPr lang="hi-IN" dirty="0" smtClean="0"/>
              <a:t>मैलापाणी</a:t>
            </a:r>
            <a:r>
              <a:rPr lang="en-US" dirty="0" smtClean="0"/>
              <a:t> (</a:t>
            </a:r>
            <a:r>
              <a:rPr lang="en-IN" dirty="0" smtClean="0"/>
              <a:t>Grey Water</a:t>
            </a:r>
            <a:r>
              <a:rPr lang="en-US" dirty="0" smtClean="0"/>
              <a:t>)</a:t>
            </a:r>
            <a:br>
              <a:rPr lang="en-US" dirty="0" smtClean="0"/>
            </a:br>
            <a:endParaRPr lang="en-IN" dirty="0"/>
          </a:p>
        </p:txBody>
      </p:sp>
      <p:pic>
        <p:nvPicPr>
          <p:cNvPr id="5" name="Picture 13" descr="MCj03511810000[1]"/>
          <p:cNvPicPr>
            <a:picLocks noChangeAspect="1" noChangeArrowheads="1"/>
          </p:cNvPicPr>
          <p:nvPr/>
        </p:nvPicPr>
        <p:blipFill>
          <a:blip r:embed="rId2" cstate="print"/>
          <a:srcRect/>
          <a:stretch>
            <a:fillRect/>
          </a:stretch>
        </p:blipFill>
        <p:spPr bwMode="auto">
          <a:xfrm>
            <a:off x="3419872" y="3645024"/>
            <a:ext cx="1152128" cy="2465018"/>
          </a:xfrm>
          <a:prstGeom prst="rect">
            <a:avLst/>
          </a:prstGeom>
          <a:noFill/>
        </p:spPr>
      </p:pic>
      <p:pic>
        <p:nvPicPr>
          <p:cNvPr id="6" name="Picture 17" descr="MCj02904520000[1]"/>
          <p:cNvPicPr>
            <a:picLocks noChangeAspect="1" noChangeArrowheads="1"/>
          </p:cNvPicPr>
          <p:nvPr/>
        </p:nvPicPr>
        <p:blipFill>
          <a:blip r:embed="rId3" cstate="print"/>
          <a:srcRect/>
          <a:stretch>
            <a:fillRect/>
          </a:stretch>
        </p:blipFill>
        <p:spPr bwMode="auto">
          <a:xfrm>
            <a:off x="5436096" y="3717032"/>
            <a:ext cx="1656184" cy="1915586"/>
          </a:xfrm>
          <a:prstGeom prst="rect">
            <a:avLst/>
          </a:prstGeom>
          <a:noFill/>
        </p:spPr>
      </p:pic>
      <p:pic>
        <p:nvPicPr>
          <p:cNvPr id="7" name="Picture 14" descr="MCj02342890000[1]"/>
          <p:cNvPicPr>
            <a:picLocks noChangeAspect="1" noChangeArrowheads="1"/>
          </p:cNvPicPr>
          <p:nvPr/>
        </p:nvPicPr>
        <p:blipFill>
          <a:blip r:embed="rId4" cstate="print"/>
          <a:srcRect/>
          <a:stretch>
            <a:fillRect/>
          </a:stretch>
        </p:blipFill>
        <p:spPr bwMode="auto">
          <a:xfrm rot="21370591" flipH="1">
            <a:off x="450752" y="3722244"/>
            <a:ext cx="2373966" cy="1735318"/>
          </a:xfrm>
          <a:prstGeom prst="rect">
            <a:avLst/>
          </a:prstGeom>
          <a:noFill/>
        </p:spPr>
      </p:pic>
      <p:sp>
        <p:nvSpPr>
          <p:cNvPr id="9"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12" name="Content Placeholder 11"/>
          <p:cNvSpPr>
            <a:spLocks noGrp="1"/>
          </p:cNvSpPr>
          <p:nvPr>
            <p:ph idx="1"/>
          </p:nvPr>
        </p:nvSpPr>
        <p:spPr>
          <a:xfrm>
            <a:off x="571472" y="500042"/>
            <a:ext cx="8064896" cy="2404864"/>
          </a:xfrm>
        </p:spPr>
        <p:txBody>
          <a:bodyPr/>
          <a:lstStyle/>
          <a:p>
            <a:endParaRPr lang="en-US" dirty="0" smtClean="0"/>
          </a:p>
          <a:p>
            <a:endParaRPr lang="en-US" dirty="0" smtClean="0"/>
          </a:p>
          <a:p>
            <a:endParaRPr lang="en-US" dirty="0" smtClean="0"/>
          </a:p>
          <a:p>
            <a:endParaRPr lang="en-US" dirty="0"/>
          </a:p>
        </p:txBody>
      </p:sp>
      <p:sp>
        <p:nvSpPr>
          <p:cNvPr id="8194" name="Rectangle 2"/>
          <p:cNvSpPr>
            <a:spLocks noChangeArrowheads="1"/>
          </p:cNvSpPr>
          <p:nvPr/>
        </p:nvSpPr>
        <p:spPr bwMode="auto">
          <a:xfrm>
            <a:off x="0" y="0"/>
            <a:ext cx="268022" cy="29238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13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 </a:t>
            </a:r>
            <a:endParaRPr kumimoji="0" lang="hi-I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500034" y="1714488"/>
            <a:ext cx="678661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मैलापाणी हे टाकाऊ पाणी</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r>
              <a:rPr kumimoji="0" lang="hi-IN" sz="24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 स्नानगृह/बाथरूम</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24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लॉन्ड्री (धुलाई केंद्र) आणि स्वयंपाकघर वापरांद्वारे निर्माण होते. मैलापाणी हे घरगुती टाकाऊ पाण्याचाच एक घटक आहे. जे शौचालय अथवा मुतारीद्वारे निर्माण होत नाही</a:t>
            </a:r>
            <a:r>
              <a:rPr kumimoji="0" lang="hi-IN" sz="13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 </a:t>
            </a:r>
            <a:endParaRPr kumimoji="0" lang="hi-I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par>
                                <p:cTn id="13" presetID="5" presetClass="entr" presetSubtype="1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714356"/>
            <a:ext cx="6480720" cy="698420"/>
          </a:xfrm>
        </p:spPr>
        <p:txBody>
          <a:bodyPr/>
          <a:lstStyle/>
          <a:p>
            <a:r>
              <a:rPr lang="hi-IN" dirty="0" smtClean="0"/>
              <a:t>मैला पाण्याची निर्मिती</a:t>
            </a:r>
            <a:r>
              <a:rPr lang="en-US" dirty="0" smtClean="0"/>
              <a:t/>
            </a:r>
            <a:br>
              <a:rPr lang="en-US" dirty="0" smtClean="0"/>
            </a:br>
            <a:endParaRPr lang="en-IN" dirty="0"/>
          </a:p>
        </p:txBody>
      </p:sp>
      <p:graphicFrame>
        <p:nvGraphicFramePr>
          <p:cNvPr id="5" name="Table 4"/>
          <p:cNvGraphicFramePr>
            <a:graphicFrameLocks noGrp="1"/>
          </p:cNvGraphicFramePr>
          <p:nvPr/>
        </p:nvGraphicFramePr>
        <p:xfrm>
          <a:off x="395536" y="1628801"/>
          <a:ext cx="8496944" cy="4670153"/>
        </p:xfrm>
        <a:graphic>
          <a:graphicData uri="http://schemas.openxmlformats.org/drawingml/2006/table">
            <a:tbl>
              <a:tblPr/>
              <a:tblGrid>
                <a:gridCol w="2807685"/>
                <a:gridCol w="1847161"/>
                <a:gridCol w="3842098"/>
              </a:tblGrid>
              <a:tr h="499190">
                <a:tc>
                  <a:txBody>
                    <a:bodyPr/>
                    <a:lstStyle/>
                    <a:p>
                      <a:pPr marL="0" marR="0" algn="just">
                        <a:lnSpc>
                          <a:spcPct val="115000"/>
                        </a:lnSpc>
                        <a:spcBef>
                          <a:spcPts val="0"/>
                        </a:spcBef>
                        <a:spcAft>
                          <a:spcPts val="1000"/>
                        </a:spcAft>
                      </a:pPr>
                      <a:r>
                        <a:rPr lang="hi-IN" sz="1600" dirty="0">
                          <a:latin typeface="+mn-lt"/>
                          <a:ea typeface="Times New Roman"/>
                          <a:cs typeface="Mangal"/>
                        </a:rPr>
                        <a:t>मैला पाण्याचे स्रोत</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marL="0" marR="0" algn="just">
                        <a:lnSpc>
                          <a:spcPct val="115000"/>
                        </a:lnSpc>
                        <a:spcBef>
                          <a:spcPts val="0"/>
                        </a:spcBef>
                        <a:spcAft>
                          <a:spcPts val="1000"/>
                        </a:spcAft>
                      </a:pPr>
                      <a:r>
                        <a:rPr lang="hi-IN" sz="1600">
                          <a:latin typeface="+mn-lt"/>
                          <a:ea typeface="Times New Roman"/>
                          <a:cs typeface="Mangal"/>
                        </a:rPr>
                        <a:t>% निर्मिती (टक्क्यांमध्ये)</a:t>
                      </a:r>
                      <a:endParaRPr lang="en-US" sz="160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marL="0" marR="0" algn="just">
                        <a:lnSpc>
                          <a:spcPct val="115000"/>
                        </a:lnSpc>
                        <a:spcBef>
                          <a:spcPts val="0"/>
                        </a:spcBef>
                        <a:spcAft>
                          <a:spcPts val="1000"/>
                        </a:spcAft>
                      </a:pPr>
                      <a:r>
                        <a:rPr lang="hi-IN" sz="1600">
                          <a:latin typeface="+mn-lt"/>
                          <a:ea typeface="Times New Roman"/>
                          <a:cs typeface="Mangal"/>
                        </a:rPr>
                        <a:t>दूषित करणारे घटक</a:t>
                      </a:r>
                      <a:endParaRPr lang="en-US" sz="160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r>
              <a:tr h="950837">
                <a:tc>
                  <a:txBody>
                    <a:bodyPr/>
                    <a:lstStyle/>
                    <a:p>
                      <a:pPr marL="0" marR="0" algn="just">
                        <a:lnSpc>
                          <a:spcPct val="115000"/>
                        </a:lnSpc>
                        <a:spcBef>
                          <a:spcPts val="0"/>
                        </a:spcBef>
                        <a:spcAft>
                          <a:spcPts val="1000"/>
                        </a:spcAft>
                      </a:pPr>
                      <a:r>
                        <a:rPr lang="hi-IN" sz="1600" dirty="0">
                          <a:latin typeface="+mn-lt"/>
                          <a:ea typeface="Times New Roman"/>
                          <a:cs typeface="Mangal"/>
                        </a:rPr>
                        <a:t>स्नानगृहाद्वारे निर्माण होणारे मैलापाणी</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marL="0" marR="0" algn="just">
                        <a:lnSpc>
                          <a:spcPct val="115000"/>
                        </a:lnSpc>
                        <a:spcBef>
                          <a:spcPts val="0"/>
                        </a:spcBef>
                        <a:spcAft>
                          <a:spcPts val="1000"/>
                        </a:spcAft>
                      </a:pPr>
                      <a:r>
                        <a:rPr lang="en-US" sz="1600">
                          <a:latin typeface="+mn-lt"/>
                          <a:ea typeface="Times New Roman"/>
                          <a:cs typeface="Mangal"/>
                        </a:rPr>
                        <a:t>50% - 60%</a:t>
                      </a:r>
                      <a:endParaRPr lang="en-US" sz="160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marL="0" marR="0" algn="just">
                        <a:lnSpc>
                          <a:spcPct val="115000"/>
                        </a:lnSpc>
                        <a:spcBef>
                          <a:spcPts val="0"/>
                        </a:spcBef>
                        <a:spcAft>
                          <a:spcPts val="1000"/>
                        </a:spcAft>
                      </a:pPr>
                      <a:r>
                        <a:rPr lang="hi-IN" sz="1600">
                          <a:latin typeface="+mn-lt"/>
                          <a:ea typeface="Times New Roman"/>
                          <a:cs typeface="Mangal"/>
                        </a:rPr>
                        <a:t>साबण</a:t>
                      </a:r>
                      <a:r>
                        <a:rPr lang="en-US" sz="1600">
                          <a:latin typeface="+mn-lt"/>
                          <a:ea typeface="Times New Roman"/>
                          <a:cs typeface="Mangal"/>
                        </a:rPr>
                        <a:t>,</a:t>
                      </a:r>
                      <a:r>
                        <a:rPr lang="hi-IN" sz="1600">
                          <a:latin typeface="+mn-lt"/>
                          <a:ea typeface="Times New Roman"/>
                          <a:cs typeface="Mangal"/>
                        </a:rPr>
                        <a:t> शॅम्पो</a:t>
                      </a:r>
                      <a:r>
                        <a:rPr lang="en-US" sz="1600">
                          <a:latin typeface="+mn-lt"/>
                          <a:ea typeface="Times New Roman"/>
                          <a:cs typeface="Mangal"/>
                        </a:rPr>
                        <a:t>,</a:t>
                      </a:r>
                      <a:r>
                        <a:rPr lang="hi-IN" sz="1600">
                          <a:latin typeface="+mn-lt"/>
                          <a:ea typeface="Times New Roman"/>
                          <a:cs typeface="Mangal"/>
                        </a:rPr>
                        <a:t> हेअरडाय (केसांना रंग लावायचा कृत्रीम लेप)</a:t>
                      </a:r>
                      <a:r>
                        <a:rPr lang="en-US" sz="1600">
                          <a:latin typeface="+mn-lt"/>
                          <a:ea typeface="Times New Roman"/>
                          <a:cs typeface="Mangal"/>
                        </a:rPr>
                        <a:t>,</a:t>
                      </a:r>
                      <a:r>
                        <a:rPr lang="hi-IN" sz="1600">
                          <a:latin typeface="+mn-lt"/>
                          <a:ea typeface="Times New Roman"/>
                          <a:cs typeface="Mangal"/>
                        </a:rPr>
                        <a:t> टूथपेस्ट (दंतमंजन)</a:t>
                      </a:r>
                      <a:r>
                        <a:rPr lang="en-US" sz="1600">
                          <a:latin typeface="+mn-lt"/>
                          <a:ea typeface="Times New Roman"/>
                          <a:cs typeface="Mangal"/>
                        </a:rPr>
                        <a:t>,</a:t>
                      </a:r>
                      <a:r>
                        <a:rPr lang="hi-IN" sz="1600">
                          <a:latin typeface="+mn-lt"/>
                          <a:ea typeface="Times New Roman"/>
                          <a:cs typeface="Mangal"/>
                        </a:rPr>
                        <a:t> स्वच्छतेसाठी वापरली जाणारी उत्पादने</a:t>
                      </a:r>
                      <a:endParaRPr lang="en-US" sz="160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951239">
                <a:tc>
                  <a:txBody>
                    <a:bodyPr/>
                    <a:lstStyle/>
                    <a:p>
                      <a:pPr marL="0" marR="0" algn="just">
                        <a:lnSpc>
                          <a:spcPct val="115000"/>
                        </a:lnSpc>
                        <a:spcBef>
                          <a:spcPts val="0"/>
                        </a:spcBef>
                        <a:spcAft>
                          <a:spcPts val="1000"/>
                        </a:spcAft>
                      </a:pPr>
                      <a:r>
                        <a:rPr lang="hi-IN" sz="1600" dirty="0">
                          <a:latin typeface="+mn-lt"/>
                          <a:ea typeface="Times New Roman"/>
                          <a:cs typeface="Mangal"/>
                        </a:rPr>
                        <a:t>कपडे धुतल्यानंतर निर्माण होणारे मैलापाणी</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marL="0" marR="0" algn="just">
                        <a:lnSpc>
                          <a:spcPct val="115000"/>
                        </a:lnSpc>
                        <a:spcBef>
                          <a:spcPts val="0"/>
                        </a:spcBef>
                        <a:spcAft>
                          <a:spcPts val="1000"/>
                        </a:spcAft>
                      </a:pPr>
                      <a:r>
                        <a:rPr lang="en-US" sz="1600">
                          <a:latin typeface="+mn-lt"/>
                          <a:ea typeface="Times New Roman"/>
                          <a:cs typeface="Mangal"/>
                        </a:rPr>
                        <a:t>25% - 35%</a:t>
                      </a:r>
                      <a:endParaRPr lang="en-US" sz="160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marL="0" marR="0" algn="just">
                        <a:lnSpc>
                          <a:spcPct val="115000"/>
                        </a:lnSpc>
                        <a:spcBef>
                          <a:spcPts val="0"/>
                        </a:spcBef>
                        <a:spcAft>
                          <a:spcPts val="1000"/>
                        </a:spcAft>
                      </a:pPr>
                      <a:r>
                        <a:rPr lang="hi-IN" sz="1600" dirty="0">
                          <a:latin typeface="+mn-lt"/>
                          <a:ea typeface="Times New Roman"/>
                          <a:cs typeface="Mangal"/>
                        </a:rPr>
                        <a:t>मळविषयक दूषित घटक ज्यात पॅथोजेन आणि परजीवी घटक उदा.-जीवाणू</a:t>
                      </a:r>
                      <a:r>
                        <a:rPr lang="en-US" sz="1600" dirty="0">
                          <a:latin typeface="+mn-lt"/>
                          <a:ea typeface="Times New Roman"/>
                          <a:cs typeface="Mangal"/>
                        </a:rPr>
                        <a:t>,</a:t>
                      </a:r>
                      <a:r>
                        <a:rPr lang="hi-IN" sz="1600" dirty="0">
                          <a:latin typeface="+mn-lt"/>
                          <a:ea typeface="Times New Roman"/>
                          <a:cs typeface="Mangal"/>
                        </a:rPr>
                        <a:t> सूक्ष्मजंतू असतात.</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2207245">
                <a:tc>
                  <a:txBody>
                    <a:bodyPr/>
                    <a:lstStyle/>
                    <a:p>
                      <a:pPr marL="0" marR="0" algn="just">
                        <a:lnSpc>
                          <a:spcPct val="115000"/>
                        </a:lnSpc>
                        <a:spcBef>
                          <a:spcPts val="0"/>
                        </a:spcBef>
                        <a:spcAft>
                          <a:spcPts val="1000"/>
                        </a:spcAft>
                      </a:pPr>
                      <a:r>
                        <a:rPr lang="hi-IN" sz="1600" dirty="0">
                          <a:latin typeface="+mn-lt"/>
                          <a:ea typeface="Times New Roman"/>
                          <a:cs typeface="Mangal"/>
                        </a:rPr>
                        <a:t>स्वंयपाकघरातून निर्माण होणारे मैलापाणी</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algn="just">
                        <a:lnSpc>
                          <a:spcPct val="115000"/>
                        </a:lnSpc>
                        <a:spcBef>
                          <a:spcPts val="0"/>
                        </a:spcBef>
                        <a:spcAft>
                          <a:spcPts val="1000"/>
                        </a:spcAft>
                      </a:pPr>
                      <a:r>
                        <a:rPr lang="en-US" sz="1600" dirty="0">
                          <a:latin typeface="+mn-lt"/>
                          <a:ea typeface="Times New Roman"/>
                          <a:cs typeface="Mangal"/>
                        </a:rPr>
                        <a:t>8% - 10%</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algn="just">
                        <a:lnSpc>
                          <a:spcPct val="115000"/>
                        </a:lnSpc>
                        <a:spcBef>
                          <a:spcPts val="0"/>
                        </a:spcBef>
                        <a:spcAft>
                          <a:spcPts val="1000"/>
                        </a:spcAft>
                      </a:pPr>
                      <a:r>
                        <a:rPr lang="hi-IN" sz="1600" dirty="0">
                          <a:latin typeface="+mn-lt"/>
                          <a:ea typeface="Times New Roman"/>
                          <a:cs typeface="Mangal"/>
                        </a:rPr>
                        <a:t>दूषित तेल</a:t>
                      </a:r>
                      <a:r>
                        <a:rPr lang="en-US" sz="1600" dirty="0">
                          <a:latin typeface="+mn-lt"/>
                          <a:ea typeface="Times New Roman"/>
                          <a:cs typeface="Mangal"/>
                        </a:rPr>
                        <a:t>,</a:t>
                      </a:r>
                      <a:r>
                        <a:rPr lang="hi-IN" sz="1600" dirty="0">
                          <a:latin typeface="+mn-lt"/>
                          <a:ea typeface="Times New Roman"/>
                          <a:cs typeface="Mangal"/>
                        </a:rPr>
                        <a:t> अन्नाचे कण आणि इतर टाकाऊ पदार्थ जे सूक्ष्म जीवांची वाढ होण्यास पोषक ठरतात. यात रासायनिक जसे कपडे</a:t>
                      </a:r>
                      <a:r>
                        <a:rPr lang="en-US" sz="1600" dirty="0">
                          <a:latin typeface="+mn-lt"/>
                          <a:ea typeface="Times New Roman"/>
                          <a:cs typeface="Mangal"/>
                        </a:rPr>
                        <a:t>,</a:t>
                      </a:r>
                      <a:r>
                        <a:rPr lang="hi-IN" sz="1600" dirty="0">
                          <a:latin typeface="+mn-lt"/>
                          <a:ea typeface="Times New Roman"/>
                          <a:cs typeface="Mangal"/>
                        </a:rPr>
                        <a:t> भांडी धुण्याची पावडर आणि इतर स्वच्छतेसाठीची साधने ज्यात विविध रसायने मिसळलेली असतात</a:t>
                      </a:r>
                      <a:r>
                        <a:rPr lang="en-US" sz="1600" dirty="0">
                          <a:latin typeface="+mn-lt"/>
                          <a:ea typeface="Times New Roman"/>
                          <a:cs typeface="Mangal"/>
                        </a:rPr>
                        <a:t>,</a:t>
                      </a:r>
                      <a:r>
                        <a:rPr lang="hi-IN" sz="1600" dirty="0">
                          <a:latin typeface="+mn-lt"/>
                          <a:ea typeface="Times New Roman"/>
                          <a:cs typeface="Mangal"/>
                        </a:rPr>
                        <a:t> असे प्रदूषित घटक असतात.</a:t>
                      </a:r>
                      <a:endParaRPr lang="en-US" sz="1600" dirty="0">
                        <a:latin typeface="+mn-lt"/>
                        <a:ea typeface="Times New Roman"/>
                        <a:cs typeface="Times New Roman"/>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मैलापाण्याचा पुनर्वापर</a:t>
            </a:r>
            <a:endParaRPr lang="en-IN" dirty="0"/>
          </a:p>
        </p:txBody>
      </p:sp>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6" name="Content Placeholder 5"/>
          <p:cNvSpPr>
            <a:spLocks noGrp="1"/>
          </p:cNvSpPr>
          <p:nvPr>
            <p:ph idx="1"/>
          </p:nvPr>
        </p:nvSpPr>
        <p:spPr>
          <a:xfrm>
            <a:off x="494840" y="1772816"/>
            <a:ext cx="7434746" cy="941804"/>
          </a:xfrm>
        </p:spPr>
        <p:txBody>
          <a:bodyPr>
            <a:normAutofit fontScale="55000" lnSpcReduction="20000"/>
          </a:bodyPr>
          <a:lstStyle/>
          <a:p>
            <a:r>
              <a:rPr lang="hi-IN" dirty="0" smtClean="0"/>
              <a:t>मैलापाण्याचा पुनर्वापर केल्यास दोन हेतू साध्य होतात.</a:t>
            </a:r>
            <a:r>
              <a:rPr lang="en-US" dirty="0" smtClean="0"/>
              <a:t>	</a:t>
            </a:r>
          </a:p>
          <a:p>
            <a:r>
              <a:rPr lang="hi-IN" dirty="0" smtClean="0"/>
              <a:t>शुद्ध पाण्याची गरज घटणे.  (शुद्ध पाण्याच्या गरजेमध्ये घट होईल.)</a:t>
            </a:r>
            <a:endParaRPr lang="en-US" dirty="0" smtClean="0"/>
          </a:p>
          <a:p>
            <a:r>
              <a:rPr lang="hi-IN" dirty="0" smtClean="0"/>
              <a:t>सांडपाण्याचे उत्पादन कमी होईल. (सांडपाण्याची निर्मिती घटेल.)</a:t>
            </a:r>
            <a:endParaRPr lang="en-US" dirty="0" smtClean="0"/>
          </a:p>
          <a:p>
            <a:endParaRPr lang="en-US" dirty="0"/>
          </a:p>
        </p:txBody>
      </p:sp>
      <p:graphicFrame>
        <p:nvGraphicFramePr>
          <p:cNvPr id="7" name="Table 6"/>
          <p:cNvGraphicFramePr>
            <a:graphicFrameLocks noGrp="1"/>
          </p:cNvGraphicFramePr>
          <p:nvPr/>
        </p:nvGraphicFramePr>
        <p:xfrm>
          <a:off x="571472" y="3071810"/>
          <a:ext cx="7929619" cy="3126781"/>
        </p:xfrm>
        <a:graphic>
          <a:graphicData uri="http://schemas.openxmlformats.org/drawingml/2006/table">
            <a:tbl>
              <a:tblPr/>
              <a:tblGrid>
                <a:gridCol w="3583577"/>
                <a:gridCol w="4346042"/>
              </a:tblGrid>
              <a:tr h="429010">
                <a:tc>
                  <a:txBody>
                    <a:bodyPr/>
                    <a:lstStyle/>
                    <a:p>
                      <a:pPr marL="0" marR="0" algn="just">
                        <a:lnSpc>
                          <a:spcPct val="115000"/>
                        </a:lnSpc>
                        <a:spcBef>
                          <a:spcPts val="0"/>
                        </a:spcBef>
                        <a:spcAft>
                          <a:spcPts val="1000"/>
                        </a:spcAft>
                      </a:pPr>
                      <a:r>
                        <a:rPr lang="hi-IN" sz="1600" dirty="0">
                          <a:latin typeface="+mn-lt"/>
                          <a:ea typeface="Times New Roman"/>
                          <a:cs typeface="Mangal"/>
                        </a:rPr>
                        <a:t>मैलापाण्याचा वापर</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a:latin typeface="+mn-lt"/>
                          <a:ea typeface="Times New Roman"/>
                          <a:cs typeface="Mangal"/>
                        </a:rPr>
                        <a:t>हेतू</a:t>
                      </a:r>
                      <a:endParaRPr lang="en-US" sz="160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214">
                <a:tc>
                  <a:txBody>
                    <a:bodyPr/>
                    <a:lstStyle/>
                    <a:p>
                      <a:pPr marL="0" marR="0" algn="just">
                        <a:lnSpc>
                          <a:spcPct val="115000"/>
                        </a:lnSpc>
                        <a:spcBef>
                          <a:spcPts val="0"/>
                        </a:spcBef>
                        <a:spcAft>
                          <a:spcPts val="1000"/>
                        </a:spcAft>
                      </a:pPr>
                      <a:r>
                        <a:rPr lang="hi-IN" sz="1600" dirty="0">
                          <a:latin typeface="+mn-lt"/>
                          <a:ea typeface="Times New Roman"/>
                          <a:cs typeface="Mangal"/>
                        </a:rPr>
                        <a:t>स्वतंत्र घरगुती वापरासाठी</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a:latin typeface="+mn-lt"/>
                          <a:ea typeface="Times New Roman"/>
                          <a:cs typeface="Mangal"/>
                        </a:rPr>
                        <a:t>टॉयलेट फ्लशिंग (शौचालयसाठी) (शौच वाहून जाण्यासाठी)</a:t>
                      </a:r>
                      <a:endParaRPr lang="en-US" sz="160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741">
                <a:tc>
                  <a:txBody>
                    <a:bodyPr/>
                    <a:lstStyle/>
                    <a:p>
                      <a:pPr marL="0" marR="0" algn="just">
                        <a:lnSpc>
                          <a:spcPct val="115000"/>
                        </a:lnSpc>
                        <a:spcBef>
                          <a:spcPts val="0"/>
                        </a:spcBef>
                        <a:spcAft>
                          <a:spcPts val="1000"/>
                        </a:spcAft>
                      </a:pPr>
                      <a:r>
                        <a:rPr lang="hi-IN" sz="1600" dirty="0">
                          <a:latin typeface="+mn-lt"/>
                          <a:ea typeface="Times New Roman"/>
                          <a:cs typeface="Mangal"/>
                        </a:rPr>
                        <a:t>शाळा</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dirty="0">
                          <a:latin typeface="+mn-lt"/>
                          <a:ea typeface="Times New Roman"/>
                          <a:cs typeface="Mangal"/>
                        </a:rPr>
                        <a:t>फरशी पुसण्यासाठी</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214">
                <a:tc>
                  <a:txBody>
                    <a:bodyPr/>
                    <a:lstStyle/>
                    <a:p>
                      <a:pPr marL="0" marR="0" algn="just">
                        <a:lnSpc>
                          <a:spcPct val="115000"/>
                        </a:lnSpc>
                        <a:spcBef>
                          <a:spcPts val="0"/>
                        </a:spcBef>
                        <a:spcAft>
                          <a:spcPts val="1000"/>
                        </a:spcAft>
                      </a:pPr>
                      <a:r>
                        <a:rPr lang="hi-IN" sz="1600" dirty="0">
                          <a:latin typeface="+mn-lt"/>
                          <a:ea typeface="Times New Roman"/>
                          <a:cs typeface="Mangal"/>
                        </a:rPr>
                        <a:t>सरकारी/खाजगी ऑफिस</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dirty="0">
                          <a:latin typeface="+mn-lt"/>
                          <a:ea typeface="Times New Roman"/>
                          <a:cs typeface="Mangal"/>
                        </a:rPr>
                        <a:t>कालव्याद्वारे केलेल्या पाणी पुरवठ्यासाठी (सिंचनासाठी)</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741">
                <a:tc>
                  <a:txBody>
                    <a:bodyPr/>
                    <a:lstStyle/>
                    <a:p>
                      <a:pPr marL="0" marR="0" algn="just">
                        <a:lnSpc>
                          <a:spcPct val="115000"/>
                        </a:lnSpc>
                        <a:spcBef>
                          <a:spcPts val="0"/>
                        </a:spcBef>
                        <a:spcAft>
                          <a:spcPts val="1000"/>
                        </a:spcAft>
                      </a:pPr>
                      <a:r>
                        <a:rPr lang="hi-IN" sz="1600" dirty="0">
                          <a:latin typeface="+mn-lt"/>
                          <a:ea typeface="Times New Roman"/>
                          <a:cs typeface="Mangal"/>
                        </a:rPr>
                        <a:t>रुग्णालय</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dirty="0">
                          <a:latin typeface="+mn-lt"/>
                          <a:ea typeface="Times New Roman"/>
                          <a:cs typeface="Mangal"/>
                        </a:rPr>
                        <a:t>उद्यानासाठी</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741">
                <a:tc>
                  <a:txBody>
                    <a:bodyPr/>
                    <a:lstStyle/>
                    <a:p>
                      <a:pPr marL="0" marR="0" algn="just">
                        <a:lnSpc>
                          <a:spcPct val="115000"/>
                        </a:lnSpc>
                        <a:spcBef>
                          <a:spcPts val="0"/>
                        </a:spcBef>
                        <a:spcAft>
                          <a:spcPts val="1000"/>
                        </a:spcAft>
                      </a:pPr>
                      <a:r>
                        <a:rPr lang="hi-IN" sz="1600">
                          <a:latin typeface="+mn-lt"/>
                          <a:ea typeface="Times New Roman"/>
                          <a:cs typeface="Mangal"/>
                        </a:rPr>
                        <a:t>नाट्यगृह/सिनेमागृह</a:t>
                      </a:r>
                      <a:endParaRPr lang="en-US" sz="160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dirty="0">
                          <a:latin typeface="+mn-lt"/>
                          <a:ea typeface="Times New Roman"/>
                          <a:cs typeface="Mangal"/>
                        </a:rPr>
                        <a:t>वाहने धुण्यासाठी (चारचाकी)</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4859">
                <a:tc>
                  <a:txBody>
                    <a:bodyPr/>
                    <a:lstStyle/>
                    <a:p>
                      <a:pPr marL="0" marR="0" algn="just">
                        <a:lnSpc>
                          <a:spcPct val="115000"/>
                        </a:lnSpc>
                        <a:spcBef>
                          <a:spcPts val="0"/>
                        </a:spcBef>
                        <a:spcAft>
                          <a:spcPts val="1000"/>
                        </a:spcAft>
                      </a:pPr>
                      <a:r>
                        <a:rPr lang="hi-IN" sz="1600">
                          <a:latin typeface="+mn-lt"/>
                          <a:ea typeface="Times New Roman"/>
                          <a:cs typeface="Mangal"/>
                        </a:rPr>
                        <a:t>हॉटेल (खानावळ), एअरपोर्ट (विमानतळ), रेल्वे स्टेशन, अपार्टमेंट/कॉलनी</a:t>
                      </a:r>
                      <a:endParaRPr lang="en-US" sz="160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hi-IN" sz="1600" dirty="0">
                          <a:latin typeface="+mn-lt"/>
                          <a:ea typeface="Times New Roman"/>
                          <a:cs typeface="Mangal"/>
                        </a:rPr>
                        <a:t>बांधकामासाठी</a:t>
                      </a:r>
                      <a:endParaRPr lang="en-US" sz="1600" dirty="0">
                        <a:latin typeface="+mn-lt"/>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571480"/>
            <a:ext cx="6480720" cy="841296"/>
          </a:xfrm>
        </p:spPr>
        <p:txBody>
          <a:bodyPr/>
          <a:lstStyle/>
          <a:p>
            <a:r>
              <a:rPr lang="hi-IN" dirty="0" smtClean="0"/>
              <a:t>मैलापाणी  मूलभूत प्रक्रिया </a:t>
            </a:r>
            <a:endParaRPr lang="en-IN" dirty="0"/>
          </a:p>
        </p:txBody>
      </p:sp>
      <p:pic>
        <p:nvPicPr>
          <p:cNvPr id="64515" name="Picture 3" descr="C:\Users\Mandar\AppData\Local\Microsoft\Windows\Temporary Internet Files\Content.IE5\SRZNSTCV\MC900382585[1].jpg"/>
          <p:cNvPicPr>
            <a:picLocks noChangeAspect="1" noChangeArrowheads="1"/>
          </p:cNvPicPr>
          <p:nvPr/>
        </p:nvPicPr>
        <p:blipFill>
          <a:blip r:embed="rId2" cstate="print"/>
          <a:srcRect/>
          <a:stretch>
            <a:fillRect/>
          </a:stretch>
        </p:blipFill>
        <p:spPr bwMode="auto">
          <a:xfrm>
            <a:off x="0" y="2204864"/>
            <a:ext cx="1904256" cy="1904256"/>
          </a:xfrm>
          <a:prstGeom prst="rect">
            <a:avLst/>
          </a:prstGeom>
          <a:noFill/>
        </p:spPr>
      </p:pic>
      <p:sp>
        <p:nvSpPr>
          <p:cNvPr id="6" name="Right Arrow 5"/>
          <p:cNvSpPr/>
          <p:nvPr/>
        </p:nvSpPr>
        <p:spPr>
          <a:xfrm>
            <a:off x="827584" y="3645024"/>
            <a:ext cx="100811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7" name="Picture 3" descr="C:\Users\Mandar\AppData\Local\Microsoft\Windows\Temporary Internet Files\Content.IE5\WRXACOJZ\MC900441948[1].wmf"/>
          <p:cNvPicPr>
            <a:picLocks noChangeAspect="1" noChangeArrowheads="1"/>
          </p:cNvPicPr>
          <p:nvPr/>
        </p:nvPicPr>
        <p:blipFill>
          <a:blip r:embed="rId3" cstate="print"/>
          <a:srcRect/>
          <a:stretch>
            <a:fillRect/>
          </a:stretch>
        </p:blipFill>
        <p:spPr bwMode="auto">
          <a:xfrm>
            <a:off x="1547664" y="3068960"/>
            <a:ext cx="1152128" cy="1212850"/>
          </a:xfrm>
          <a:prstGeom prst="rect">
            <a:avLst/>
          </a:prstGeom>
          <a:noFill/>
        </p:spPr>
      </p:pic>
      <p:sp>
        <p:nvSpPr>
          <p:cNvPr id="8" name="Right Arrow 7"/>
          <p:cNvSpPr/>
          <p:nvPr/>
        </p:nvSpPr>
        <p:spPr>
          <a:xfrm>
            <a:off x="2339752" y="3645024"/>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9" name="Picture 4" descr="C:\Users\Mandar\AppData\Local\Microsoft\Windows\Temporary Internet Files\Content.IE5\WRXACOJZ\MC900048283[1].wmf"/>
          <p:cNvPicPr>
            <a:picLocks noChangeAspect="1" noChangeArrowheads="1"/>
          </p:cNvPicPr>
          <p:nvPr/>
        </p:nvPicPr>
        <p:blipFill>
          <a:blip r:embed="rId4" cstate="print"/>
          <a:srcRect/>
          <a:stretch>
            <a:fillRect/>
          </a:stretch>
        </p:blipFill>
        <p:spPr bwMode="auto">
          <a:xfrm>
            <a:off x="3203848" y="3284984"/>
            <a:ext cx="780898" cy="965606"/>
          </a:xfrm>
          <a:prstGeom prst="rect">
            <a:avLst/>
          </a:prstGeom>
          <a:noFill/>
        </p:spPr>
      </p:pic>
      <p:cxnSp>
        <p:nvCxnSpPr>
          <p:cNvPr id="11" name="Straight Connector 10"/>
          <p:cNvCxnSpPr/>
          <p:nvPr/>
        </p:nvCxnSpPr>
        <p:spPr>
          <a:xfrm>
            <a:off x="3563888" y="3068960"/>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Minus 11"/>
          <p:cNvSpPr/>
          <p:nvPr/>
        </p:nvSpPr>
        <p:spPr>
          <a:xfrm flipV="1">
            <a:off x="3203848" y="3068960"/>
            <a:ext cx="72008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3923928" y="3717032"/>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4516" name="Firewall"/>
          <p:cNvSpPr>
            <a:spLocks noEditPoints="1" noChangeArrowheads="1"/>
          </p:cNvSpPr>
          <p:nvPr/>
        </p:nvSpPr>
        <p:spPr bwMode="auto">
          <a:xfrm>
            <a:off x="4788024" y="2996952"/>
            <a:ext cx="1152128" cy="1224136"/>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IN"/>
          </a:p>
        </p:txBody>
      </p:sp>
      <p:sp>
        <p:nvSpPr>
          <p:cNvPr id="15" name="Right Arrow 14"/>
          <p:cNvSpPr/>
          <p:nvPr/>
        </p:nvSpPr>
        <p:spPr>
          <a:xfrm>
            <a:off x="6300192" y="3645024"/>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Minus 15"/>
          <p:cNvSpPr/>
          <p:nvPr/>
        </p:nvSpPr>
        <p:spPr>
          <a:xfrm>
            <a:off x="6156176" y="2780928"/>
            <a:ext cx="216024" cy="172819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ight Arrow 16"/>
          <p:cNvSpPr/>
          <p:nvPr/>
        </p:nvSpPr>
        <p:spPr>
          <a:xfrm>
            <a:off x="7884368" y="3645024"/>
            <a:ext cx="86409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Minus 17"/>
          <p:cNvSpPr/>
          <p:nvPr/>
        </p:nvSpPr>
        <p:spPr>
          <a:xfrm flipH="1">
            <a:off x="5796136" y="3140968"/>
            <a:ext cx="648072" cy="57606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0" name="Picture 4" descr="C:\Users\Mandar\AppData\Local\Microsoft\Windows\Temporary Internet Files\Content.IE5\WRXACOJZ\MC900048283[1].wmf"/>
          <p:cNvPicPr>
            <a:picLocks noChangeAspect="1" noChangeArrowheads="1"/>
          </p:cNvPicPr>
          <p:nvPr/>
        </p:nvPicPr>
        <p:blipFill>
          <a:blip r:embed="rId4" cstate="print"/>
          <a:srcRect/>
          <a:stretch>
            <a:fillRect/>
          </a:stretch>
        </p:blipFill>
        <p:spPr bwMode="auto">
          <a:xfrm>
            <a:off x="6876256" y="3264072"/>
            <a:ext cx="1008112" cy="1246563"/>
          </a:xfrm>
          <a:prstGeom prst="rect">
            <a:avLst/>
          </a:prstGeom>
          <a:noFill/>
        </p:spPr>
      </p:pic>
      <p:cxnSp>
        <p:nvCxnSpPr>
          <p:cNvPr id="21" name="Straight Connector 20"/>
          <p:cNvCxnSpPr/>
          <p:nvPr/>
        </p:nvCxnSpPr>
        <p:spPr>
          <a:xfrm>
            <a:off x="7380312" y="3068960"/>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22" name="Minus 21"/>
          <p:cNvSpPr/>
          <p:nvPr/>
        </p:nvSpPr>
        <p:spPr>
          <a:xfrm flipV="1">
            <a:off x="7020272" y="3068960"/>
            <a:ext cx="72008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TextBox 24"/>
          <p:cNvSpPr txBox="1"/>
          <p:nvPr/>
        </p:nvSpPr>
        <p:spPr>
          <a:xfrm>
            <a:off x="1547664" y="4221088"/>
            <a:ext cx="1368152" cy="369332"/>
          </a:xfrm>
          <a:prstGeom prst="rect">
            <a:avLst/>
          </a:prstGeom>
          <a:noFill/>
        </p:spPr>
        <p:txBody>
          <a:bodyPr wrap="square" rtlCol="0">
            <a:spAutoFit/>
          </a:bodyPr>
          <a:lstStyle/>
          <a:p>
            <a:r>
              <a:rPr lang="en-US" dirty="0" smtClean="0"/>
              <a:t>    </a:t>
            </a:r>
            <a:r>
              <a:rPr lang="hi-IN" dirty="0" smtClean="0"/>
              <a:t>गाळण</a:t>
            </a:r>
            <a:endParaRPr lang="en-IN" dirty="0"/>
          </a:p>
        </p:txBody>
      </p:sp>
      <p:sp>
        <p:nvSpPr>
          <p:cNvPr id="27" name="TextBox 26"/>
          <p:cNvSpPr txBox="1"/>
          <p:nvPr/>
        </p:nvSpPr>
        <p:spPr>
          <a:xfrm>
            <a:off x="7929586" y="2924944"/>
            <a:ext cx="1466950" cy="369332"/>
          </a:xfrm>
          <a:prstGeom prst="rect">
            <a:avLst/>
          </a:prstGeom>
          <a:noFill/>
        </p:spPr>
        <p:txBody>
          <a:bodyPr wrap="square" rtlCol="0">
            <a:spAutoFit/>
          </a:bodyPr>
          <a:lstStyle/>
          <a:p>
            <a:r>
              <a:rPr lang="hi-IN" dirty="0" smtClean="0"/>
              <a:t>शुद्ध</a:t>
            </a:r>
            <a:r>
              <a:rPr lang="en-IN" dirty="0" smtClean="0"/>
              <a:t> </a:t>
            </a:r>
            <a:r>
              <a:rPr lang="hi-IN" dirty="0" smtClean="0"/>
              <a:t>पाणी</a:t>
            </a:r>
            <a:endParaRPr lang="en-IN" dirty="0"/>
          </a:p>
        </p:txBody>
      </p:sp>
      <p:sp>
        <p:nvSpPr>
          <p:cNvPr id="28" name="TextBox 27"/>
          <p:cNvSpPr txBox="1"/>
          <p:nvPr/>
        </p:nvSpPr>
        <p:spPr>
          <a:xfrm>
            <a:off x="2571736" y="1772816"/>
            <a:ext cx="1784240" cy="646331"/>
          </a:xfrm>
          <a:prstGeom prst="rect">
            <a:avLst/>
          </a:prstGeom>
          <a:noFill/>
        </p:spPr>
        <p:txBody>
          <a:bodyPr wrap="square" rtlCol="0">
            <a:spAutoFit/>
          </a:bodyPr>
          <a:lstStyle/>
          <a:p>
            <a:r>
              <a:rPr lang="hi-IN" dirty="0" smtClean="0"/>
              <a:t>पहिली पायरी (पहिला टप्पा) </a:t>
            </a:r>
            <a:endParaRPr lang="en-IN" dirty="0"/>
          </a:p>
        </p:txBody>
      </p:sp>
      <p:sp>
        <p:nvSpPr>
          <p:cNvPr id="31" name="TextBox 30"/>
          <p:cNvSpPr txBox="1"/>
          <p:nvPr/>
        </p:nvSpPr>
        <p:spPr>
          <a:xfrm>
            <a:off x="4714876" y="1916832"/>
            <a:ext cx="1513308" cy="646331"/>
          </a:xfrm>
          <a:prstGeom prst="rect">
            <a:avLst/>
          </a:prstGeom>
          <a:noFill/>
        </p:spPr>
        <p:txBody>
          <a:bodyPr wrap="square" rtlCol="0">
            <a:spAutoFit/>
          </a:bodyPr>
          <a:lstStyle/>
          <a:p>
            <a:r>
              <a:rPr lang="hi-IN" dirty="0" smtClean="0"/>
              <a:t>दुसरी पायरी (दुसरा टप्पा)</a:t>
            </a:r>
            <a:endParaRPr lang="en-IN" dirty="0"/>
          </a:p>
        </p:txBody>
      </p:sp>
      <p:sp>
        <p:nvSpPr>
          <p:cNvPr id="32" name="TextBox 31"/>
          <p:cNvSpPr txBox="1"/>
          <p:nvPr/>
        </p:nvSpPr>
        <p:spPr>
          <a:xfrm>
            <a:off x="6588224" y="1916832"/>
            <a:ext cx="1368152" cy="646331"/>
          </a:xfrm>
          <a:prstGeom prst="rect">
            <a:avLst/>
          </a:prstGeom>
          <a:noFill/>
        </p:spPr>
        <p:txBody>
          <a:bodyPr wrap="square" rtlCol="0">
            <a:spAutoFit/>
          </a:bodyPr>
          <a:lstStyle/>
          <a:p>
            <a:r>
              <a:rPr lang="hi-IN" dirty="0" smtClean="0"/>
              <a:t>चौथी पायरी (चतुर्थ टप्पा) </a:t>
            </a:r>
            <a:endParaRPr lang="en-IN" dirty="0"/>
          </a:p>
        </p:txBody>
      </p:sp>
      <p:sp>
        <p:nvSpPr>
          <p:cNvPr id="26"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29" name="Rectangle 28"/>
          <p:cNvSpPr/>
          <p:nvPr/>
        </p:nvSpPr>
        <p:spPr>
          <a:xfrm>
            <a:off x="214283" y="4143380"/>
            <a:ext cx="1071570" cy="369332"/>
          </a:xfrm>
          <a:prstGeom prst="rect">
            <a:avLst/>
          </a:prstGeom>
        </p:spPr>
        <p:txBody>
          <a:bodyPr wrap="square">
            <a:spAutoFit/>
          </a:bodyPr>
          <a:lstStyle/>
          <a:p>
            <a:r>
              <a:rPr lang="hi-IN" dirty="0" smtClean="0"/>
              <a:t>मैलापाणी</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12776"/>
            <a:ext cx="8352928" cy="5445224"/>
          </a:xfrm>
        </p:spPr>
        <p:txBody>
          <a:bodyPr>
            <a:normAutofit fontScale="25000" lnSpcReduction="20000"/>
          </a:bodyPr>
          <a:lstStyle/>
          <a:p>
            <a:r>
              <a:rPr lang="en-IN" dirty="0" smtClean="0"/>
              <a:t/>
            </a:r>
            <a:br>
              <a:rPr lang="en-IN" dirty="0" smtClean="0"/>
            </a:br>
            <a:r>
              <a:rPr lang="en-IN" dirty="0" smtClean="0"/>
              <a:t/>
            </a:r>
            <a:br>
              <a:rPr lang="en-IN" dirty="0" smtClean="0"/>
            </a:br>
            <a:r>
              <a:rPr lang="en-IN" dirty="0" smtClean="0"/>
              <a:t/>
            </a:r>
            <a:br>
              <a:rPr lang="en-IN" dirty="0" smtClean="0"/>
            </a:br>
            <a:r>
              <a:rPr lang="hi-IN" sz="8000" dirty="0" smtClean="0"/>
              <a:t>पातळ (द्रवरूप) टाकाऊ पाणी (सांडपाणी /टाकाऊ पाणी) प्रक्रिया :-</a:t>
            </a:r>
            <a:endParaRPr lang="en-US" sz="8000" dirty="0" smtClean="0"/>
          </a:p>
          <a:p>
            <a:endParaRPr lang="en-US" sz="8000" dirty="0" smtClean="0"/>
          </a:p>
          <a:p>
            <a:r>
              <a:rPr lang="hi-IN" sz="8000" dirty="0" smtClean="0"/>
              <a:t>टाकाऊ पाणी (पातळ/द्रवरूप टाकाऊ) जे शौचालय धुण्याने</a:t>
            </a:r>
            <a:r>
              <a:rPr lang="en-US" sz="8000" dirty="0" smtClean="0"/>
              <a:t>,</a:t>
            </a:r>
            <a:r>
              <a:rPr lang="hi-IN" sz="8000" dirty="0" smtClean="0"/>
              <a:t> आंघोळीने</a:t>
            </a:r>
            <a:r>
              <a:rPr lang="en-US" sz="8000" dirty="0" smtClean="0"/>
              <a:t>,</a:t>
            </a:r>
            <a:r>
              <a:rPr lang="hi-IN" sz="8000" dirty="0" smtClean="0"/>
              <a:t> सिंक धुण्याने</a:t>
            </a:r>
            <a:r>
              <a:rPr lang="en-US" sz="8000" dirty="0" smtClean="0"/>
              <a:t>, </a:t>
            </a:r>
            <a:r>
              <a:rPr lang="hi-IN" sz="8000" dirty="0" smtClean="0"/>
              <a:t>आणि इतर वस्तु धुण्याने निर्माण होते</a:t>
            </a:r>
            <a:r>
              <a:rPr lang="en-US" sz="8000" dirty="0" smtClean="0"/>
              <a:t>, </a:t>
            </a:r>
            <a:r>
              <a:rPr lang="hi-IN" sz="8000" dirty="0" smtClean="0"/>
              <a:t>आणि ते पाणी नाल्यांमध्ये पाईपद्वारे जाते</a:t>
            </a:r>
            <a:r>
              <a:rPr lang="en-US" sz="8000" dirty="0" smtClean="0"/>
              <a:t>, </a:t>
            </a:r>
            <a:r>
              <a:rPr lang="hi-IN" sz="8000" dirty="0" smtClean="0"/>
              <a:t>जे मोठ्या झाकलेल्या गटार पाईपास जोडले जाते</a:t>
            </a:r>
            <a:r>
              <a:rPr lang="en-US" sz="8000" dirty="0" smtClean="0"/>
              <a:t>, </a:t>
            </a:r>
            <a:r>
              <a:rPr lang="hi-IN" sz="8000" dirty="0" smtClean="0"/>
              <a:t>हे गटार रस्त्याच्या खाली असते.</a:t>
            </a:r>
            <a:endParaRPr lang="en-US" sz="8000" dirty="0" smtClean="0"/>
          </a:p>
          <a:p>
            <a:r>
              <a:rPr lang="hi-IN" sz="8000" b="1" dirty="0" smtClean="0"/>
              <a:t>पहिली पायरी (पहिला टप्पा) :- </a:t>
            </a:r>
            <a:r>
              <a:rPr lang="hi-IN" sz="8000" dirty="0" smtClean="0"/>
              <a:t>गाळण पद्धती (स्क्रिनिंग)</a:t>
            </a:r>
            <a:endParaRPr lang="en-US" sz="8000" dirty="0" smtClean="0"/>
          </a:p>
          <a:p>
            <a:r>
              <a:rPr lang="hi-IN" sz="8000" dirty="0" smtClean="0"/>
              <a:t>स्क्रिनिंग (गाळण पद्धती) ही मैला पाणी औषधोपचार प्रक्रियेची पहिली पायरी आहे. स्किनिंग (गाळण पद्धती) मुळे मोठे घटक बाहेर काढण्यास मदत होते. जसे घाणीचे व जंतुचे घटक</a:t>
            </a:r>
            <a:r>
              <a:rPr lang="en-US" sz="8000" dirty="0" smtClean="0"/>
              <a:t>, </a:t>
            </a:r>
            <a:r>
              <a:rPr lang="hi-IN" sz="8000" dirty="0" smtClean="0"/>
              <a:t>कापसाचे बोळे</a:t>
            </a:r>
            <a:r>
              <a:rPr lang="en-US" sz="8000" dirty="0" smtClean="0"/>
              <a:t>, </a:t>
            </a:r>
            <a:r>
              <a:rPr lang="hi-IN" sz="8000" dirty="0" smtClean="0"/>
              <a:t>दर्शनीय घाण आणि अगदी तुटलेल्या बाटल्या</a:t>
            </a:r>
            <a:r>
              <a:rPr lang="en-US" sz="8000" dirty="0" smtClean="0"/>
              <a:t>, </a:t>
            </a:r>
            <a:r>
              <a:rPr lang="hi-IN" sz="8000" dirty="0" smtClean="0"/>
              <a:t>बाटल्यांची झाकणे</a:t>
            </a:r>
            <a:r>
              <a:rPr lang="en-US" sz="8000" dirty="0" smtClean="0"/>
              <a:t>, </a:t>
            </a:r>
            <a:r>
              <a:rPr lang="hi-IN" sz="8000" dirty="0" smtClean="0"/>
              <a:t>प्लॅस्टिक्स आणि फाटक्या कापडाचे तुकडे. ज्यामुळे साहित्य /पाईप तुंबू शकतात अथवा खराब होऊन तुटू शकतात.</a:t>
            </a:r>
            <a:endParaRPr lang="en-US" sz="8000" dirty="0" smtClean="0"/>
          </a:p>
          <a:p>
            <a:r>
              <a:rPr lang="hi-IN" sz="8000" dirty="0" smtClean="0"/>
              <a:t>त्यातील दगड</a:t>
            </a:r>
            <a:r>
              <a:rPr lang="en-US" sz="8000" dirty="0" smtClean="0"/>
              <a:t>,</a:t>
            </a:r>
            <a:r>
              <a:rPr lang="hi-IN" sz="8000" dirty="0" smtClean="0"/>
              <a:t> वाळूचे कण बाजूला काढून ते धुवून गटारातून बाजूला काढण्यासाठी विशेष साहित्य वापरले जाते.</a:t>
            </a:r>
            <a:endParaRPr lang="en-US" sz="8000" dirty="0" smtClean="0"/>
          </a:p>
          <a:p>
            <a:pPr>
              <a:buNone/>
            </a:pPr>
            <a:endParaRPr lang="en-IN" sz="8000" dirty="0" smtClean="0">
              <a:solidFill>
                <a:schemeClr val="tx1"/>
              </a:solidFill>
            </a:endParaRPr>
          </a:p>
          <a:p>
            <a:pPr>
              <a:buNone/>
            </a:pPr>
            <a:endParaRPr lang="en-IN" sz="8000" dirty="0" smtClean="0">
              <a:solidFill>
                <a:schemeClr val="tx1"/>
              </a:solidFill>
            </a:endParaRPr>
          </a:p>
          <a:p>
            <a:pPr>
              <a:buNone/>
            </a:pPr>
            <a:endParaRPr lang="en-IN" sz="8000" dirty="0" smtClean="0">
              <a:solidFill>
                <a:schemeClr val="tx1"/>
              </a:solidFill>
            </a:endParaRPr>
          </a:p>
          <a:p>
            <a:pPr>
              <a:buNone/>
            </a:pPr>
            <a:r>
              <a:rPr lang="en-IN" sz="8000" dirty="0" smtClean="0">
                <a:solidFill>
                  <a:schemeClr val="tx1"/>
                </a:solidFill>
              </a:rPr>
              <a:t/>
            </a:r>
            <a:br>
              <a:rPr lang="en-IN" sz="8000" dirty="0" smtClean="0">
                <a:solidFill>
                  <a:schemeClr val="tx1"/>
                </a:solidFill>
              </a:rPr>
            </a:br>
            <a:endParaRPr lang="en-IN" sz="8000" dirty="0" smtClean="0">
              <a:solidFill>
                <a:schemeClr val="tx1"/>
              </a:solidFill>
            </a:endParaRPr>
          </a:p>
        </p:txBody>
      </p:sp>
      <p:sp>
        <p:nvSpPr>
          <p:cNvPr id="4" name="Title 1"/>
          <p:cNvSpPr>
            <a:spLocks noGrp="1"/>
          </p:cNvSpPr>
          <p:nvPr>
            <p:ph type="title"/>
          </p:nvPr>
        </p:nvSpPr>
        <p:spPr>
          <a:xfrm>
            <a:off x="2339752" y="928670"/>
            <a:ext cx="6480720" cy="402970"/>
          </a:xfrm>
        </p:spPr>
        <p:txBody>
          <a:bodyPr/>
          <a:lstStyle/>
          <a:p>
            <a:r>
              <a:rPr lang="hi-IN" dirty="0" smtClean="0"/>
              <a:t>मैलापाणी  मूलभूत प्रक्रिया (औषधोपचार पद्धती)</a:t>
            </a:r>
            <a:r>
              <a:rPr lang="en-US" dirty="0" smtClean="0"/>
              <a:t/>
            </a:r>
            <a:br>
              <a:rPr lang="en-US" dirty="0" smtClean="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840" y="1772816"/>
            <a:ext cx="8149126" cy="3656448"/>
          </a:xfrm>
        </p:spPr>
        <p:txBody>
          <a:bodyPr>
            <a:noAutofit/>
          </a:bodyPr>
          <a:lstStyle/>
          <a:p>
            <a:r>
              <a:rPr lang="hi-IN" sz="2400" dirty="0" smtClean="0"/>
              <a:t>पहिली पायरी (पहिला टप्पा) :- गाळण पद्धती (स्क्रिनिंग)</a:t>
            </a:r>
            <a:endParaRPr lang="en-US" sz="2400" dirty="0" smtClean="0"/>
          </a:p>
          <a:p>
            <a:r>
              <a:rPr lang="hi-IN" sz="2400" dirty="0" smtClean="0"/>
              <a:t>स्क्रिनिंग (गाळण पद्धती) ही मैला पाणी औषधोपचार प्रक्रियेची पहिली पायरी आहे. स्किनिंग (गाळण पद्धती) मुळे मोठे घटक बाहेर काढण्यास मदत होते. जसे घाणीचे व जंतुचे घटक</a:t>
            </a:r>
            <a:r>
              <a:rPr lang="en-US" sz="2400" dirty="0" smtClean="0"/>
              <a:t>, </a:t>
            </a:r>
            <a:r>
              <a:rPr lang="hi-IN" sz="2400" dirty="0" smtClean="0"/>
              <a:t>कापसाचे बोळे</a:t>
            </a:r>
            <a:r>
              <a:rPr lang="en-US" sz="2400" dirty="0" smtClean="0"/>
              <a:t>, </a:t>
            </a:r>
            <a:r>
              <a:rPr lang="hi-IN" sz="2400" dirty="0" smtClean="0"/>
              <a:t>दर्शनीय घाण आणि अगदी तुटलेल्या बाटल्या</a:t>
            </a:r>
            <a:r>
              <a:rPr lang="en-US" sz="2400" dirty="0" smtClean="0"/>
              <a:t>, </a:t>
            </a:r>
            <a:r>
              <a:rPr lang="hi-IN" sz="2400" dirty="0" smtClean="0"/>
              <a:t>बाटल्यांची झाकणे</a:t>
            </a:r>
            <a:r>
              <a:rPr lang="en-US" sz="2400" dirty="0" smtClean="0"/>
              <a:t>, </a:t>
            </a:r>
            <a:r>
              <a:rPr lang="hi-IN" sz="2400" dirty="0" smtClean="0"/>
              <a:t>प्लॅस्टिक्स आणि फाटक्या कापडाचे तुकडे. ज्यामुळे साहित्य /पाईप तुंबू शकतात अथवा खराब होऊन तुटू शकतात.</a:t>
            </a:r>
            <a:endParaRPr lang="en-US" sz="2400" dirty="0" smtClean="0"/>
          </a:p>
          <a:p>
            <a:r>
              <a:rPr lang="hi-IN" sz="2400" dirty="0" smtClean="0"/>
              <a:t>त्यातील दगड</a:t>
            </a:r>
            <a:r>
              <a:rPr lang="en-US" sz="2400" dirty="0" smtClean="0"/>
              <a:t>,</a:t>
            </a:r>
            <a:r>
              <a:rPr lang="hi-IN" sz="2400" dirty="0" smtClean="0"/>
              <a:t> वाळूचे कण बाजूला काढून ते धुवून गटारातून बाजूला काढण्यासाठी विशेष साहित्य वापरले जाते.</a:t>
            </a:r>
            <a:endParaRPr lang="en-US" sz="2400" dirty="0" smtClean="0"/>
          </a:p>
          <a:p>
            <a:endParaRPr lang="en-IN" sz="2400" dirty="0" smtClean="0">
              <a:solidFill>
                <a:schemeClr val="tx1"/>
              </a:solidFill>
            </a:endParaRPr>
          </a:p>
          <a:p>
            <a:pPr>
              <a:buNone/>
            </a:pPr>
            <a:r>
              <a:rPr lang="en-IN" sz="2400" dirty="0" smtClean="0">
                <a:solidFill>
                  <a:schemeClr val="tx1"/>
                </a:solidFill>
              </a:rPr>
              <a:t/>
            </a:r>
            <a:br>
              <a:rPr lang="en-IN" sz="2400" dirty="0" smtClean="0">
                <a:solidFill>
                  <a:schemeClr val="tx1"/>
                </a:solidFill>
              </a:rPr>
            </a:br>
            <a:endParaRPr lang="en-IN" sz="2400" dirty="0"/>
          </a:p>
        </p:txBody>
      </p:sp>
      <p:sp>
        <p:nvSpPr>
          <p:cNvPr id="4" name="Title 1"/>
          <p:cNvSpPr>
            <a:spLocks noGrp="1"/>
          </p:cNvSpPr>
          <p:nvPr>
            <p:ph type="title"/>
          </p:nvPr>
        </p:nvSpPr>
        <p:spPr>
          <a:xfrm>
            <a:off x="2339752" y="357166"/>
            <a:ext cx="6480720" cy="1143008"/>
          </a:xfrm>
        </p:spPr>
        <p:txBody>
          <a:bodyPr/>
          <a:lstStyle/>
          <a:p>
            <a:r>
              <a:rPr lang="hi-IN" dirty="0" smtClean="0"/>
              <a:t>मैलापाणी  मूलभूत प्रक्रिया (औषधोपचार पद्धती)</a:t>
            </a:r>
            <a:endParaRPr lang="en-IN" dirty="0"/>
          </a:p>
        </p:txBody>
      </p:sp>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OER_Presentation</Template>
  <TotalTime>1876</TotalTime>
  <Words>801</Words>
  <Application>Microsoft Office PowerPoint</Application>
  <PresentationFormat>On-screen Show (4:3)</PresentationFormat>
  <Paragraphs>100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OER Ppt</vt:lpstr>
      <vt:lpstr>मैला पाणी(Grey Water)-2 </vt:lpstr>
      <vt:lpstr>सादरीकरणाची व्याप्ती (प्रेझेंटेशन स्कोप) </vt:lpstr>
      <vt:lpstr>पाण्याचे वर्गीकरण </vt:lpstr>
      <vt:lpstr>मैलापाणी (Grey Water) </vt:lpstr>
      <vt:lpstr>मैला पाण्याची निर्मिती </vt:lpstr>
      <vt:lpstr>मैलापाण्याचा पुनर्वापर</vt:lpstr>
      <vt:lpstr>मैलापाणी  मूलभूत प्रक्रिया </vt:lpstr>
      <vt:lpstr>मैलापाणी  मूलभूत प्रक्रिया (औषधोपचार पद्धती) </vt:lpstr>
      <vt:lpstr>मैलापाणी  मूलभूत प्रक्रिया (औषधोपचार पद्धती)</vt:lpstr>
      <vt:lpstr>मैलापाणी  मूलभूत प्रक्रिया (औषधोपचार पद्धती)</vt:lpstr>
      <vt:lpstr>मैलापाणी  मूलभूत प्रक्रिया (औषधोपचार पद्धती)</vt:lpstr>
      <vt:lpstr>मैलापाणी  मूलभूत प्रक्रिया (औषधोपचार पद्धती)</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Glazing</dc:title>
  <dc:creator>Hannah</dc:creator>
  <cp:lastModifiedBy>Dell</cp:lastModifiedBy>
  <cp:revision>202</cp:revision>
  <dcterms:created xsi:type="dcterms:W3CDTF">2012-08-23T06:13:59Z</dcterms:created>
  <dcterms:modified xsi:type="dcterms:W3CDTF">2015-01-15T16:55:21Z</dcterms:modified>
</cp:coreProperties>
</file>