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14"/>
  </p:notesMasterIdLst>
  <p:sldIdLst>
    <p:sldId id="385" r:id="rId2"/>
    <p:sldId id="386" r:id="rId3"/>
    <p:sldId id="388" r:id="rId4"/>
    <p:sldId id="390" r:id="rId5"/>
    <p:sldId id="391" r:id="rId6"/>
    <p:sldId id="389" r:id="rId7"/>
    <p:sldId id="394" r:id="rId8"/>
    <p:sldId id="392" r:id="rId9"/>
    <p:sldId id="396" r:id="rId10"/>
    <p:sldId id="395" r:id="rId11"/>
    <p:sldId id="398" r:id="rId12"/>
    <p:sldId id="39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7682" autoAdjust="0"/>
    <p:restoredTop sz="92051" autoAdjust="0"/>
  </p:normalViewPr>
  <p:slideViewPr>
    <p:cSldViewPr>
      <p:cViewPr>
        <p:scale>
          <a:sx n="67" d="100"/>
          <a:sy n="67" d="100"/>
        </p:scale>
        <p:origin x="-139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149EBB-DA85-4D95-803F-8287BA2E4623}" type="datetimeFigureOut">
              <a:rPr lang="en-GB" smtClean="0"/>
              <a:pPr/>
              <a:t>15/01/2015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B1D43B-2571-4753-802D-078679FDC5CB}"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B1D43B-2571-4753-802D-078679FDC5CB}" type="slidenum">
              <a:rPr lang="en-GB" smtClean="0"/>
              <a:pPr/>
              <a:t>10</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31640" y="2996952"/>
            <a:ext cx="7272808" cy="1470025"/>
          </a:xfrm>
        </p:spPr>
        <p:txBody>
          <a:bodyPr/>
          <a:lstStyle>
            <a:lvl1pPr>
              <a:defRPr sz="5400">
                <a:solidFill>
                  <a:schemeClr val="tx2"/>
                </a:solidFill>
              </a:defRPr>
            </a:lvl1pPr>
          </a:lstStyle>
          <a:p>
            <a:r>
              <a:rPr lang="en-US" smtClean="0"/>
              <a:t>Click to edit Master title style</a:t>
            </a:r>
            <a:endParaRPr lang="en-IN" dirty="0"/>
          </a:p>
        </p:txBody>
      </p:sp>
      <p:sp>
        <p:nvSpPr>
          <p:cNvPr id="3" name="Subtitle 2"/>
          <p:cNvSpPr>
            <a:spLocks noGrp="1"/>
          </p:cNvSpPr>
          <p:nvPr>
            <p:ph type="subTitle" idx="1"/>
          </p:nvPr>
        </p:nvSpPr>
        <p:spPr>
          <a:xfrm>
            <a:off x="2411760" y="4509120"/>
            <a:ext cx="5328592" cy="720080"/>
          </a:xfrm>
        </p:spPr>
        <p:txBody>
          <a:bodyPr>
            <a:normAutofit/>
          </a:bodyPr>
          <a:lstStyle>
            <a:lvl1pPr marL="0" indent="0" algn="ctr">
              <a:buNone/>
              <a:defRPr sz="2800">
                <a:solidFill>
                  <a:srgbClr val="00B05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dirty="0"/>
          </a:p>
        </p:txBody>
      </p:sp>
      <p:sp>
        <p:nvSpPr>
          <p:cNvPr id="4" name="Date Placeholder 3"/>
          <p:cNvSpPr>
            <a:spLocks noGrp="1"/>
          </p:cNvSpPr>
          <p:nvPr>
            <p:ph type="dt" sz="half" idx="10"/>
          </p:nvPr>
        </p:nvSpPr>
        <p:spPr/>
        <p:txBody>
          <a:bodyPr/>
          <a:lstStyle/>
          <a:p>
            <a:fld id="{A51A6360-25CB-4A72-AC7A-EE6E55513C17}" type="datetimeFigureOut">
              <a:rPr lang="en-GB" smtClean="0"/>
              <a:pPr/>
              <a:t>15/01/2015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6948264" y="6376243"/>
            <a:ext cx="2133600" cy="365125"/>
          </a:xfrm>
        </p:spPr>
        <p:txBody>
          <a:bodyPr/>
          <a:lstStyle>
            <a:lvl1pPr>
              <a:defRPr b="0" cap="none" spc="0">
                <a:ln>
                  <a:noFill/>
                </a:ln>
                <a:solidFill>
                  <a:schemeClr val="tx2"/>
                </a:solidFill>
                <a:effectLst/>
              </a:defRPr>
            </a:lvl1pPr>
          </a:lstStyle>
          <a:p>
            <a:fld id="{CD559B32-9671-40EE-BC95-3A5BA29956CE}"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51A6360-25CB-4A72-AC7A-EE6E55513C17}" type="datetimeFigureOut">
              <a:rPr lang="en-GB" smtClean="0"/>
              <a:pPr/>
              <a:t>15/01/2015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559B32-9671-40EE-BC95-3A5BA29956CE}"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51A6360-25CB-4A72-AC7A-EE6E55513C17}" type="datetimeFigureOut">
              <a:rPr lang="en-GB" smtClean="0"/>
              <a:pPr/>
              <a:t>15/01/2015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559B32-9671-40EE-BC95-3A5BA29956CE}"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IN"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51A6360-25CB-4A72-AC7A-EE6E55513C17}" type="datetimeFigureOut">
              <a:rPr lang="en-GB" smtClean="0"/>
              <a:pPr/>
              <a:t>15/01/2015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lvl1pPr>
              <a:defRPr b="0" cap="none" spc="0">
                <a:ln>
                  <a:noFill/>
                </a:ln>
                <a:solidFill>
                  <a:schemeClr val="tx1"/>
                </a:solidFill>
                <a:effectLst/>
              </a:defRPr>
            </a:lvl1pPr>
          </a:lstStyle>
          <a:p>
            <a:fld id="{CD559B32-9671-40EE-BC95-3A5BA29956CE}"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2"/>
                </a:solidFill>
              </a:defRPr>
            </a:lvl1pPr>
          </a:lstStyle>
          <a:p>
            <a:r>
              <a:rPr lang="en-US" smtClean="0"/>
              <a:t>Click to edit Master title style</a:t>
            </a:r>
            <a:endParaRPr lang="en-IN"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1A6360-25CB-4A72-AC7A-EE6E55513C17}" type="datetimeFigureOut">
              <a:rPr lang="en-GB" smtClean="0"/>
              <a:pPr/>
              <a:t>15/01/2015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559B32-9671-40EE-BC95-3A5BA29956CE}"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IN"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A51A6360-25CB-4A72-AC7A-EE6E55513C17}" type="datetimeFigureOut">
              <a:rPr lang="en-GB" smtClean="0"/>
              <a:pPr/>
              <a:t>15/01/2015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559B32-9671-40EE-BC95-3A5BA29956CE}"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IN"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A51A6360-25CB-4A72-AC7A-EE6E55513C17}" type="datetimeFigureOut">
              <a:rPr lang="en-GB" smtClean="0"/>
              <a:pPr/>
              <a:t>15/01/2015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D559B32-9671-40EE-BC95-3A5BA29956CE}"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lumMod val="75000"/>
                  </a:schemeClr>
                </a:solidFill>
              </a:defRPr>
            </a:lvl1pPr>
          </a:lstStyle>
          <a:p>
            <a:r>
              <a:rPr lang="en-US" smtClean="0"/>
              <a:t>Click to edit Master title style</a:t>
            </a:r>
            <a:endParaRPr lang="en-IN" dirty="0"/>
          </a:p>
        </p:txBody>
      </p:sp>
      <p:sp>
        <p:nvSpPr>
          <p:cNvPr id="3" name="Date Placeholder 2"/>
          <p:cNvSpPr>
            <a:spLocks noGrp="1"/>
          </p:cNvSpPr>
          <p:nvPr>
            <p:ph type="dt" sz="half" idx="10"/>
          </p:nvPr>
        </p:nvSpPr>
        <p:spPr/>
        <p:txBody>
          <a:bodyPr/>
          <a:lstStyle/>
          <a:p>
            <a:fld id="{A51A6360-25CB-4A72-AC7A-EE6E55513C17}" type="datetimeFigureOut">
              <a:rPr lang="en-GB" smtClean="0"/>
              <a:pPr/>
              <a:t>15/01/2015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D559B32-9671-40EE-BC95-3A5BA29956CE}"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1A6360-25CB-4A72-AC7A-EE6E55513C17}" type="datetimeFigureOut">
              <a:rPr lang="en-GB" smtClean="0"/>
              <a:pPr/>
              <a:t>15/01/2015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D559B32-9671-40EE-BC95-3A5BA29956CE}"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744" y="273050"/>
            <a:ext cx="6552728" cy="1162050"/>
          </a:xfrm>
        </p:spPr>
        <p:txBody>
          <a:bodyPr anchor="b"/>
          <a:lstStyle>
            <a:lvl1pPr algn="l">
              <a:defRPr sz="2000" b="1"/>
            </a:lvl1pPr>
          </a:lstStyle>
          <a:p>
            <a:r>
              <a:rPr lang="en-US" smtClean="0"/>
              <a:t>Click to edit Master title style</a:t>
            </a:r>
            <a:endParaRPr lang="en-IN" dirty="0"/>
          </a:p>
        </p:txBody>
      </p:sp>
      <p:sp>
        <p:nvSpPr>
          <p:cNvPr id="3" name="Content Placeholder 2"/>
          <p:cNvSpPr>
            <a:spLocks noGrp="1"/>
          </p:cNvSpPr>
          <p:nvPr>
            <p:ph idx="1"/>
          </p:nvPr>
        </p:nvSpPr>
        <p:spPr>
          <a:xfrm>
            <a:off x="3575050" y="1641202"/>
            <a:ext cx="5111750" cy="4668118"/>
          </a:xfrm>
        </p:spPr>
        <p:txBody>
          <a:bodyPr/>
          <a:lstStyle>
            <a:lvl1pPr>
              <a:defRPr sz="3200">
                <a:solidFill>
                  <a:schemeClr val="tx2"/>
                </a:solidFill>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dirty="0"/>
          </a:p>
        </p:txBody>
      </p:sp>
      <p:sp>
        <p:nvSpPr>
          <p:cNvPr id="4" name="Text Placeholder 3"/>
          <p:cNvSpPr>
            <a:spLocks noGrp="1"/>
          </p:cNvSpPr>
          <p:nvPr>
            <p:ph type="body" sz="half" idx="2"/>
          </p:nvPr>
        </p:nvSpPr>
        <p:spPr>
          <a:xfrm>
            <a:off x="457200" y="1618257"/>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1A6360-25CB-4A72-AC7A-EE6E55513C17}" type="datetimeFigureOut">
              <a:rPr lang="en-GB" smtClean="0"/>
              <a:pPr/>
              <a:t>15/01/2015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559B32-9671-40EE-BC95-3A5BA29956CE}"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1A6360-25CB-4A72-AC7A-EE6E55513C17}" type="datetimeFigureOut">
              <a:rPr lang="en-GB" smtClean="0"/>
              <a:pPr/>
              <a:t>15/01/2015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559B32-9671-40EE-BC95-3A5BA29956CE}"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p:cNvSpPr/>
          <p:nvPr/>
        </p:nvSpPr>
        <p:spPr>
          <a:xfrm>
            <a:off x="0" y="6309320"/>
            <a:ext cx="9144000" cy="54868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 name="Title Placeholder 1"/>
          <p:cNvSpPr>
            <a:spLocks noGrp="1"/>
          </p:cNvSpPr>
          <p:nvPr>
            <p:ph type="title"/>
          </p:nvPr>
        </p:nvSpPr>
        <p:spPr>
          <a:xfrm>
            <a:off x="2339752" y="269776"/>
            <a:ext cx="6480720" cy="1143000"/>
          </a:xfrm>
          <a:prstGeom prst="rect">
            <a:avLst/>
          </a:prstGeom>
          <a:ln>
            <a:noFill/>
          </a:ln>
        </p:spPr>
        <p:txBody>
          <a:bodyPr vert="horz" lIns="91440" tIns="45720" rIns="91440" bIns="45720" rtlCol="0" anchor="ctr">
            <a:noAutofit/>
          </a:bodyPr>
          <a:lstStyle/>
          <a:p>
            <a:r>
              <a:rPr lang="en-US" smtClean="0"/>
              <a:t>Click to edit Master title style</a:t>
            </a:r>
            <a:endParaRPr lang="en-IN" dirty="0"/>
          </a:p>
        </p:txBody>
      </p:sp>
      <p:sp>
        <p:nvSpPr>
          <p:cNvPr id="3" name="Text Placeholder 2"/>
          <p:cNvSpPr>
            <a:spLocks noGrp="1"/>
          </p:cNvSpPr>
          <p:nvPr>
            <p:ph type="body" idx="1"/>
          </p:nvPr>
        </p:nvSpPr>
        <p:spPr>
          <a:xfrm>
            <a:off x="494840" y="1772816"/>
            <a:ext cx="8064896" cy="240486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1A6360-25CB-4A72-AC7A-EE6E55513C17}" type="datetimeFigureOut">
              <a:rPr lang="en-GB" smtClean="0"/>
              <a:pPr/>
              <a:t>15/01/2015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endParaRPr lang="en-GB"/>
          </a:p>
        </p:txBody>
      </p:sp>
      <p:sp>
        <p:nvSpPr>
          <p:cNvPr id="6" name="Slide Number Placeholder 5"/>
          <p:cNvSpPr>
            <a:spLocks noGrp="1"/>
          </p:cNvSpPr>
          <p:nvPr>
            <p:ph type="sldNum" sz="quarter" idx="4"/>
          </p:nvPr>
        </p:nvSpPr>
        <p:spPr>
          <a:xfrm>
            <a:off x="6876256" y="6376243"/>
            <a:ext cx="2133600" cy="365125"/>
          </a:xfrm>
          <a:prstGeom prst="rect">
            <a:avLst/>
          </a:prstGeom>
        </p:spPr>
        <p:txBody>
          <a:bodyPr vert="horz" lIns="91440" tIns="45720" rIns="91440" bIns="45720" rtlCol="0" anchor="ctr"/>
          <a:lstStyle>
            <a:lvl1pPr algn="r">
              <a:defRPr sz="1600" b="0" cap="none" spc="0">
                <a:ln w="18415" cmpd="sng">
                  <a:solidFill>
                    <a:srgbClr val="FFFFFF"/>
                  </a:solidFill>
                  <a:prstDash val="solid"/>
                </a:ln>
                <a:solidFill>
                  <a:schemeClr val="accent6">
                    <a:lumMod val="75000"/>
                  </a:schemeClr>
                </a:solidFill>
                <a:effectLst>
                  <a:outerShdw blurRad="63500" dir="3600000" algn="tl" rotWithShape="0">
                    <a:srgbClr val="000000">
                      <a:alpha val="70000"/>
                    </a:srgbClr>
                  </a:outerShdw>
                </a:effectLst>
              </a:defRPr>
            </a:lvl1pPr>
          </a:lstStyle>
          <a:p>
            <a:fld id="{CD559B32-9671-40EE-BC95-3A5BA29956CE}" type="slidenum">
              <a:rPr lang="en-GB" smtClean="0"/>
              <a:pPr/>
              <a:t>‹#›</a:t>
            </a:fld>
            <a:endParaRPr lang="en-GB"/>
          </a:p>
        </p:txBody>
      </p:sp>
      <p:cxnSp>
        <p:nvCxnSpPr>
          <p:cNvPr id="10" name="Straight Connector 9"/>
          <p:cNvCxnSpPr/>
          <p:nvPr/>
        </p:nvCxnSpPr>
        <p:spPr>
          <a:xfrm>
            <a:off x="2339752" y="1484784"/>
            <a:ext cx="6480720"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0" y="0"/>
            <a:ext cx="9144000" cy="26064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15" name="Picture 2" descr="C:\Users\SONY\Desktop\LWD IMG\LWD_Logo.jpg"/>
          <p:cNvPicPr>
            <a:picLocks noChangeAspect="1" noChangeArrowheads="1"/>
          </p:cNvPicPr>
          <p:nvPr/>
        </p:nvPicPr>
        <p:blipFill>
          <a:blip r:embed="rId13" cstate="print"/>
          <a:stretch>
            <a:fillRect/>
          </a:stretch>
        </p:blipFill>
        <p:spPr bwMode="auto">
          <a:xfrm>
            <a:off x="251520" y="197217"/>
            <a:ext cx="1944216" cy="1358198"/>
          </a:xfrm>
          <a:prstGeom prst="rect">
            <a:avLst/>
          </a:prstGeom>
          <a:noFill/>
        </p:spPr>
      </p:pic>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4000" b="1" kern="1200" cap="none" spc="0">
          <a:ln w="1905"/>
          <a:solidFill>
            <a:schemeClr val="tx2"/>
          </a:solidFill>
          <a:effectLst>
            <a:innerShdw blurRad="69850" dist="43180" dir="5400000">
              <a:srgbClr val="000000">
                <a:alpha val="65000"/>
              </a:srgbClr>
            </a:innerShdw>
            <a:reflection blurRad="6350" stA="55000" endA="300" endPos="45500" dir="5400000" sy="-100000" algn="bl" rotWithShape="0"/>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lumMod val="75000"/>
              <a:lumOff val="2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rgbClr val="FF330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rgbClr val="00B05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rgbClr val="0070C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i-IN" dirty="0" smtClean="0"/>
              <a:t>मैला पाणी</a:t>
            </a:r>
            <a:r>
              <a:rPr lang="en-US" dirty="0" smtClean="0"/>
              <a:t>(</a:t>
            </a:r>
            <a:r>
              <a:rPr lang="en-IN" dirty="0" smtClean="0"/>
              <a:t>Grey Water</a:t>
            </a:r>
            <a:r>
              <a:rPr lang="en-US" dirty="0" smtClean="0"/>
              <a:t>)-2</a:t>
            </a:r>
            <a:br>
              <a:rPr lang="en-US" dirty="0" smtClean="0"/>
            </a:br>
            <a:endParaRPr lang="en-IN" dirty="0"/>
          </a:p>
        </p:txBody>
      </p:sp>
      <p:sp>
        <p:nvSpPr>
          <p:cNvPr id="3" name="Subtitle 2"/>
          <p:cNvSpPr>
            <a:spLocks noGrp="1"/>
          </p:cNvSpPr>
          <p:nvPr>
            <p:ph type="subTitle" idx="1"/>
          </p:nvPr>
        </p:nvSpPr>
        <p:spPr/>
        <p:txBody>
          <a:bodyPr/>
          <a:lstStyle/>
          <a:p>
            <a:endParaRPr lang="en-IN"/>
          </a:p>
        </p:txBody>
      </p:sp>
      <p:sp>
        <p:nvSpPr>
          <p:cNvPr id="4" name="Footer Placeholder 4"/>
          <p:cNvSpPr>
            <a:spLocks noGrp="1"/>
          </p:cNvSpPr>
          <p:nvPr>
            <p:ph type="ftr" sz="quarter" idx="11"/>
          </p:nvPr>
        </p:nvSpPr>
        <p:spPr>
          <a:xfrm>
            <a:off x="3124200" y="6356350"/>
            <a:ext cx="2895600" cy="365125"/>
          </a:xfrm>
        </p:spPr>
        <p:txBody>
          <a:bodyPr/>
          <a:lstStyle/>
          <a:p>
            <a:r>
              <a:rPr lang="en-IN" dirty="0" smtClean="0"/>
              <a:t>| </a:t>
            </a:r>
            <a:r>
              <a:rPr lang="en-IN" dirty="0" err="1" smtClean="0"/>
              <a:t>Vigyan</a:t>
            </a:r>
            <a:r>
              <a:rPr lang="en-IN" dirty="0" smtClean="0"/>
              <a:t> Ashram | INDUSA PTI |</a:t>
            </a:r>
            <a:endParaRPr lang="en-I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1928802"/>
            <a:ext cx="8319298" cy="2968958"/>
          </a:xfrm>
        </p:spPr>
        <p:txBody>
          <a:bodyPr>
            <a:noAutofit/>
          </a:bodyPr>
          <a:lstStyle/>
          <a:p>
            <a:r>
              <a:rPr lang="hi-IN" sz="2400" dirty="0" smtClean="0"/>
              <a:t>दुसरी पायरी (दुसरा टप्पा) :- प्राथमिक प्रक्रिया (औषधोपचार पद्धती)</a:t>
            </a:r>
            <a:endParaRPr lang="en-US" sz="2400" dirty="0" smtClean="0"/>
          </a:p>
          <a:p>
            <a:r>
              <a:rPr lang="hi-IN" sz="2400" dirty="0" smtClean="0"/>
              <a:t>मैला पाण्यातून वाहून आलेले सेंद्रिय घन घटक वेगळे करण्यासाठी ही प्रक्रिया (पद्धती) वापरली जाते. मैला पाणी एका कायमस्थिर असलेल्या टँक (टाकी) मध्ये सोडले जाते</a:t>
            </a:r>
            <a:r>
              <a:rPr lang="en-US" sz="2400" dirty="0" smtClean="0"/>
              <a:t>, </a:t>
            </a:r>
            <a:r>
              <a:rPr lang="hi-IN" sz="2400" dirty="0" smtClean="0"/>
              <a:t>ज्याद्वारे घन घटक टाकीच्या तळाला जाऊन बसतात (बुडतात). त्या बसलेल्या घन घटकास </a:t>
            </a:r>
            <a:r>
              <a:rPr lang="en-US" sz="2400" dirty="0" smtClean="0"/>
              <a:t>'</a:t>
            </a:r>
            <a:r>
              <a:rPr lang="hi-IN" sz="2400" dirty="0" smtClean="0"/>
              <a:t>मैला</a:t>
            </a:r>
            <a:r>
              <a:rPr lang="en-US" sz="2400" dirty="0" smtClean="0"/>
              <a:t>'</a:t>
            </a:r>
            <a:r>
              <a:rPr lang="hi-IN" sz="2400" dirty="0" smtClean="0"/>
              <a:t> अर्थात घट्‌ट चिखल म्हटले जाते. या गोलाकार टाकीच्या तळाला मोठ्या घासणीच्या ब्रशने सतत टाकीची जमीन घासली जाते. आणि तो मैला (घट्‌ट चिखल) पुढे मध्यभागी ढकलला जातो. जिथून तो पुढील प्रक्रियेसाठी बाहेर पंपाद्वारे काढला जातो. यातून काढलेले पाणी पुढील (दुसर्‍या) प्रक्रियेसाठी हलविले जाते.</a:t>
            </a:r>
            <a:endParaRPr lang="en-US" sz="2400" dirty="0" smtClean="0"/>
          </a:p>
          <a:p>
            <a:r>
              <a:rPr lang="en-IN" sz="2400" dirty="0" smtClean="0">
                <a:solidFill>
                  <a:schemeClr val="tx1"/>
                </a:solidFill>
              </a:rPr>
              <a:t/>
            </a:r>
            <a:br>
              <a:rPr lang="en-IN" sz="2400" dirty="0" smtClean="0">
                <a:solidFill>
                  <a:schemeClr val="tx1"/>
                </a:solidFill>
              </a:rPr>
            </a:br>
            <a:endParaRPr lang="en-IN" sz="2400" dirty="0" smtClean="0">
              <a:solidFill>
                <a:schemeClr val="tx1"/>
              </a:solidFill>
            </a:endParaRPr>
          </a:p>
          <a:p>
            <a:endParaRPr lang="en-IN" sz="2400" dirty="0" smtClean="0">
              <a:solidFill>
                <a:schemeClr val="tx1"/>
              </a:solidFill>
            </a:endParaRPr>
          </a:p>
        </p:txBody>
      </p:sp>
      <p:sp>
        <p:nvSpPr>
          <p:cNvPr id="4" name="Title 1"/>
          <p:cNvSpPr>
            <a:spLocks noGrp="1"/>
          </p:cNvSpPr>
          <p:nvPr>
            <p:ph type="title"/>
          </p:nvPr>
        </p:nvSpPr>
        <p:spPr>
          <a:xfrm>
            <a:off x="2357422" y="500042"/>
            <a:ext cx="6480720" cy="831598"/>
          </a:xfrm>
        </p:spPr>
        <p:txBody>
          <a:bodyPr/>
          <a:lstStyle/>
          <a:p>
            <a:r>
              <a:rPr lang="hi-IN" dirty="0" smtClean="0"/>
              <a:t>मैलापाणी  मूलभूत प्रक्रिया (औषधोपचार पद्धती)</a:t>
            </a:r>
            <a:endParaRPr lang="en-IN" dirty="0"/>
          </a:p>
        </p:txBody>
      </p:sp>
      <p:sp>
        <p:nvSpPr>
          <p:cNvPr id="5" name="Footer Placeholder 4"/>
          <p:cNvSpPr>
            <a:spLocks noGrp="1"/>
          </p:cNvSpPr>
          <p:nvPr>
            <p:ph type="ftr" sz="quarter" idx="11"/>
          </p:nvPr>
        </p:nvSpPr>
        <p:spPr>
          <a:xfrm>
            <a:off x="3124200" y="6356350"/>
            <a:ext cx="2895600" cy="365125"/>
          </a:xfrm>
        </p:spPr>
        <p:txBody>
          <a:bodyPr/>
          <a:lstStyle/>
          <a:p>
            <a:r>
              <a:rPr lang="en-IN" dirty="0" smtClean="0"/>
              <a:t>| </a:t>
            </a:r>
            <a:r>
              <a:rPr lang="en-IN" dirty="0" err="1" smtClean="0"/>
              <a:t>Vigyan</a:t>
            </a:r>
            <a:r>
              <a:rPr lang="en-IN" dirty="0" smtClean="0"/>
              <a:t> Ashram | INDUSA PTI |</a:t>
            </a:r>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dirty="0" smtClean="0"/>
              <a:t>मैलापाणी  मूलभूत प्रक्रिया (औषधोपचार पद्धती)</a:t>
            </a:r>
            <a:endParaRPr lang="en-US" dirty="0"/>
          </a:p>
        </p:txBody>
      </p:sp>
      <p:sp>
        <p:nvSpPr>
          <p:cNvPr id="3" name="Content Placeholder 2"/>
          <p:cNvSpPr>
            <a:spLocks noGrp="1"/>
          </p:cNvSpPr>
          <p:nvPr>
            <p:ph idx="1"/>
          </p:nvPr>
        </p:nvSpPr>
        <p:spPr/>
        <p:txBody>
          <a:bodyPr>
            <a:normAutofit/>
          </a:bodyPr>
          <a:lstStyle/>
          <a:p>
            <a:r>
              <a:rPr lang="hi-IN" sz="2000" dirty="0" smtClean="0"/>
              <a:t>तिसरी पायरी (तिसरा टप्पा) :- दुसरी (द्वितीय) प्रक्रिया</a:t>
            </a:r>
            <a:endParaRPr lang="en-US" sz="2000" dirty="0" smtClean="0"/>
          </a:p>
          <a:p>
            <a:r>
              <a:rPr lang="hi-IN" sz="2000" dirty="0" smtClean="0"/>
              <a:t>मोठ्या आयताकृती टाकीत हे पाणी सोडले जाते. यास </a:t>
            </a:r>
            <a:r>
              <a:rPr lang="en-US" sz="2000" dirty="0" smtClean="0"/>
              <a:t>'</a:t>
            </a:r>
            <a:r>
              <a:rPr lang="hi-IN" sz="2000" dirty="0" smtClean="0"/>
              <a:t>एअरेशन लेन</a:t>
            </a:r>
            <a:r>
              <a:rPr lang="en-US" sz="2000" dirty="0" smtClean="0"/>
              <a:t>' (</a:t>
            </a:r>
            <a:r>
              <a:rPr lang="hi-IN" sz="2000" dirty="0" smtClean="0"/>
              <a:t>कार्बनडायऑक्साइड वायुशी संयुक्त क्रियामार्गिका) असे संबोधतात. या पाण्यात पंपाने हवा सोडली जाते यामुळे जीवाणुंना उत्तेजन देऊन तो मैला तोडला जातो</a:t>
            </a:r>
            <a:r>
              <a:rPr lang="en-US" sz="2000" dirty="0" smtClean="0"/>
              <a:t>, </a:t>
            </a:r>
            <a:r>
              <a:rPr lang="hi-IN" sz="2000" dirty="0" smtClean="0"/>
              <a:t>ज्याद्वारे मैलाचे (चिखलाचे) तुकडे मैला घासणी प्रक्रियेमुळे नष्ट होतात.  </a:t>
            </a:r>
            <a:endParaRPr lang="en-US" sz="2000" dirty="0" smtClean="0"/>
          </a:p>
          <a:p>
            <a:endParaRPr lang="en-US"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4840" y="1772816"/>
            <a:ext cx="8397640" cy="4464496"/>
          </a:xfrm>
        </p:spPr>
        <p:txBody>
          <a:bodyPr>
            <a:noAutofit/>
          </a:bodyPr>
          <a:lstStyle/>
          <a:p>
            <a:r>
              <a:rPr lang="hi-IN" sz="2000" dirty="0" smtClean="0"/>
              <a:t>चौथी पायरी (चतुर्थ टप्पा) :- अंतिम प्रक्रिया </a:t>
            </a:r>
            <a:endParaRPr lang="en-US" sz="2000" dirty="0" smtClean="0"/>
          </a:p>
          <a:p>
            <a:r>
              <a:rPr lang="hi-IN" sz="2000" dirty="0" smtClean="0"/>
              <a:t>पुढे शेवटच्या प्रक्रियेसाठी ते (मैला) पाणी मोठ्या स्थिर टाकीत सोडले जाते. येथे</a:t>
            </a:r>
            <a:r>
              <a:rPr lang="en-US" sz="2000" dirty="0" smtClean="0"/>
              <a:t>,</a:t>
            </a:r>
            <a:r>
              <a:rPr lang="hi-IN" sz="2000" dirty="0" smtClean="0"/>
              <a:t> अधिकाधिक मैला तेथे निर्माण केलेल्या जीवाणुंच्या कृतीमुळे टाकीच्या तळाशी जमा होतो</a:t>
            </a:r>
            <a:r>
              <a:rPr lang="en-US" sz="2000" dirty="0" smtClean="0"/>
              <a:t>, </a:t>
            </a:r>
            <a:r>
              <a:rPr lang="hi-IN" sz="2000" dirty="0" smtClean="0"/>
              <a:t>पुन्हा</a:t>
            </a:r>
            <a:r>
              <a:rPr lang="en-US" sz="2000" dirty="0" smtClean="0"/>
              <a:t>, </a:t>
            </a:r>
            <a:r>
              <a:rPr lang="hi-IN" sz="2000" dirty="0" smtClean="0"/>
              <a:t>मैला घासून काढला जातो आणि प्रक्रियेसाठी (औषधोपचारासाठी) एकत्रित केला जातो.</a:t>
            </a:r>
            <a:endParaRPr lang="en-US" sz="2000" dirty="0" smtClean="0"/>
          </a:p>
          <a:p>
            <a:r>
              <a:rPr lang="hi-IN" sz="2000" dirty="0" smtClean="0"/>
              <a:t>या स्थितीपर्यंत हे पाणी जवळजवळ घातक घटक आणि रसायनांपासून मुक्त झालेले असते. हे पाणी एका भिंतीवरून सोडले जाते</a:t>
            </a:r>
            <a:r>
              <a:rPr lang="en-US" sz="2000" dirty="0" smtClean="0"/>
              <a:t>, </a:t>
            </a:r>
            <a:r>
              <a:rPr lang="hi-IN" sz="2000" dirty="0" smtClean="0"/>
              <a:t>जिथे ते एका शुद्धीकरणाच्या वाळूच्या थरावरून (बेडवरून) सोडले जाते</a:t>
            </a:r>
            <a:r>
              <a:rPr lang="en-US" sz="2000" dirty="0" smtClean="0"/>
              <a:t>, </a:t>
            </a:r>
            <a:r>
              <a:rPr lang="hi-IN" sz="2000" dirty="0" smtClean="0"/>
              <a:t>यामुळे त्यातील अतिरिक्त कण बाहेर काढले जातात.</a:t>
            </a:r>
            <a:endParaRPr lang="en-US" sz="2000" dirty="0" smtClean="0"/>
          </a:p>
          <a:p>
            <a:pPr>
              <a:buNone/>
            </a:pPr>
            <a:r>
              <a:rPr lang="en-US" sz="2000" dirty="0" smtClean="0"/>
              <a:t>	                     </a:t>
            </a:r>
            <a:r>
              <a:rPr lang="hi-IN" sz="2000" dirty="0" smtClean="0"/>
              <a:t>नोंद :- सर्व प्रक्रिया यंत्रणांसाठी हे वर्णन प्रमाण नाही</a:t>
            </a:r>
            <a:r>
              <a:rPr lang="en-US" sz="2000" dirty="0" smtClean="0"/>
              <a:t>, </a:t>
            </a:r>
            <a:r>
              <a:rPr lang="hi-IN" sz="2000" dirty="0" smtClean="0"/>
              <a:t>परंतु त्यातील तत्त्व समान आहे.</a:t>
            </a:r>
            <a:endParaRPr lang="en-US" sz="2000" dirty="0" smtClean="0"/>
          </a:p>
          <a:p>
            <a:endParaRPr lang="en-IN" sz="2000" i="1" dirty="0"/>
          </a:p>
        </p:txBody>
      </p:sp>
      <p:sp>
        <p:nvSpPr>
          <p:cNvPr id="4" name="Title 1"/>
          <p:cNvSpPr>
            <a:spLocks noGrp="1"/>
          </p:cNvSpPr>
          <p:nvPr>
            <p:ph type="title"/>
          </p:nvPr>
        </p:nvSpPr>
        <p:spPr>
          <a:xfrm>
            <a:off x="2339752" y="428604"/>
            <a:ext cx="6480720" cy="903036"/>
          </a:xfrm>
        </p:spPr>
        <p:txBody>
          <a:bodyPr/>
          <a:lstStyle/>
          <a:p>
            <a:r>
              <a:rPr lang="hi-IN" dirty="0" smtClean="0"/>
              <a:t>मैलापाणी  मूलभूत प्रक्रिया (औषधोपचार पद्धती)</a:t>
            </a:r>
            <a:endParaRPr lang="en-IN" dirty="0"/>
          </a:p>
        </p:txBody>
      </p:sp>
      <p:sp>
        <p:nvSpPr>
          <p:cNvPr id="5" name="Footer Placeholder 4"/>
          <p:cNvSpPr>
            <a:spLocks noGrp="1"/>
          </p:cNvSpPr>
          <p:nvPr>
            <p:ph type="ftr" sz="quarter" idx="11"/>
          </p:nvPr>
        </p:nvSpPr>
        <p:spPr>
          <a:xfrm>
            <a:off x="3124200" y="6356350"/>
            <a:ext cx="2895600" cy="365125"/>
          </a:xfrm>
        </p:spPr>
        <p:txBody>
          <a:bodyPr/>
          <a:lstStyle/>
          <a:p>
            <a:r>
              <a:rPr lang="en-IN" dirty="0" smtClean="0"/>
              <a:t>| </a:t>
            </a:r>
            <a:r>
              <a:rPr lang="en-IN" dirty="0" err="1" smtClean="0"/>
              <a:t>Vigyan</a:t>
            </a:r>
            <a:r>
              <a:rPr lang="en-IN" dirty="0" smtClean="0"/>
              <a:t> Ashram | INDUSA PTI |</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9752" y="928670"/>
            <a:ext cx="6480720" cy="484106"/>
          </a:xfrm>
        </p:spPr>
        <p:txBody>
          <a:bodyPr/>
          <a:lstStyle/>
          <a:p>
            <a:r>
              <a:rPr lang="hi-IN" dirty="0" smtClean="0"/>
              <a:t>सादरीकरणाची व्याप्ती (प्रेझेंटेशन स्कोप)</a:t>
            </a:r>
            <a:r>
              <a:rPr lang="en-US" dirty="0" smtClean="0"/>
              <a:t/>
            </a:r>
            <a:br>
              <a:rPr lang="en-US" dirty="0" smtClean="0"/>
            </a:br>
            <a:endParaRPr lang="en-IN" dirty="0"/>
          </a:p>
        </p:txBody>
      </p:sp>
      <p:sp>
        <p:nvSpPr>
          <p:cNvPr id="3" name="Content Placeholder 2"/>
          <p:cNvSpPr>
            <a:spLocks noGrp="1"/>
          </p:cNvSpPr>
          <p:nvPr>
            <p:ph idx="1"/>
          </p:nvPr>
        </p:nvSpPr>
        <p:spPr/>
        <p:txBody>
          <a:bodyPr/>
          <a:lstStyle/>
          <a:p>
            <a:r>
              <a:rPr lang="hi-IN" dirty="0" smtClean="0"/>
              <a:t>या सादरीकरणात (प्रेझेंटेशनमध्ये) तुम्ही शिकणार आहातः</a:t>
            </a:r>
            <a:endParaRPr lang="en-US" dirty="0" smtClean="0"/>
          </a:p>
          <a:p>
            <a:r>
              <a:rPr lang="hi-IN" dirty="0" smtClean="0"/>
              <a:t>मैलापाणी निर्मिती</a:t>
            </a:r>
            <a:endParaRPr lang="en-US" dirty="0" smtClean="0"/>
          </a:p>
          <a:p>
            <a:r>
              <a:rPr lang="hi-IN" dirty="0" smtClean="0"/>
              <a:t>मैलापाणी प्रक्रिया (औषधोपचार पद्धती)</a:t>
            </a:r>
            <a:endParaRPr lang="en-US" dirty="0" smtClean="0"/>
          </a:p>
          <a:p>
            <a:endParaRPr lang="en-IN" dirty="0" smtClean="0">
              <a:solidFill>
                <a:schemeClr val="tx1">
                  <a:lumMod val="65000"/>
                  <a:lumOff val="35000"/>
                </a:schemeClr>
              </a:solidFill>
            </a:endParaRPr>
          </a:p>
        </p:txBody>
      </p:sp>
      <p:sp>
        <p:nvSpPr>
          <p:cNvPr id="4" name="Footer Placeholder 4"/>
          <p:cNvSpPr>
            <a:spLocks noGrp="1"/>
          </p:cNvSpPr>
          <p:nvPr>
            <p:ph type="ftr" sz="quarter" idx="11"/>
          </p:nvPr>
        </p:nvSpPr>
        <p:spPr>
          <a:xfrm>
            <a:off x="3124200" y="6356350"/>
            <a:ext cx="2895600" cy="365125"/>
          </a:xfrm>
        </p:spPr>
        <p:txBody>
          <a:bodyPr/>
          <a:lstStyle/>
          <a:p>
            <a:r>
              <a:rPr lang="en-IN" dirty="0" smtClean="0"/>
              <a:t>| </a:t>
            </a:r>
            <a:r>
              <a:rPr lang="en-IN" dirty="0" err="1" smtClean="0"/>
              <a:t>Vigyan</a:t>
            </a:r>
            <a:r>
              <a:rPr lang="en-IN" dirty="0" smtClean="0"/>
              <a:t> Ashram | INDUSA PTI |</a:t>
            </a:r>
            <a:endParaRPr lang="en-I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339752" y="642918"/>
            <a:ext cx="6480720" cy="769858"/>
          </a:xfrm>
        </p:spPr>
        <p:txBody>
          <a:bodyPr/>
          <a:lstStyle/>
          <a:p>
            <a:r>
              <a:rPr lang="hi-IN" dirty="0" smtClean="0"/>
              <a:t>पाण्याचे वर्गीकरण</a:t>
            </a:r>
            <a:r>
              <a:rPr lang="en-US" dirty="0" smtClean="0"/>
              <a:t/>
            </a:r>
            <a:br>
              <a:rPr lang="en-US" dirty="0" smtClean="0"/>
            </a:br>
            <a:endParaRPr lang="en-US" dirty="0"/>
          </a:p>
        </p:txBody>
      </p:sp>
      <p:graphicFrame>
        <p:nvGraphicFramePr>
          <p:cNvPr id="7" name="Content Placeholder 6"/>
          <p:cNvGraphicFramePr>
            <a:graphicFrameLocks noGrp="1"/>
          </p:cNvGraphicFramePr>
          <p:nvPr>
            <p:ph idx="1"/>
          </p:nvPr>
        </p:nvGraphicFramePr>
        <p:xfrm>
          <a:off x="428596" y="1643050"/>
          <a:ext cx="8429684" cy="4523127"/>
        </p:xfrm>
        <a:graphic>
          <a:graphicData uri="http://schemas.openxmlformats.org/drawingml/2006/table">
            <a:tbl>
              <a:tblPr firstRow="1" bandRow="1">
                <a:tableStyleId>{5C22544A-7EE6-4342-B048-85BDC9FD1C3A}</a:tableStyleId>
              </a:tblPr>
              <a:tblGrid>
                <a:gridCol w="1370233"/>
                <a:gridCol w="3101054"/>
                <a:gridCol w="3958397"/>
              </a:tblGrid>
              <a:tr h="546580">
                <a:tc>
                  <a:txBody>
                    <a:bodyPr/>
                    <a:lstStyle/>
                    <a:p>
                      <a:pPr marL="0" marR="0" algn="ctr">
                        <a:lnSpc>
                          <a:spcPct val="115000"/>
                        </a:lnSpc>
                        <a:spcBef>
                          <a:spcPts val="0"/>
                        </a:spcBef>
                        <a:spcAft>
                          <a:spcPts val="1000"/>
                        </a:spcAft>
                      </a:pPr>
                      <a:r>
                        <a:rPr lang="hi-IN" sz="1300" dirty="0">
                          <a:latin typeface="Calibri"/>
                          <a:ea typeface="Times New Roman"/>
                          <a:cs typeface="Mangal"/>
                        </a:rPr>
                        <a:t>पाणी</a:t>
                      </a:r>
                      <a:endParaRPr lang="en-US" sz="1100" dirty="0">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1000"/>
                        </a:spcAft>
                      </a:pPr>
                      <a:r>
                        <a:rPr lang="hi-IN" sz="1300" dirty="0">
                          <a:latin typeface="Calibri"/>
                          <a:ea typeface="Times New Roman"/>
                          <a:cs typeface="Mangal"/>
                        </a:rPr>
                        <a:t>स्रोत</a:t>
                      </a:r>
                      <a:endParaRPr lang="en-US" sz="1100" dirty="0">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1000"/>
                        </a:spcAft>
                      </a:pPr>
                      <a:r>
                        <a:rPr lang="hi-IN" sz="1400" dirty="0">
                          <a:latin typeface="Calibri"/>
                          <a:ea typeface="Times New Roman"/>
                          <a:cs typeface="Mangal"/>
                        </a:rPr>
                        <a:t>शक्य</a:t>
                      </a:r>
                      <a:r>
                        <a:rPr lang="hi-IN" sz="1300" dirty="0">
                          <a:latin typeface="Calibri"/>
                          <a:ea typeface="Times New Roman"/>
                          <a:cs typeface="Mangal"/>
                        </a:rPr>
                        <a:t> असणारे वापर</a:t>
                      </a:r>
                      <a:endParaRPr lang="en-US" sz="1100" dirty="0">
                        <a:latin typeface="Calibri"/>
                        <a:ea typeface="Times New Roman"/>
                        <a:cs typeface="Times New Roman"/>
                      </a:endParaRPr>
                    </a:p>
                  </a:txBody>
                  <a:tcPr marL="68580" marR="68580" marT="0" marB="0"/>
                </a:tc>
              </a:tr>
              <a:tr h="1336759">
                <a:tc>
                  <a:txBody>
                    <a:bodyPr/>
                    <a:lstStyle/>
                    <a:p>
                      <a:pPr marL="0" marR="0" algn="just">
                        <a:lnSpc>
                          <a:spcPct val="115000"/>
                        </a:lnSpc>
                        <a:spcBef>
                          <a:spcPts val="0"/>
                        </a:spcBef>
                        <a:spcAft>
                          <a:spcPts val="1000"/>
                        </a:spcAft>
                      </a:pPr>
                      <a:r>
                        <a:rPr lang="hi-IN" sz="1600" dirty="0">
                          <a:latin typeface="Calibri"/>
                          <a:ea typeface="Times New Roman"/>
                          <a:cs typeface="Mangal"/>
                        </a:rPr>
                        <a:t>शुद्ध पाणी</a:t>
                      </a:r>
                      <a:endParaRPr lang="en-US" sz="1600" dirty="0">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1000"/>
                        </a:spcAft>
                      </a:pPr>
                      <a:r>
                        <a:rPr lang="hi-IN" sz="1600" dirty="0">
                          <a:latin typeface="Calibri"/>
                          <a:ea typeface="Times New Roman"/>
                          <a:cs typeface="Mangal"/>
                        </a:rPr>
                        <a:t>जमिनीवरील आणि पृष्ठभागावरील पाणी</a:t>
                      </a:r>
                      <a:endParaRPr lang="en-US" sz="1600" dirty="0">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1000"/>
                        </a:spcAft>
                      </a:pPr>
                      <a:r>
                        <a:rPr lang="hi-IN" sz="1600" dirty="0">
                          <a:latin typeface="Calibri"/>
                          <a:ea typeface="Times New Roman"/>
                          <a:cs typeface="Mangal"/>
                        </a:rPr>
                        <a:t>पिण्यासाठी</a:t>
                      </a:r>
                      <a:r>
                        <a:rPr lang="en-US" sz="1600" dirty="0">
                          <a:latin typeface="Calibri"/>
                          <a:ea typeface="Times New Roman"/>
                          <a:cs typeface="Mangal"/>
                        </a:rPr>
                        <a:t>, </a:t>
                      </a:r>
                      <a:r>
                        <a:rPr lang="hi-IN" sz="1600" dirty="0">
                          <a:latin typeface="Calibri"/>
                          <a:ea typeface="Times New Roman"/>
                          <a:cs typeface="Mangal"/>
                        </a:rPr>
                        <a:t>स्वंयपाकासाठी</a:t>
                      </a:r>
                      <a:r>
                        <a:rPr lang="en-US" sz="1600" dirty="0">
                          <a:latin typeface="Calibri"/>
                          <a:ea typeface="Times New Roman"/>
                          <a:cs typeface="Mangal"/>
                        </a:rPr>
                        <a:t>, </a:t>
                      </a:r>
                      <a:r>
                        <a:rPr lang="hi-IN" sz="1600" dirty="0">
                          <a:latin typeface="Calibri"/>
                          <a:ea typeface="Times New Roman"/>
                          <a:cs typeface="Mangal"/>
                        </a:rPr>
                        <a:t>आंघोळीसाठी</a:t>
                      </a:r>
                      <a:endParaRPr lang="en-US" sz="1600" dirty="0">
                        <a:latin typeface="Calibri"/>
                        <a:ea typeface="Times New Roman"/>
                        <a:cs typeface="Times New Roman"/>
                      </a:endParaRPr>
                    </a:p>
                  </a:txBody>
                  <a:tcPr marL="68580" marR="68580" marT="0" marB="0"/>
                </a:tc>
              </a:tr>
              <a:tr h="1099131">
                <a:tc>
                  <a:txBody>
                    <a:bodyPr/>
                    <a:lstStyle/>
                    <a:p>
                      <a:pPr marL="0" marR="0" algn="just">
                        <a:lnSpc>
                          <a:spcPct val="115000"/>
                        </a:lnSpc>
                        <a:spcBef>
                          <a:spcPts val="0"/>
                        </a:spcBef>
                        <a:spcAft>
                          <a:spcPts val="1000"/>
                        </a:spcAft>
                      </a:pPr>
                      <a:r>
                        <a:rPr lang="hi-IN" sz="1600">
                          <a:latin typeface="Calibri"/>
                          <a:ea typeface="Times New Roman"/>
                          <a:cs typeface="Mangal"/>
                        </a:rPr>
                        <a:t>मैला पाणी</a:t>
                      </a:r>
                      <a:endParaRPr lang="en-US" sz="1600">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1000"/>
                        </a:spcAft>
                      </a:pPr>
                      <a:r>
                        <a:rPr lang="hi-IN" sz="1600" dirty="0">
                          <a:latin typeface="Calibri"/>
                          <a:ea typeface="Times New Roman"/>
                          <a:cs typeface="Mangal"/>
                        </a:rPr>
                        <a:t>आंघोळी आणि कपडे धुणे यानंतरचे पाणी</a:t>
                      </a:r>
                      <a:endParaRPr lang="en-US" sz="1600" dirty="0">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1000"/>
                        </a:spcAft>
                      </a:pPr>
                      <a:r>
                        <a:rPr lang="hi-IN" sz="1600" dirty="0">
                          <a:latin typeface="Calibri"/>
                          <a:ea typeface="Times New Roman"/>
                          <a:cs typeface="Mangal"/>
                        </a:rPr>
                        <a:t>शौचालय सफाईसाठी</a:t>
                      </a:r>
                      <a:r>
                        <a:rPr lang="en-US" sz="1600" dirty="0">
                          <a:latin typeface="Calibri"/>
                          <a:ea typeface="Times New Roman"/>
                          <a:cs typeface="Mangal"/>
                        </a:rPr>
                        <a:t>, </a:t>
                      </a:r>
                      <a:r>
                        <a:rPr lang="hi-IN" sz="1600" dirty="0">
                          <a:latin typeface="Calibri"/>
                          <a:ea typeface="Times New Roman"/>
                          <a:cs typeface="Mangal"/>
                        </a:rPr>
                        <a:t>कालव्यांद्वारे जमिनीला पाणी पुरवठा (सिंचन) यासाठी फरशी पुसण्यासाठी (धुण्यासाठी)</a:t>
                      </a:r>
                      <a:r>
                        <a:rPr lang="en-US" sz="1600" dirty="0">
                          <a:latin typeface="Calibri"/>
                          <a:ea typeface="Times New Roman"/>
                          <a:cs typeface="Mangal"/>
                        </a:rPr>
                        <a:t>, </a:t>
                      </a:r>
                      <a:r>
                        <a:rPr lang="hi-IN" sz="1600" dirty="0">
                          <a:latin typeface="Calibri"/>
                          <a:ea typeface="Times New Roman"/>
                          <a:cs typeface="Mangal"/>
                        </a:rPr>
                        <a:t>प्रक्रियेनंतर बांधकामासाठी</a:t>
                      </a:r>
                      <a:endParaRPr lang="en-US" sz="1600" dirty="0">
                        <a:latin typeface="Calibri"/>
                        <a:ea typeface="Times New Roman"/>
                        <a:cs typeface="Times New Roman"/>
                      </a:endParaRPr>
                    </a:p>
                  </a:txBody>
                  <a:tcPr marL="68580" marR="68580" marT="0" marB="0"/>
                </a:tc>
              </a:tr>
              <a:tr h="1518124">
                <a:tc>
                  <a:txBody>
                    <a:bodyPr/>
                    <a:lstStyle/>
                    <a:p>
                      <a:pPr marL="0" marR="0" algn="just">
                        <a:lnSpc>
                          <a:spcPct val="115000"/>
                        </a:lnSpc>
                        <a:spcBef>
                          <a:spcPts val="0"/>
                        </a:spcBef>
                        <a:spcAft>
                          <a:spcPts val="1000"/>
                        </a:spcAft>
                      </a:pPr>
                      <a:r>
                        <a:rPr lang="hi-IN" sz="1600">
                          <a:latin typeface="Calibri"/>
                          <a:ea typeface="Times New Roman"/>
                          <a:cs typeface="Mangal"/>
                        </a:rPr>
                        <a:t>सांडपाणी	</a:t>
                      </a:r>
                      <a:endParaRPr lang="en-US" sz="1600">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1000"/>
                        </a:spcAft>
                      </a:pPr>
                      <a:r>
                        <a:rPr lang="hi-IN" sz="1600">
                          <a:latin typeface="Calibri"/>
                          <a:ea typeface="Times New Roman"/>
                          <a:cs typeface="Mangal"/>
                        </a:rPr>
                        <a:t>शौचालय वापरानंतर</a:t>
                      </a:r>
                      <a:r>
                        <a:rPr lang="en-US" sz="1600">
                          <a:latin typeface="Calibri"/>
                          <a:ea typeface="Times New Roman"/>
                          <a:cs typeface="Mangal"/>
                        </a:rPr>
                        <a:t>,  </a:t>
                      </a:r>
                      <a:r>
                        <a:rPr lang="hi-IN" sz="1600">
                          <a:latin typeface="Calibri"/>
                          <a:ea typeface="Times New Roman"/>
                          <a:cs typeface="Mangal"/>
                        </a:rPr>
                        <a:t>मूत्रविधीनंतरचे पाणी (शौचालय</a:t>
                      </a:r>
                      <a:r>
                        <a:rPr lang="en-US" sz="1600">
                          <a:latin typeface="Calibri"/>
                          <a:ea typeface="Times New Roman"/>
                          <a:cs typeface="Mangal"/>
                        </a:rPr>
                        <a:t>, </a:t>
                      </a:r>
                      <a:r>
                        <a:rPr lang="hi-IN" sz="1600">
                          <a:latin typeface="Calibri"/>
                          <a:ea typeface="Times New Roman"/>
                          <a:cs typeface="Mangal"/>
                        </a:rPr>
                        <a:t>मुतारी)</a:t>
                      </a:r>
                      <a:endParaRPr lang="en-US" sz="1600">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1000"/>
                        </a:spcAft>
                      </a:pPr>
                      <a:r>
                        <a:rPr lang="hi-IN" sz="1600" dirty="0">
                          <a:latin typeface="Calibri"/>
                          <a:ea typeface="Times New Roman"/>
                          <a:cs typeface="Mangal"/>
                        </a:rPr>
                        <a:t>कोणताही मोठ्या प्रमाणात वापर नाही आणि त्यावर मोठ्या प्रमाणात</a:t>
                      </a:r>
                      <a:r>
                        <a:rPr lang="en-US" sz="1600" dirty="0">
                          <a:latin typeface="Calibri"/>
                          <a:ea typeface="Times New Roman"/>
                          <a:cs typeface="Mangal"/>
                        </a:rPr>
                        <a:t> </a:t>
                      </a:r>
                      <a:endParaRPr lang="en-US" sz="1600" dirty="0">
                        <a:latin typeface="Calibri"/>
                        <a:ea typeface="Times New Roman"/>
                        <a:cs typeface="Times New Roman"/>
                      </a:endParaRPr>
                    </a:p>
                    <a:p>
                      <a:pPr marL="0" marR="0" algn="just">
                        <a:lnSpc>
                          <a:spcPct val="115000"/>
                        </a:lnSpc>
                        <a:spcBef>
                          <a:spcPts val="0"/>
                        </a:spcBef>
                        <a:spcAft>
                          <a:spcPts val="1000"/>
                        </a:spcAft>
                      </a:pPr>
                      <a:r>
                        <a:rPr lang="hi-IN" sz="1600" dirty="0">
                          <a:latin typeface="Calibri"/>
                          <a:ea typeface="Times New Roman"/>
                          <a:cs typeface="Mangal"/>
                        </a:rPr>
                        <a:t>प्रक्रिया गरजेची आहे</a:t>
                      </a:r>
                      <a:r>
                        <a:rPr lang="en-US" sz="1600" dirty="0">
                          <a:latin typeface="Calibri"/>
                          <a:ea typeface="Times New Roman"/>
                          <a:cs typeface="Mangal"/>
                        </a:rPr>
                        <a:t>, </a:t>
                      </a:r>
                      <a:r>
                        <a:rPr lang="hi-IN" sz="1600" dirty="0">
                          <a:latin typeface="Calibri"/>
                          <a:ea typeface="Times New Roman"/>
                          <a:cs typeface="Mangal"/>
                        </a:rPr>
                        <a:t>केल्यावर-</a:t>
                      </a:r>
                      <a:r>
                        <a:rPr lang="en-US" sz="1600" dirty="0">
                          <a:latin typeface="Times New Roman"/>
                          <a:ea typeface="Times New Roman"/>
                          <a:cs typeface="Mangal"/>
                        </a:rPr>
                        <a:t>ECOSAN</a:t>
                      </a:r>
                      <a:r>
                        <a:rPr lang="en-US" sz="1600" dirty="0">
                          <a:latin typeface="Calibri"/>
                          <a:ea typeface="Times New Roman"/>
                          <a:cs typeface="Mangal"/>
                        </a:rPr>
                        <a:t> </a:t>
                      </a:r>
                      <a:r>
                        <a:rPr lang="hi-IN" sz="1600" dirty="0">
                          <a:latin typeface="Calibri"/>
                          <a:ea typeface="Times New Roman"/>
                          <a:cs typeface="Mangal"/>
                        </a:rPr>
                        <a:t>शौचालय एक पर्याय म्हणून शक्य आहे.</a:t>
                      </a:r>
                      <a:endParaRPr lang="en-US" sz="1600" dirty="0">
                        <a:latin typeface="Calibri"/>
                        <a:ea typeface="Times New Roman"/>
                        <a:cs typeface="Times New Roman"/>
                      </a:endParaRPr>
                    </a:p>
                  </a:txBody>
                  <a:tcPr marL="68580" marR="68580" marT="0" marB="0"/>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9752" y="785794"/>
            <a:ext cx="6480720" cy="626982"/>
          </a:xfrm>
        </p:spPr>
        <p:txBody>
          <a:bodyPr/>
          <a:lstStyle/>
          <a:p>
            <a:r>
              <a:rPr lang="hi-IN" dirty="0" smtClean="0"/>
              <a:t>मैलापाणी</a:t>
            </a:r>
            <a:r>
              <a:rPr lang="en-US" dirty="0" smtClean="0"/>
              <a:t> (</a:t>
            </a:r>
            <a:r>
              <a:rPr lang="en-IN" dirty="0" smtClean="0"/>
              <a:t>Grey Water</a:t>
            </a:r>
            <a:r>
              <a:rPr lang="en-US" dirty="0" smtClean="0"/>
              <a:t>)</a:t>
            </a:r>
            <a:br>
              <a:rPr lang="en-US" dirty="0" smtClean="0"/>
            </a:br>
            <a:endParaRPr lang="en-IN" dirty="0"/>
          </a:p>
        </p:txBody>
      </p:sp>
      <p:pic>
        <p:nvPicPr>
          <p:cNvPr id="5" name="Picture 13" descr="MCj03511810000[1]"/>
          <p:cNvPicPr>
            <a:picLocks noChangeAspect="1" noChangeArrowheads="1"/>
          </p:cNvPicPr>
          <p:nvPr/>
        </p:nvPicPr>
        <p:blipFill>
          <a:blip r:embed="rId2" cstate="print"/>
          <a:srcRect/>
          <a:stretch>
            <a:fillRect/>
          </a:stretch>
        </p:blipFill>
        <p:spPr bwMode="auto">
          <a:xfrm>
            <a:off x="3419872" y="3645024"/>
            <a:ext cx="1152128" cy="2465018"/>
          </a:xfrm>
          <a:prstGeom prst="rect">
            <a:avLst/>
          </a:prstGeom>
          <a:noFill/>
        </p:spPr>
      </p:pic>
      <p:pic>
        <p:nvPicPr>
          <p:cNvPr id="6" name="Picture 17" descr="MCj02904520000[1]"/>
          <p:cNvPicPr>
            <a:picLocks noChangeAspect="1" noChangeArrowheads="1"/>
          </p:cNvPicPr>
          <p:nvPr/>
        </p:nvPicPr>
        <p:blipFill>
          <a:blip r:embed="rId3" cstate="print"/>
          <a:srcRect/>
          <a:stretch>
            <a:fillRect/>
          </a:stretch>
        </p:blipFill>
        <p:spPr bwMode="auto">
          <a:xfrm>
            <a:off x="5436096" y="3717032"/>
            <a:ext cx="1656184" cy="1915586"/>
          </a:xfrm>
          <a:prstGeom prst="rect">
            <a:avLst/>
          </a:prstGeom>
          <a:noFill/>
        </p:spPr>
      </p:pic>
      <p:pic>
        <p:nvPicPr>
          <p:cNvPr id="7" name="Picture 14" descr="MCj02342890000[1]"/>
          <p:cNvPicPr>
            <a:picLocks noChangeAspect="1" noChangeArrowheads="1"/>
          </p:cNvPicPr>
          <p:nvPr/>
        </p:nvPicPr>
        <p:blipFill>
          <a:blip r:embed="rId4" cstate="print"/>
          <a:srcRect/>
          <a:stretch>
            <a:fillRect/>
          </a:stretch>
        </p:blipFill>
        <p:spPr bwMode="auto">
          <a:xfrm rot="21370591" flipH="1">
            <a:off x="450752" y="3722244"/>
            <a:ext cx="2373966" cy="1735318"/>
          </a:xfrm>
          <a:prstGeom prst="rect">
            <a:avLst/>
          </a:prstGeom>
          <a:noFill/>
        </p:spPr>
      </p:pic>
      <p:sp>
        <p:nvSpPr>
          <p:cNvPr id="9" name="Footer Placeholder 4"/>
          <p:cNvSpPr>
            <a:spLocks noGrp="1"/>
          </p:cNvSpPr>
          <p:nvPr>
            <p:ph type="ftr" sz="quarter" idx="11"/>
          </p:nvPr>
        </p:nvSpPr>
        <p:spPr>
          <a:xfrm>
            <a:off x="3124200" y="6356350"/>
            <a:ext cx="2895600" cy="365125"/>
          </a:xfrm>
        </p:spPr>
        <p:txBody>
          <a:bodyPr/>
          <a:lstStyle/>
          <a:p>
            <a:r>
              <a:rPr lang="en-IN" dirty="0" smtClean="0"/>
              <a:t>| </a:t>
            </a:r>
            <a:r>
              <a:rPr lang="en-IN" dirty="0" err="1" smtClean="0"/>
              <a:t>Vigyan</a:t>
            </a:r>
            <a:r>
              <a:rPr lang="en-IN" dirty="0" smtClean="0"/>
              <a:t> Ashram | INDUSA PTI |</a:t>
            </a:r>
            <a:endParaRPr lang="en-IN" dirty="0"/>
          </a:p>
        </p:txBody>
      </p:sp>
      <p:sp>
        <p:nvSpPr>
          <p:cNvPr id="12" name="Content Placeholder 11"/>
          <p:cNvSpPr>
            <a:spLocks noGrp="1"/>
          </p:cNvSpPr>
          <p:nvPr>
            <p:ph idx="1"/>
          </p:nvPr>
        </p:nvSpPr>
        <p:spPr>
          <a:xfrm>
            <a:off x="571472" y="500042"/>
            <a:ext cx="8064896" cy="2404864"/>
          </a:xfrm>
        </p:spPr>
        <p:txBody>
          <a:bodyPr/>
          <a:lstStyle/>
          <a:p>
            <a:endParaRPr lang="en-US" dirty="0" smtClean="0"/>
          </a:p>
          <a:p>
            <a:endParaRPr lang="en-US" dirty="0" smtClean="0"/>
          </a:p>
          <a:p>
            <a:endParaRPr lang="en-US" dirty="0" smtClean="0"/>
          </a:p>
          <a:p>
            <a:endParaRPr lang="en-US" dirty="0"/>
          </a:p>
        </p:txBody>
      </p:sp>
      <p:sp>
        <p:nvSpPr>
          <p:cNvPr id="8194" name="Rectangle 2"/>
          <p:cNvSpPr>
            <a:spLocks noChangeArrowheads="1"/>
          </p:cNvSpPr>
          <p:nvPr/>
        </p:nvSpPr>
        <p:spPr bwMode="auto">
          <a:xfrm>
            <a:off x="0" y="0"/>
            <a:ext cx="268022" cy="29238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i-IN" sz="1300" b="0" i="0" u="none" strike="noStrike" cap="none" normalizeH="0" baseline="0" dirty="0" smtClean="0">
                <a:ln>
                  <a:noFill/>
                </a:ln>
                <a:solidFill>
                  <a:schemeClr val="tx1"/>
                </a:solidFill>
                <a:effectLst/>
                <a:latin typeface="Mangal" pitchFamily="18" charset="0"/>
                <a:ea typeface="Times New Roman" pitchFamily="18" charset="0"/>
                <a:cs typeface="Mangal" pitchFamily="18" charset="0"/>
              </a:rPr>
              <a:t> </a:t>
            </a:r>
            <a:endParaRPr kumimoji="0" lang="hi-IN"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195" name="Rectangle 3"/>
          <p:cNvSpPr>
            <a:spLocks noChangeArrowheads="1"/>
          </p:cNvSpPr>
          <p:nvPr/>
        </p:nvSpPr>
        <p:spPr bwMode="auto">
          <a:xfrm>
            <a:off x="500034" y="1714488"/>
            <a:ext cx="678661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i-IN" sz="2400" b="0" i="0" u="none" strike="noStrike" cap="none" normalizeH="0" baseline="0" dirty="0" smtClean="0">
                <a:ln>
                  <a:noFill/>
                </a:ln>
                <a:solidFill>
                  <a:schemeClr val="tx1"/>
                </a:solidFill>
                <a:effectLst/>
                <a:latin typeface="Mangal" pitchFamily="18" charset="0"/>
                <a:ea typeface="Times New Roman" pitchFamily="18" charset="0"/>
                <a:cs typeface="Mangal" pitchFamily="18" charset="0"/>
              </a:rPr>
              <a:t>मैलापाणी हे टाकाऊ पाणी</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Mangal" pitchFamily="18" charset="0"/>
              </a:rPr>
              <a:t>,</a:t>
            </a:r>
            <a:r>
              <a:rPr kumimoji="0" lang="hi-IN" sz="2400" b="0" i="0" u="none" strike="noStrike" cap="none" normalizeH="0" baseline="0" dirty="0" smtClean="0">
                <a:ln>
                  <a:noFill/>
                </a:ln>
                <a:solidFill>
                  <a:schemeClr val="tx1"/>
                </a:solidFill>
                <a:effectLst/>
                <a:latin typeface="Mangal" pitchFamily="18" charset="0"/>
                <a:ea typeface="Times New Roman" pitchFamily="18" charset="0"/>
                <a:cs typeface="Mangal" pitchFamily="18" charset="0"/>
              </a:rPr>
              <a:t> स्नानगृह/बाथरूम</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Mangal" pitchFamily="18" charset="0"/>
              </a:rPr>
              <a:t>, </a:t>
            </a:r>
            <a:r>
              <a:rPr kumimoji="0" lang="hi-IN" sz="2400" b="0" i="0" u="none" strike="noStrike" cap="none" normalizeH="0" baseline="0" dirty="0" smtClean="0">
                <a:ln>
                  <a:noFill/>
                </a:ln>
                <a:solidFill>
                  <a:schemeClr val="tx1"/>
                </a:solidFill>
                <a:effectLst/>
                <a:latin typeface="Mangal" pitchFamily="18" charset="0"/>
                <a:ea typeface="Times New Roman" pitchFamily="18" charset="0"/>
                <a:cs typeface="Mangal" pitchFamily="18" charset="0"/>
              </a:rPr>
              <a:t>लॉन्ड्री (धुलाई केंद्र) आणि स्वयंपाकघर वापरांद्वारे निर्माण होते. मैलापाणी हे घरगुती टाकाऊ पाण्याचाच एक घटक आहे. जे शौचालय अथवा मुतारीद्वारे निर्माण होत नाही</a:t>
            </a:r>
            <a:r>
              <a:rPr kumimoji="0" lang="hi-IN" sz="1300" b="0" i="0" u="none" strike="noStrike" cap="none" normalizeH="0" baseline="0" dirty="0" smtClean="0">
                <a:ln>
                  <a:noFill/>
                </a:ln>
                <a:solidFill>
                  <a:schemeClr val="tx1"/>
                </a:solidFill>
                <a:effectLst/>
                <a:latin typeface="Mangal" pitchFamily="18" charset="0"/>
                <a:ea typeface="Times New Roman" pitchFamily="18" charset="0"/>
                <a:cs typeface="Mangal" pitchFamily="18" charset="0"/>
              </a:rPr>
              <a:t>. </a:t>
            </a:r>
            <a:endParaRPr kumimoji="0" lang="hi-IN"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par>
                                <p:cTn id="13" presetID="5" presetClass="entr" presetSubtype="10" fill="hold"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checkerboard(across)">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9752" y="714356"/>
            <a:ext cx="6480720" cy="698420"/>
          </a:xfrm>
        </p:spPr>
        <p:txBody>
          <a:bodyPr/>
          <a:lstStyle/>
          <a:p>
            <a:r>
              <a:rPr lang="hi-IN" dirty="0" smtClean="0"/>
              <a:t>मैला पाण्याची निर्मिती</a:t>
            </a:r>
            <a:r>
              <a:rPr lang="en-US" dirty="0" smtClean="0"/>
              <a:t/>
            </a:r>
            <a:br>
              <a:rPr lang="en-US" dirty="0" smtClean="0"/>
            </a:br>
            <a:endParaRPr lang="en-IN" dirty="0"/>
          </a:p>
        </p:txBody>
      </p:sp>
      <p:graphicFrame>
        <p:nvGraphicFramePr>
          <p:cNvPr id="5" name="Table 4"/>
          <p:cNvGraphicFramePr>
            <a:graphicFrameLocks noGrp="1"/>
          </p:cNvGraphicFramePr>
          <p:nvPr/>
        </p:nvGraphicFramePr>
        <p:xfrm>
          <a:off x="395536" y="1628801"/>
          <a:ext cx="8496944" cy="4670153"/>
        </p:xfrm>
        <a:graphic>
          <a:graphicData uri="http://schemas.openxmlformats.org/drawingml/2006/table">
            <a:tbl>
              <a:tblPr/>
              <a:tblGrid>
                <a:gridCol w="2807685"/>
                <a:gridCol w="1847161"/>
                <a:gridCol w="3842098"/>
              </a:tblGrid>
              <a:tr h="499190">
                <a:tc>
                  <a:txBody>
                    <a:bodyPr/>
                    <a:lstStyle/>
                    <a:p>
                      <a:pPr marL="0" marR="0" algn="just">
                        <a:lnSpc>
                          <a:spcPct val="115000"/>
                        </a:lnSpc>
                        <a:spcBef>
                          <a:spcPts val="0"/>
                        </a:spcBef>
                        <a:spcAft>
                          <a:spcPts val="1000"/>
                        </a:spcAft>
                      </a:pPr>
                      <a:r>
                        <a:rPr lang="hi-IN" sz="1600" dirty="0">
                          <a:latin typeface="+mn-lt"/>
                          <a:ea typeface="Times New Roman"/>
                          <a:cs typeface="Mangal"/>
                        </a:rPr>
                        <a:t>मैला पाण्याचे स्रोत</a:t>
                      </a:r>
                      <a:endParaRPr lang="en-US" sz="1600" dirty="0">
                        <a:latin typeface="+mn-lt"/>
                        <a:ea typeface="Times New Roman"/>
                        <a:cs typeface="Times New Roman"/>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tc>
                  <a:txBody>
                    <a:bodyPr/>
                    <a:lstStyle/>
                    <a:p>
                      <a:pPr marL="0" marR="0" algn="just">
                        <a:lnSpc>
                          <a:spcPct val="115000"/>
                        </a:lnSpc>
                        <a:spcBef>
                          <a:spcPts val="0"/>
                        </a:spcBef>
                        <a:spcAft>
                          <a:spcPts val="1000"/>
                        </a:spcAft>
                      </a:pPr>
                      <a:r>
                        <a:rPr lang="hi-IN" sz="1600">
                          <a:latin typeface="+mn-lt"/>
                          <a:ea typeface="Times New Roman"/>
                          <a:cs typeface="Mangal"/>
                        </a:rPr>
                        <a:t>% निर्मिती (टक्क्यांमध्ये)</a:t>
                      </a:r>
                      <a:endParaRPr lang="en-US" sz="1600">
                        <a:latin typeface="+mn-lt"/>
                        <a:ea typeface="Times New Roman"/>
                        <a:cs typeface="Times New Roman"/>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tc>
                  <a:txBody>
                    <a:bodyPr/>
                    <a:lstStyle/>
                    <a:p>
                      <a:pPr marL="0" marR="0" algn="just">
                        <a:lnSpc>
                          <a:spcPct val="115000"/>
                        </a:lnSpc>
                        <a:spcBef>
                          <a:spcPts val="0"/>
                        </a:spcBef>
                        <a:spcAft>
                          <a:spcPts val="1000"/>
                        </a:spcAft>
                      </a:pPr>
                      <a:r>
                        <a:rPr lang="hi-IN" sz="1600">
                          <a:latin typeface="+mn-lt"/>
                          <a:ea typeface="Times New Roman"/>
                          <a:cs typeface="Mangal"/>
                        </a:rPr>
                        <a:t>दूषित करणारे घटक</a:t>
                      </a:r>
                      <a:endParaRPr lang="en-US" sz="1600">
                        <a:latin typeface="+mn-lt"/>
                        <a:ea typeface="Times New Roman"/>
                        <a:cs typeface="Times New Roman"/>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tr>
              <a:tr h="950837">
                <a:tc>
                  <a:txBody>
                    <a:bodyPr/>
                    <a:lstStyle/>
                    <a:p>
                      <a:pPr marL="0" marR="0" algn="just">
                        <a:lnSpc>
                          <a:spcPct val="115000"/>
                        </a:lnSpc>
                        <a:spcBef>
                          <a:spcPts val="0"/>
                        </a:spcBef>
                        <a:spcAft>
                          <a:spcPts val="1000"/>
                        </a:spcAft>
                      </a:pPr>
                      <a:r>
                        <a:rPr lang="hi-IN" sz="1600" dirty="0">
                          <a:latin typeface="+mn-lt"/>
                          <a:ea typeface="Times New Roman"/>
                          <a:cs typeface="Mangal"/>
                        </a:rPr>
                        <a:t>स्नानगृहाद्वारे निर्माण होणारे मैलापाणी</a:t>
                      </a:r>
                      <a:endParaRPr lang="en-US" sz="1600" dirty="0">
                        <a:latin typeface="+mn-lt"/>
                        <a:ea typeface="Times New Roman"/>
                        <a:cs typeface="Times New Roman"/>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marL="0" marR="0" algn="just">
                        <a:lnSpc>
                          <a:spcPct val="115000"/>
                        </a:lnSpc>
                        <a:spcBef>
                          <a:spcPts val="0"/>
                        </a:spcBef>
                        <a:spcAft>
                          <a:spcPts val="1000"/>
                        </a:spcAft>
                      </a:pPr>
                      <a:r>
                        <a:rPr lang="en-US" sz="1600">
                          <a:latin typeface="+mn-lt"/>
                          <a:ea typeface="Times New Roman"/>
                          <a:cs typeface="Mangal"/>
                        </a:rPr>
                        <a:t>50% - 60%</a:t>
                      </a:r>
                      <a:endParaRPr lang="en-US" sz="1600">
                        <a:latin typeface="+mn-lt"/>
                        <a:ea typeface="Times New Roman"/>
                        <a:cs typeface="Times New Roman"/>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marL="0" marR="0" algn="just">
                        <a:lnSpc>
                          <a:spcPct val="115000"/>
                        </a:lnSpc>
                        <a:spcBef>
                          <a:spcPts val="0"/>
                        </a:spcBef>
                        <a:spcAft>
                          <a:spcPts val="1000"/>
                        </a:spcAft>
                      </a:pPr>
                      <a:r>
                        <a:rPr lang="hi-IN" sz="1600">
                          <a:latin typeface="+mn-lt"/>
                          <a:ea typeface="Times New Roman"/>
                          <a:cs typeface="Mangal"/>
                        </a:rPr>
                        <a:t>साबण</a:t>
                      </a:r>
                      <a:r>
                        <a:rPr lang="en-US" sz="1600">
                          <a:latin typeface="+mn-lt"/>
                          <a:ea typeface="Times New Roman"/>
                          <a:cs typeface="Mangal"/>
                        </a:rPr>
                        <a:t>,</a:t>
                      </a:r>
                      <a:r>
                        <a:rPr lang="hi-IN" sz="1600">
                          <a:latin typeface="+mn-lt"/>
                          <a:ea typeface="Times New Roman"/>
                          <a:cs typeface="Mangal"/>
                        </a:rPr>
                        <a:t> शॅम्पो</a:t>
                      </a:r>
                      <a:r>
                        <a:rPr lang="en-US" sz="1600">
                          <a:latin typeface="+mn-lt"/>
                          <a:ea typeface="Times New Roman"/>
                          <a:cs typeface="Mangal"/>
                        </a:rPr>
                        <a:t>,</a:t>
                      </a:r>
                      <a:r>
                        <a:rPr lang="hi-IN" sz="1600">
                          <a:latin typeface="+mn-lt"/>
                          <a:ea typeface="Times New Roman"/>
                          <a:cs typeface="Mangal"/>
                        </a:rPr>
                        <a:t> हेअरडाय (केसांना रंग लावायचा कृत्रीम लेप)</a:t>
                      </a:r>
                      <a:r>
                        <a:rPr lang="en-US" sz="1600">
                          <a:latin typeface="+mn-lt"/>
                          <a:ea typeface="Times New Roman"/>
                          <a:cs typeface="Mangal"/>
                        </a:rPr>
                        <a:t>,</a:t>
                      </a:r>
                      <a:r>
                        <a:rPr lang="hi-IN" sz="1600">
                          <a:latin typeface="+mn-lt"/>
                          <a:ea typeface="Times New Roman"/>
                          <a:cs typeface="Mangal"/>
                        </a:rPr>
                        <a:t> टूथपेस्ट (दंतमंजन)</a:t>
                      </a:r>
                      <a:r>
                        <a:rPr lang="en-US" sz="1600">
                          <a:latin typeface="+mn-lt"/>
                          <a:ea typeface="Times New Roman"/>
                          <a:cs typeface="Mangal"/>
                        </a:rPr>
                        <a:t>,</a:t>
                      </a:r>
                      <a:r>
                        <a:rPr lang="hi-IN" sz="1600">
                          <a:latin typeface="+mn-lt"/>
                          <a:ea typeface="Times New Roman"/>
                          <a:cs typeface="Mangal"/>
                        </a:rPr>
                        <a:t> स्वच्छतेसाठी वापरली जाणारी उत्पादने</a:t>
                      </a:r>
                      <a:endParaRPr lang="en-US" sz="1600">
                        <a:latin typeface="+mn-lt"/>
                        <a:ea typeface="Times New Roman"/>
                        <a:cs typeface="Times New Roman"/>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951239">
                <a:tc>
                  <a:txBody>
                    <a:bodyPr/>
                    <a:lstStyle/>
                    <a:p>
                      <a:pPr marL="0" marR="0" algn="just">
                        <a:lnSpc>
                          <a:spcPct val="115000"/>
                        </a:lnSpc>
                        <a:spcBef>
                          <a:spcPts val="0"/>
                        </a:spcBef>
                        <a:spcAft>
                          <a:spcPts val="1000"/>
                        </a:spcAft>
                      </a:pPr>
                      <a:r>
                        <a:rPr lang="hi-IN" sz="1600" dirty="0">
                          <a:latin typeface="+mn-lt"/>
                          <a:ea typeface="Times New Roman"/>
                          <a:cs typeface="Mangal"/>
                        </a:rPr>
                        <a:t>कपडे धुतल्यानंतर निर्माण होणारे मैलापाणी</a:t>
                      </a:r>
                      <a:endParaRPr lang="en-US" sz="1600" dirty="0">
                        <a:latin typeface="+mn-lt"/>
                        <a:ea typeface="Times New Roman"/>
                        <a:cs typeface="Times New Roman"/>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marL="0" marR="0" algn="just">
                        <a:lnSpc>
                          <a:spcPct val="115000"/>
                        </a:lnSpc>
                        <a:spcBef>
                          <a:spcPts val="0"/>
                        </a:spcBef>
                        <a:spcAft>
                          <a:spcPts val="1000"/>
                        </a:spcAft>
                      </a:pPr>
                      <a:r>
                        <a:rPr lang="en-US" sz="1600">
                          <a:latin typeface="+mn-lt"/>
                          <a:ea typeface="Times New Roman"/>
                          <a:cs typeface="Mangal"/>
                        </a:rPr>
                        <a:t>25% - 35%</a:t>
                      </a:r>
                      <a:endParaRPr lang="en-US" sz="1600">
                        <a:latin typeface="+mn-lt"/>
                        <a:ea typeface="Times New Roman"/>
                        <a:cs typeface="Times New Roman"/>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marL="0" marR="0" algn="just">
                        <a:lnSpc>
                          <a:spcPct val="115000"/>
                        </a:lnSpc>
                        <a:spcBef>
                          <a:spcPts val="0"/>
                        </a:spcBef>
                        <a:spcAft>
                          <a:spcPts val="1000"/>
                        </a:spcAft>
                      </a:pPr>
                      <a:r>
                        <a:rPr lang="hi-IN" sz="1600" dirty="0">
                          <a:latin typeface="+mn-lt"/>
                          <a:ea typeface="Times New Roman"/>
                          <a:cs typeface="Mangal"/>
                        </a:rPr>
                        <a:t>मळविषयक दूषित घटक ज्यात पॅथोजेन आणि परजीवी घटक उदा.-जीवाणू</a:t>
                      </a:r>
                      <a:r>
                        <a:rPr lang="en-US" sz="1600" dirty="0">
                          <a:latin typeface="+mn-lt"/>
                          <a:ea typeface="Times New Roman"/>
                          <a:cs typeface="Mangal"/>
                        </a:rPr>
                        <a:t>,</a:t>
                      </a:r>
                      <a:r>
                        <a:rPr lang="hi-IN" sz="1600" dirty="0">
                          <a:latin typeface="+mn-lt"/>
                          <a:ea typeface="Times New Roman"/>
                          <a:cs typeface="Mangal"/>
                        </a:rPr>
                        <a:t> सूक्ष्मजंतू असतात.</a:t>
                      </a:r>
                      <a:endParaRPr lang="en-US" sz="1600" dirty="0">
                        <a:latin typeface="+mn-lt"/>
                        <a:ea typeface="Times New Roman"/>
                        <a:cs typeface="Times New Roman"/>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r>
              <a:tr h="2207245">
                <a:tc>
                  <a:txBody>
                    <a:bodyPr/>
                    <a:lstStyle/>
                    <a:p>
                      <a:pPr marL="0" marR="0" algn="just">
                        <a:lnSpc>
                          <a:spcPct val="115000"/>
                        </a:lnSpc>
                        <a:spcBef>
                          <a:spcPts val="0"/>
                        </a:spcBef>
                        <a:spcAft>
                          <a:spcPts val="1000"/>
                        </a:spcAft>
                      </a:pPr>
                      <a:r>
                        <a:rPr lang="hi-IN" sz="1600" dirty="0">
                          <a:latin typeface="+mn-lt"/>
                          <a:ea typeface="Times New Roman"/>
                          <a:cs typeface="Mangal"/>
                        </a:rPr>
                        <a:t>स्वंयपाकघरातून निर्माण होणारे मैलापाणी</a:t>
                      </a:r>
                      <a:endParaRPr lang="en-US" sz="1600" dirty="0">
                        <a:latin typeface="+mn-lt"/>
                        <a:ea typeface="Times New Roman"/>
                        <a:cs typeface="Times New Roman"/>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marL="0" marR="0" algn="just">
                        <a:lnSpc>
                          <a:spcPct val="115000"/>
                        </a:lnSpc>
                        <a:spcBef>
                          <a:spcPts val="0"/>
                        </a:spcBef>
                        <a:spcAft>
                          <a:spcPts val="1000"/>
                        </a:spcAft>
                      </a:pPr>
                      <a:r>
                        <a:rPr lang="en-US" sz="1600" dirty="0">
                          <a:latin typeface="+mn-lt"/>
                          <a:ea typeface="Times New Roman"/>
                          <a:cs typeface="Mangal"/>
                        </a:rPr>
                        <a:t>8% - 10%</a:t>
                      </a:r>
                      <a:endParaRPr lang="en-US" sz="1600" dirty="0">
                        <a:latin typeface="+mn-lt"/>
                        <a:ea typeface="Times New Roman"/>
                        <a:cs typeface="Times New Roman"/>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marL="0" marR="0" algn="just">
                        <a:lnSpc>
                          <a:spcPct val="115000"/>
                        </a:lnSpc>
                        <a:spcBef>
                          <a:spcPts val="0"/>
                        </a:spcBef>
                        <a:spcAft>
                          <a:spcPts val="1000"/>
                        </a:spcAft>
                      </a:pPr>
                      <a:r>
                        <a:rPr lang="hi-IN" sz="1600" dirty="0">
                          <a:latin typeface="+mn-lt"/>
                          <a:ea typeface="Times New Roman"/>
                          <a:cs typeface="Mangal"/>
                        </a:rPr>
                        <a:t>दूषित तेल</a:t>
                      </a:r>
                      <a:r>
                        <a:rPr lang="en-US" sz="1600" dirty="0">
                          <a:latin typeface="+mn-lt"/>
                          <a:ea typeface="Times New Roman"/>
                          <a:cs typeface="Mangal"/>
                        </a:rPr>
                        <a:t>,</a:t>
                      </a:r>
                      <a:r>
                        <a:rPr lang="hi-IN" sz="1600" dirty="0">
                          <a:latin typeface="+mn-lt"/>
                          <a:ea typeface="Times New Roman"/>
                          <a:cs typeface="Mangal"/>
                        </a:rPr>
                        <a:t> अन्नाचे कण आणि इतर टाकाऊ पदार्थ जे सूक्ष्म जीवांची वाढ होण्यास पोषक ठरतात. यात रासायनिक जसे कपडे</a:t>
                      </a:r>
                      <a:r>
                        <a:rPr lang="en-US" sz="1600" dirty="0">
                          <a:latin typeface="+mn-lt"/>
                          <a:ea typeface="Times New Roman"/>
                          <a:cs typeface="Mangal"/>
                        </a:rPr>
                        <a:t>,</a:t>
                      </a:r>
                      <a:r>
                        <a:rPr lang="hi-IN" sz="1600" dirty="0">
                          <a:latin typeface="+mn-lt"/>
                          <a:ea typeface="Times New Roman"/>
                          <a:cs typeface="Mangal"/>
                        </a:rPr>
                        <a:t> भांडी धुण्याची पावडर आणि इतर स्वच्छतेसाठीची साधने ज्यात विविध रसायने मिसळलेली असतात</a:t>
                      </a:r>
                      <a:r>
                        <a:rPr lang="en-US" sz="1600" dirty="0">
                          <a:latin typeface="+mn-lt"/>
                          <a:ea typeface="Times New Roman"/>
                          <a:cs typeface="Mangal"/>
                        </a:rPr>
                        <a:t>,</a:t>
                      </a:r>
                      <a:r>
                        <a:rPr lang="hi-IN" sz="1600" dirty="0">
                          <a:latin typeface="+mn-lt"/>
                          <a:ea typeface="Times New Roman"/>
                          <a:cs typeface="Mangal"/>
                        </a:rPr>
                        <a:t> असे प्रदूषित घटक असतात.</a:t>
                      </a:r>
                      <a:endParaRPr lang="en-US" sz="1600" dirty="0">
                        <a:latin typeface="+mn-lt"/>
                        <a:ea typeface="Times New Roman"/>
                        <a:cs typeface="Times New Roman"/>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r>
            </a:tbl>
          </a:graphicData>
        </a:graphic>
      </p:graphicFrame>
      <p:sp>
        <p:nvSpPr>
          <p:cNvPr id="4" name="Footer Placeholder 4"/>
          <p:cNvSpPr>
            <a:spLocks noGrp="1"/>
          </p:cNvSpPr>
          <p:nvPr>
            <p:ph type="ftr" sz="quarter" idx="11"/>
          </p:nvPr>
        </p:nvSpPr>
        <p:spPr>
          <a:xfrm>
            <a:off x="3124200" y="6356350"/>
            <a:ext cx="2895600" cy="365125"/>
          </a:xfrm>
        </p:spPr>
        <p:txBody>
          <a:bodyPr/>
          <a:lstStyle/>
          <a:p>
            <a:r>
              <a:rPr lang="en-IN" dirty="0" smtClean="0"/>
              <a:t>| </a:t>
            </a:r>
            <a:r>
              <a:rPr lang="en-IN" dirty="0" err="1" smtClean="0"/>
              <a:t>Vigyan</a:t>
            </a:r>
            <a:r>
              <a:rPr lang="en-IN" dirty="0" smtClean="0"/>
              <a:t> Ashram | INDUSA PTI |</a:t>
            </a: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dirty="0" smtClean="0"/>
              <a:t>मैलापाण्याचा पुनर्वापर</a:t>
            </a:r>
            <a:endParaRPr lang="en-IN" dirty="0"/>
          </a:p>
        </p:txBody>
      </p:sp>
      <p:sp>
        <p:nvSpPr>
          <p:cNvPr id="5" name="Footer Placeholder 4"/>
          <p:cNvSpPr>
            <a:spLocks noGrp="1"/>
          </p:cNvSpPr>
          <p:nvPr>
            <p:ph type="ftr" sz="quarter" idx="11"/>
          </p:nvPr>
        </p:nvSpPr>
        <p:spPr>
          <a:xfrm>
            <a:off x="3124200" y="6356350"/>
            <a:ext cx="2895600" cy="365125"/>
          </a:xfrm>
        </p:spPr>
        <p:txBody>
          <a:bodyPr/>
          <a:lstStyle/>
          <a:p>
            <a:r>
              <a:rPr lang="en-IN" dirty="0" smtClean="0"/>
              <a:t>| </a:t>
            </a:r>
            <a:r>
              <a:rPr lang="en-IN" dirty="0" err="1" smtClean="0"/>
              <a:t>Vigyan</a:t>
            </a:r>
            <a:r>
              <a:rPr lang="en-IN" dirty="0" smtClean="0"/>
              <a:t> Ashram | INDUSA PTI |</a:t>
            </a:r>
            <a:endParaRPr lang="en-IN" dirty="0"/>
          </a:p>
        </p:txBody>
      </p:sp>
      <p:sp>
        <p:nvSpPr>
          <p:cNvPr id="6" name="Content Placeholder 5"/>
          <p:cNvSpPr>
            <a:spLocks noGrp="1"/>
          </p:cNvSpPr>
          <p:nvPr>
            <p:ph idx="1"/>
          </p:nvPr>
        </p:nvSpPr>
        <p:spPr>
          <a:xfrm>
            <a:off x="494840" y="1772816"/>
            <a:ext cx="7434746" cy="941804"/>
          </a:xfrm>
        </p:spPr>
        <p:txBody>
          <a:bodyPr>
            <a:normAutofit fontScale="55000" lnSpcReduction="20000"/>
          </a:bodyPr>
          <a:lstStyle/>
          <a:p>
            <a:r>
              <a:rPr lang="hi-IN" dirty="0" smtClean="0"/>
              <a:t>मैलापाण्याचा पुनर्वापर केल्यास दोन हेतू साध्य होतात.</a:t>
            </a:r>
            <a:r>
              <a:rPr lang="en-US" dirty="0" smtClean="0"/>
              <a:t>	</a:t>
            </a:r>
          </a:p>
          <a:p>
            <a:r>
              <a:rPr lang="hi-IN" dirty="0" smtClean="0"/>
              <a:t>शुद्ध पाण्याची गरज घटणे.  (शुद्ध पाण्याच्या गरजेमध्ये घट होईल.)</a:t>
            </a:r>
            <a:endParaRPr lang="en-US" dirty="0" smtClean="0"/>
          </a:p>
          <a:p>
            <a:r>
              <a:rPr lang="hi-IN" dirty="0" smtClean="0"/>
              <a:t>सांडपाण्याचे उत्पादन कमी होईल. (सांडपाण्याची निर्मिती घटेल.)</a:t>
            </a:r>
            <a:endParaRPr lang="en-US" dirty="0" smtClean="0"/>
          </a:p>
          <a:p>
            <a:endParaRPr lang="en-US" dirty="0"/>
          </a:p>
        </p:txBody>
      </p:sp>
      <p:graphicFrame>
        <p:nvGraphicFramePr>
          <p:cNvPr id="7" name="Table 6"/>
          <p:cNvGraphicFramePr>
            <a:graphicFrameLocks noGrp="1"/>
          </p:cNvGraphicFramePr>
          <p:nvPr/>
        </p:nvGraphicFramePr>
        <p:xfrm>
          <a:off x="571472" y="3071810"/>
          <a:ext cx="7929619" cy="3126781"/>
        </p:xfrm>
        <a:graphic>
          <a:graphicData uri="http://schemas.openxmlformats.org/drawingml/2006/table">
            <a:tbl>
              <a:tblPr/>
              <a:tblGrid>
                <a:gridCol w="3583577"/>
                <a:gridCol w="4346042"/>
              </a:tblGrid>
              <a:tr h="429010">
                <a:tc>
                  <a:txBody>
                    <a:bodyPr/>
                    <a:lstStyle/>
                    <a:p>
                      <a:pPr marL="0" marR="0" algn="just">
                        <a:lnSpc>
                          <a:spcPct val="115000"/>
                        </a:lnSpc>
                        <a:spcBef>
                          <a:spcPts val="0"/>
                        </a:spcBef>
                        <a:spcAft>
                          <a:spcPts val="1000"/>
                        </a:spcAft>
                      </a:pPr>
                      <a:r>
                        <a:rPr lang="hi-IN" sz="1600" dirty="0">
                          <a:latin typeface="+mn-lt"/>
                          <a:ea typeface="Times New Roman"/>
                          <a:cs typeface="Mangal"/>
                        </a:rPr>
                        <a:t>मैलापाण्याचा वापर</a:t>
                      </a:r>
                      <a:endParaRPr lang="en-US" sz="1600" dirty="0">
                        <a:latin typeface="+mn-lt"/>
                        <a:ea typeface="Times New Roman"/>
                        <a:cs typeface="Times New Roman"/>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pPr>
                      <a:r>
                        <a:rPr lang="hi-IN" sz="1600">
                          <a:latin typeface="+mn-lt"/>
                          <a:ea typeface="Times New Roman"/>
                          <a:cs typeface="Mangal"/>
                        </a:rPr>
                        <a:t>हेतू</a:t>
                      </a:r>
                      <a:endParaRPr lang="en-US" sz="1600">
                        <a:latin typeface="+mn-lt"/>
                        <a:ea typeface="Times New Roman"/>
                        <a:cs typeface="Times New Roman"/>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7214">
                <a:tc>
                  <a:txBody>
                    <a:bodyPr/>
                    <a:lstStyle/>
                    <a:p>
                      <a:pPr marL="0" marR="0" algn="just">
                        <a:lnSpc>
                          <a:spcPct val="115000"/>
                        </a:lnSpc>
                        <a:spcBef>
                          <a:spcPts val="0"/>
                        </a:spcBef>
                        <a:spcAft>
                          <a:spcPts val="1000"/>
                        </a:spcAft>
                      </a:pPr>
                      <a:r>
                        <a:rPr lang="hi-IN" sz="1600" dirty="0">
                          <a:latin typeface="+mn-lt"/>
                          <a:ea typeface="Times New Roman"/>
                          <a:cs typeface="Mangal"/>
                        </a:rPr>
                        <a:t>स्वतंत्र घरगुती वापरासाठी</a:t>
                      </a:r>
                      <a:endParaRPr lang="en-US" sz="1600" dirty="0">
                        <a:latin typeface="+mn-lt"/>
                        <a:ea typeface="Times New Roman"/>
                        <a:cs typeface="Times New Roman"/>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pPr>
                      <a:r>
                        <a:rPr lang="hi-IN" sz="1600">
                          <a:latin typeface="+mn-lt"/>
                          <a:ea typeface="Times New Roman"/>
                          <a:cs typeface="Mangal"/>
                        </a:rPr>
                        <a:t>टॉयलेट फ्लशिंग (शौचालयसाठी) (शौच वाहून जाण्यासाठी)</a:t>
                      </a:r>
                      <a:endParaRPr lang="en-US" sz="1600">
                        <a:latin typeface="+mn-lt"/>
                        <a:ea typeface="Times New Roman"/>
                        <a:cs typeface="Times New Roman"/>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9741">
                <a:tc>
                  <a:txBody>
                    <a:bodyPr/>
                    <a:lstStyle/>
                    <a:p>
                      <a:pPr marL="0" marR="0" algn="just">
                        <a:lnSpc>
                          <a:spcPct val="115000"/>
                        </a:lnSpc>
                        <a:spcBef>
                          <a:spcPts val="0"/>
                        </a:spcBef>
                        <a:spcAft>
                          <a:spcPts val="1000"/>
                        </a:spcAft>
                      </a:pPr>
                      <a:r>
                        <a:rPr lang="hi-IN" sz="1600" dirty="0">
                          <a:latin typeface="+mn-lt"/>
                          <a:ea typeface="Times New Roman"/>
                          <a:cs typeface="Mangal"/>
                        </a:rPr>
                        <a:t>शाळा</a:t>
                      </a:r>
                      <a:endParaRPr lang="en-US" sz="1600" dirty="0">
                        <a:latin typeface="+mn-lt"/>
                        <a:ea typeface="Times New Roman"/>
                        <a:cs typeface="Times New Roman"/>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pPr>
                      <a:r>
                        <a:rPr lang="hi-IN" sz="1600" dirty="0">
                          <a:latin typeface="+mn-lt"/>
                          <a:ea typeface="Times New Roman"/>
                          <a:cs typeface="Mangal"/>
                        </a:rPr>
                        <a:t>फरशी पुसण्यासाठी</a:t>
                      </a:r>
                      <a:endParaRPr lang="en-US" sz="1600" dirty="0">
                        <a:latin typeface="+mn-lt"/>
                        <a:ea typeface="Times New Roman"/>
                        <a:cs typeface="Times New Roman"/>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7214">
                <a:tc>
                  <a:txBody>
                    <a:bodyPr/>
                    <a:lstStyle/>
                    <a:p>
                      <a:pPr marL="0" marR="0" algn="just">
                        <a:lnSpc>
                          <a:spcPct val="115000"/>
                        </a:lnSpc>
                        <a:spcBef>
                          <a:spcPts val="0"/>
                        </a:spcBef>
                        <a:spcAft>
                          <a:spcPts val="1000"/>
                        </a:spcAft>
                      </a:pPr>
                      <a:r>
                        <a:rPr lang="hi-IN" sz="1600" dirty="0">
                          <a:latin typeface="+mn-lt"/>
                          <a:ea typeface="Times New Roman"/>
                          <a:cs typeface="Mangal"/>
                        </a:rPr>
                        <a:t>सरकारी/खाजगी ऑफिस</a:t>
                      </a:r>
                      <a:endParaRPr lang="en-US" sz="1600" dirty="0">
                        <a:latin typeface="+mn-lt"/>
                        <a:ea typeface="Times New Roman"/>
                        <a:cs typeface="Times New Roman"/>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pPr>
                      <a:r>
                        <a:rPr lang="hi-IN" sz="1600" dirty="0">
                          <a:latin typeface="+mn-lt"/>
                          <a:ea typeface="Times New Roman"/>
                          <a:cs typeface="Mangal"/>
                        </a:rPr>
                        <a:t>कालव्याद्वारे केलेल्या पाणी पुरवठ्यासाठी (सिंचनासाठी)</a:t>
                      </a:r>
                      <a:endParaRPr lang="en-US" sz="1600" dirty="0">
                        <a:latin typeface="+mn-lt"/>
                        <a:ea typeface="Times New Roman"/>
                        <a:cs typeface="Times New Roman"/>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9741">
                <a:tc>
                  <a:txBody>
                    <a:bodyPr/>
                    <a:lstStyle/>
                    <a:p>
                      <a:pPr marL="0" marR="0" algn="just">
                        <a:lnSpc>
                          <a:spcPct val="115000"/>
                        </a:lnSpc>
                        <a:spcBef>
                          <a:spcPts val="0"/>
                        </a:spcBef>
                        <a:spcAft>
                          <a:spcPts val="1000"/>
                        </a:spcAft>
                      </a:pPr>
                      <a:r>
                        <a:rPr lang="hi-IN" sz="1600" dirty="0">
                          <a:latin typeface="+mn-lt"/>
                          <a:ea typeface="Times New Roman"/>
                          <a:cs typeface="Mangal"/>
                        </a:rPr>
                        <a:t>रुग्णालय</a:t>
                      </a:r>
                      <a:endParaRPr lang="en-US" sz="1600" dirty="0">
                        <a:latin typeface="+mn-lt"/>
                        <a:ea typeface="Times New Roman"/>
                        <a:cs typeface="Times New Roman"/>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pPr>
                      <a:r>
                        <a:rPr lang="hi-IN" sz="1600" dirty="0">
                          <a:latin typeface="+mn-lt"/>
                          <a:ea typeface="Times New Roman"/>
                          <a:cs typeface="Mangal"/>
                        </a:rPr>
                        <a:t>उद्यानासाठी</a:t>
                      </a:r>
                      <a:endParaRPr lang="en-US" sz="1600" dirty="0">
                        <a:latin typeface="+mn-lt"/>
                        <a:ea typeface="Times New Roman"/>
                        <a:cs typeface="Times New Roman"/>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9741">
                <a:tc>
                  <a:txBody>
                    <a:bodyPr/>
                    <a:lstStyle/>
                    <a:p>
                      <a:pPr marL="0" marR="0" algn="just">
                        <a:lnSpc>
                          <a:spcPct val="115000"/>
                        </a:lnSpc>
                        <a:spcBef>
                          <a:spcPts val="0"/>
                        </a:spcBef>
                        <a:spcAft>
                          <a:spcPts val="1000"/>
                        </a:spcAft>
                      </a:pPr>
                      <a:r>
                        <a:rPr lang="hi-IN" sz="1600">
                          <a:latin typeface="+mn-lt"/>
                          <a:ea typeface="Times New Roman"/>
                          <a:cs typeface="Mangal"/>
                        </a:rPr>
                        <a:t>नाट्यगृह/सिनेमागृह</a:t>
                      </a:r>
                      <a:endParaRPr lang="en-US" sz="1600">
                        <a:latin typeface="+mn-lt"/>
                        <a:ea typeface="Times New Roman"/>
                        <a:cs typeface="Times New Roman"/>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pPr>
                      <a:r>
                        <a:rPr lang="hi-IN" sz="1600" dirty="0">
                          <a:latin typeface="+mn-lt"/>
                          <a:ea typeface="Times New Roman"/>
                          <a:cs typeface="Mangal"/>
                        </a:rPr>
                        <a:t>वाहने धुण्यासाठी (चारचाकी)</a:t>
                      </a:r>
                      <a:endParaRPr lang="en-US" sz="1600" dirty="0">
                        <a:latin typeface="+mn-lt"/>
                        <a:ea typeface="Times New Roman"/>
                        <a:cs typeface="Times New Roman"/>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4859">
                <a:tc>
                  <a:txBody>
                    <a:bodyPr/>
                    <a:lstStyle/>
                    <a:p>
                      <a:pPr marL="0" marR="0" algn="just">
                        <a:lnSpc>
                          <a:spcPct val="115000"/>
                        </a:lnSpc>
                        <a:spcBef>
                          <a:spcPts val="0"/>
                        </a:spcBef>
                        <a:spcAft>
                          <a:spcPts val="1000"/>
                        </a:spcAft>
                      </a:pPr>
                      <a:r>
                        <a:rPr lang="hi-IN" sz="1600">
                          <a:latin typeface="+mn-lt"/>
                          <a:ea typeface="Times New Roman"/>
                          <a:cs typeface="Mangal"/>
                        </a:rPr>
                        <a:t>हॉटेल (खानावळ), एअरपोर्ट (विमानतळ), रेल्वे स्टेशन, अपार्टमेंट/कॉलनी</a:t>
                      </a:r>
                      <a:endParaRPr lang="en-US" sz="1600">
                        <a:latin typeface="+mn-lt"/>
                        <a:ea typeface="Times New Roman"/>
                        <a:cs typeface="Times New Roman"/>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pPr>
                      <a:r>
                        <a:rPr lang="hi-IN" sz="1600" dirty="0">
                          <a:latin typeface="+mn-lt"/>
                          <a:ea typeface="Times New Roman"/>
                          <a:cs typeface="Mangal"/>
                        </a:rPr>
                        <a:t>बांधकामासाठी</a:t>
                      </a:r>
                      <a:endParaRPr lang="en-US" sz="1600" dirty="0">
                        <a:latin typeface="+mn-lt"/>
                        <a:ea typeface="Times New Roman"/>
                        <a:cs typeface="Times New Roman"/>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9752" y="571480"/>
            <a:ext cx="6480720" cy="841296"/>
          </a:xfrm>
        </p:spPr>
        <p:txBody>
          <a:bodyPr/>
          <a:lstStyle/>
          <a:p>
            <a:r>
              <a:rPr lang="hi-IN" dirty="0" smtClean="0"/>
              <a:t>मैलापाणी  मूलभूत प्रक्रिया </a:t>
            </a:r>
            <a:endParaRPr lang="en-IN" dirty="0"/>
          </a:p>
        </p:txBody>
      </p:sp>
      <p:pic>
        <p:nvPicPr>
          <p:cNvPr id="64515" name="Picture 3" descr="C:\Users\Mandar\AppData\Local\Microsoft\Windows\Temporary Internet Files\Content.IE5\SRZNSTCV\MC900382585[1].jpg"/>
          <p:cNvPicPr>
            <a:picLocks noChangeAspect="1" noChangeArrowheads="1"/>
          </p:cNvPicPr>
          <p:nvPr/>
        </p:nvPicPr>
        <p:blipFill>
          <a:blip r:embed="rId2" cstate="print"/>
          <a:srcRect/>
          <a:stretch>
            <a:fillRect/>
          </a:stretch>
        </p:blipFill>
        <p:spPr bwMode="auto">
          <a:xfrm>
            <a:off x="0" y="2204864"/>
            <a:ext cx="1904256" cy="1904256"/>
          </a:xfrm>
          <a:prstGeom prst="rect">
            <a:avLst/>
          </a:prstGeom>
          <a:noFill/>
        </p:spPr>
      </p:pic>
      <p:sp>
        <p:nvSpPr>
          <p:cNvPr id="6" name="Right Arrow 5"/>
          <p:cNvSpPr/>
          <p:nvPr/>
        </p:nvSpPr>
        <p:spPr>
          <a:xfrm>
            <a:off x="827584" y="3645024"/>
            <a:ext cx="1008112"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7" name="Picture 3" descr="C:\Users\Mandar\AppData\Local\Microsoft\Windows\Temporary Internet Files\Content.IE5\WRXACOJZ\MC900441948[1].wmf"/>
          <p:cNvPicPr>
            <a:picLocks noChangeAspect="1" noChangeArrowheads="1"/>
          </p:cNvPicPr>
          <p:nvPr/>
        </p:nvPicPr>
        <p:blipFill>
          <a:blip r:embed="rId3" cstate="print"/>
          <a:srcRect/>
          <a:stretch>
            <a:fillRect/>
          </a:stretch>
        </p:blipFill>
        <p:spPr bwMode="auto">
          <a:xfrm>
            <a:off x="1547664" y="3068960"/>
            <a:ext cx="1152128" cy="1212850"/>
          </a:xfrm>
          <a:prstGeom prst="rect">
            <a:avLst/>
          </a:prstGeom>
          <a:noFill/>
        </p:spPr>
      </p:pic>
      <p:sp>
        <p:nvSpPr>
          <p:cNvPr id="8" name="Right Arrow 7"/>
          <p:cNvSpPr/>
          <p:nvPr/>
        </p:nvSpPr>
        <p:spPr>
          <a:xfrm>
            <a:off x="2339752" y="3645024"/>
            <a:ext cx="864096"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9" name="Picture 4" descr="C:\Users\Mandar\AppData\Local\Microsoft\Windows\Temporary Internet Files\Content.IE5\WRXACOJZ\MC900048283[1].wmf"/>
          <p:cNvPicPr>
            <a:picLocks noChangeAspect="1" noChangeArrowheads="1"/>
          </p:cNvPicPr>
          <p:nvPr/>
        </p:nvPicPr>
        <p:blipFill>
          <a:blip r:embed="rId4" cstate="print"/>
          <a:srcRect/>
          <a:stretch>
            <a:fillRect/>
          </a:stretch>
        </p:blipFill>
        <p:spPr bwMode="auto">
          <a:xfrm>
            <a:off x="3203848" y="3284984"/>
            <a:ext cx="780898" cy="965606"/>
          </a:xfrm>
          <a:prstGeom prst="rect">
            <a:avLst/>
          </a:prstGeom>
          <a:noFill/>
        </p:spPr>
      </p:pic>
      <p:cxnSp>
        <p:nvCxnSpPr>
          <p:cNvPr id="11" name="Straight Connector 10"/>
          <p:cNvCxnSpPr/>
          <p:nvPr/>
        </p:nvCxnSpPr>
        <p:spPr>
          <a:xfrm>
            <a:off x="3563888" y="3068960"/>
            <a:ext cx="0" cy="360040"/>
          </a:xfrm>
          <a:prstGeom prst="line">
            <a:avLst/>
          </a:prstGeom>
        </p:spPr>
        <p:style>
          <a:lnRef idx="1">
            <a:schemeClr val="accent1"/>
          </a:lnRef>
          <a:fillRef idx="0">
            <a:schemeClr val="accent1"/>
          </a:fillRef>
          <a:effectRef idx="0">
            <a:schemeClr val="accent1"/>
          </a:effectRef>
          <a:fontRef idx="minor">
            <a:schemeClr val="tx1"/>
          </a:fontRef>
        </p:style>
      </p:cxnSp>
      <p:sp>
        <p:nvSpPr>
          <p:cNvPr id="12" name="Minus 11"/>
          <p:cNvSpPr/>
          <p:nvPr/>
        </p:nvSpPr>
        <p:spPr>
          <a:xfrm flipV="1">
            <a:off x="3203848" y="3068960"/>
            <a:ext cx="720080" cy="45719"/>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ight Arrow 12"/>
          <p:cNvSpPr/>
          <p:nvPr/>
        </p:nvSpPr>
        <p:spPr>
          <a:xfrm>
            <a:off x="3923928" y="3717032"/>
            <a:ext cx="864096"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4516" name="Firewall"/>
          <p:cNvSpPr>
            <a:spLocks noEditPoints="1" noChangeArrowheads="1"/>
          </p:cNvSpPr>
          <p:nvPr/>
        </p:nvSpPr>
        <p:spPr bwMode="auto">
          <a:xfrm>
            <a:off x="4788024" y="2996952"/>
            <a:ext cx="1152128" cy="1224136"/>
          </a:xfrm>
          <a:custGeom>
            <a:avLst/>
            <a:gdLst>
              <a:gd name="T0" fmla="*/ 0 w 21600"/>
              <a:gd name="T1" fmla="*/ 0 h 21600"/>
              <a:gd name="T2" fmla="*/ 10800 w 21600"/>
              <a:gd name="T3" fmla="*/ 0 h 21600"/>
              <a:gd name="T4" fmla="*/ 21600 w 21600"/>
              <a:gd name="T5" fmla="*/ 0 h 21600"/>
              <a:gd name="T6" fmla="*/ 21060 w 21600"/>
              <a:gd name="T7" fmla="*/ 10800 h 21600"/>
              <a:gd name="T8" fmla="*/ 21060 w 21600"/>
              <a:gd name="T9" fmla="*/ 21600 h 21600"/>
              <a:gd name="T10" fmla="*/ 10800 w 21600"/>
              <a:gd name="T11" fmla="*/ 21600 h 21600"/>
              <a:gd name="T12" fmla="*/ 540 w 21600"/>
              <a:gd name="T13" fmla="*/ 21600 h 21600"/>
              <a:gd name="T14" fmla="*/ 540 w 21600"/>
              <a:gd name="T15" fmla="*/ 10800 h 21600"/>
              <a:gd name="T16" fmla="*/ 761 w 21600"/>
              <a:gd name="T17" fmla="*/ 22454 h 21600"/>
              <a:gd name="T18" fmla="*/ 21069 w 21600"/>
              <a:gd name="T19" fmla="*/ 32282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540" y="4628"/>
                </a:moveTo>
                <a:lnTo>
                  <a:pt x="0" y="4628"/>
                </a:lnTo>
                <a:lnTo>
                  <a:pt x="0" y="0"/>
                </a:lnTo>
                <a:lnTo>
                  <a:pt x="21600" y="0"/>
                </a:lnTo>
                <a:lnTo>
                  <a:pt x="21600" y="4628"/>
                </a:lnTo>
                <a:lnTo>
                  <a:pt x="21060" y="4628"/>
                </a:lnTo>
                <a:lnTo>
                  <a:pt x="21060" y="21600"/>
                </a:lnTo>
                <a:lnTo>
                  <a:pt x="540" y="21600"/>
                </a:lnTo>
                <a:lnTo>
                  <a:pt x="540" y="4628"/>
                </a:lnTo>
                <a:close/>
              </a:path>
              <a:path w="21600" h="21600" extrusionOk="0">
                <a:moveTo>
                  <a:pt x="540" y="4628"/>
                </a:moveTo>
                <a:lnTo>
                  <a:pt x="540" y="6171"/>
                </a:lnTo>
                <a:lnTo>
                  <a:pt x="2700" y="6171"/>
                </a:lnTo>
                <a:lnTo>
                  <a:pt x="2700" y="4628"/>
                </a:lnTo>
                <a:lnTo>
                  <a:pt x="540" y="4628"/>
                </a:lnTo>
                <a:close/>
              </a:path>
              <a:path w="21600" h="21600" extrusionOk="0">
                <a:moveTo>
                  <a:pt x="2700" y="4628"/>
                </a:moveTo>
                <a:lnTo>
                  <a:pt x="2700" y="6171"/>
                </a:lnTo>
                <a:lnTo>
                  <a:pt x="4860" y="6171"/>
                </a:lnTo>
                <a:lnTo>
                  <a:pt x="4860" y="4628"/>
                </a:lnTo>
                <a:lnTo>
                  <a:pt x="2700" y="4628"/>
                </a:lnTo>
                <a:close/>
              </a:path>
              <a:path w="21600" h="21600" extrusionOk="0">
                <a:moveTo>
                  <a:pt x="4860" y="4628"/>
                </a:moveTo>
                <a:lnTo>
                  <a:pt x="4860" y="6171"/>
                </a:lnTo>
                <a:lnTo>
                  <a:pt x="7020" y="6171"/>
                </a:lnTo>
                <a:lnTo>
                  <a:pt x="7020" y="4628"/>
                </a:lnTo>
                <a:lnTo>
                  <a:pt x="4860" y="4628"/>
                </a:lnTo>
                <a:close/>
              </a:path>
              <a:path w="21600" h="21600" extrusionOk="0">
                <a:moveTo>
                  <a:pt x="7020" y="4628"/>
                </a:moveTo>
                <a:lnTo>
                  <a:pt x="7020" y="6171"/>
                </a:lnTo>
                <a:lnTo>
                  <a:pt x="9180" y="6171"/>
                </a:lnTo>
                <a:lnTo>
                  <a:pt x="9180" y="4628"/>
                </a:lnTo>
                <a:lnTo>
                  <a:pt x="7020" y="4628"/>
                </a:lnTo>
                <a:close/>
              </a:path>
              <a:path w="21600" h="21600" extrusionOk="0">
                <a:moveTo>
                  <a:pt x="9180" y="4628"/>
                </a:moveTo>
                <a:lnTo>
                  <a:pt x="9180" y="6171"/>
                </a:lnTo>
                <a:lnTo>
                  <a:pt x="11340" y="6171"/>
                </a:lnTo>
                <a:lnTo>
                  <a:pt x="11340" y="4628"/>
                </a:lnTo>
                <a:lnTo>
                  <a:pt x="9180" y="4628"/>
                </a:lnTo>
                <a:close/>
              </a:path>
              <a:path w="21600" h="21600" extrusionOk="0">
                <a:moveTo>
                  <a:pt x="11340" y="4628"/>
                </a:moveTo>
                <a:lnTo>
                  <a:pt x="11340" y="6171"/>
                </a:lnTo>
                <a:lnTo>
                  <a:pt x="13500" y="6171"/>
                </a:lnTo>
                <a:lnTo>
                  <a:pt x="13500" y="4628"/>
                </a:lnTo>
                <a:lnTo>
                  <a:pt x="11340" y="4628"/>
                </a:lnTo>
                <a:close/>
              </a:path>
              <a:path w="21600" h="21600" extrusionOk="0">
                <a:moveTo>
                  <a:pt x="13500" y="4628"/>
                </a:moveTo>
                <a:lnTo>
                  <a:pt x="13500" y="6171"/>
                </a:lnTo>
                <a:lnTo>
                  <a:pt x="15660" y="6171"/>
                </a:lnTo>
                <a:lnTo>
                  <a:pt x="15660" y="4628"/>
                </a:lnTo>
                <a:lnTo>
                  <a:pt x="13500" y="4628"/>
                </a:lnTo>
                <a:close/>
              </a:path>
              <a:path w="21600" h="21600" extrusionOk="0">
                <a:moveTo>
                  <a:pt x="15660" y="4628"/>
                </a:moveTo>
                <a:lnTo>
                  <a:pt x="15660" y="6171"/>
                </a:lnTo>
                <a:lnTo>
                  <a:pt x="17820" y="6171"/>
                </a:lnTo>
                <a:lnTo>
                  <a:pt x="17820" y="4628"/>
                </a:lnTo>
                <a:lnTo>
                  <a:pt x="15660" y="4628"/>
                </a:lnTo>
                <a:close/>
              </a:path>
              <a:path w="21600" h="21600" extrusionOk="0">
                <a:moveTo>
                  <a:pt x="17820" y="4628"/>
                </a:moveTo>
                <a:lnTo>
                  <a:pt x="17820" y="6171"/>
                </a:lnTo>
                <a:lnTo>
                  <a:pt x="19980" y="6171"/>
                </a:lnTo>
                <a:lnTo>
                  <a:pt x="19980" y="4628"/>
                </a:lnTo>
                <a:lnTo>
                  <a:pt x="17820" y="4628"/>
                </a:lnTo>
                <a:close/>
              </a:path>
              <a:path w="21600" h="21600" extrusionOk="0">
                <a:moveTo>
                  <a:pt x="1620" y="6171"/>
                </a:moveTo>
                <a:lnTo>
                  <a:pt x="1620" y="7714"/>
                </a:lnTo>
                <a:lnTo>
                  <a:pt x="3779" y="7714"/>
                </a:lnTo>
                <a:lnTo>
                  <a:pt x="3779" y="6171"/>
                </a:lnTo>
                <a:lnTo>
                  <a:pt x="1620" y="6171"/>
                </a:lnTo>
                <a:close/>
              </a:path>
              <a:path w="21600" h="21600" extrusionOk="0">
                <a:moveTo>
                  <a:pt x="3779" y="6171"/>
                </a:moveTo>
                <a:lnTo>
                  <a:pt x="3779" y="7714"/>
                </a:lnTo>
                <a:lnTo>
                  <a:pt x="5940" y="7714"/>
                </a:lnTo>
                <a:lnTo>
                  <a:pt x="5940" y="6171"/>
                </a:lnTo>
                <a:lnTo>
                  <a:pt x="3779" y="6171"/>
                </a:lnTo>
                <a:close/>
              </a:path>
              <a:path w="21600" h="21600" extrusionOk="0">
                <a:moveTo>
                  <a:pt x="5940" y="6171"/>
                </a:moveTo>
                <a:lnTo>
                  <a:pt x="5940" y="7714"/>
                </a:lnTo>
                <a:lnTo>
                  <a:pt x="8100" y="7714"/>
                </a:lnTo>
                <a:lnTo>
                  <a:pt x="8100" y="6171"/>
                </a:lnTo>
                <a:lnTo>
                  <a:pt x="5940" y="6171"/>
                </a:lnTo>
                <a:close/>
              </a:path>
              <a:path w="21600" h="21600" extrusionOk="0">
                <a:moveTo>
                  <a:pt x="8100" y="6171"/>
                </a:moveTo>
                <a:lnTo>
                  <a:pt x="8100" y="7714"/>
                </a:lnTo>
                <a:lnTo>
                  <a:pt x="10260" y="7714"/>
                </a:lnTo>
                <a:lnTo>
                  <a:pt x="10260" y="6171"/>
                </a:lnTo>
                <a:lnTo>
                  <a:pt x="8100" y="6171"/>
                </a:lnTo>
                <a:close/>
              </a:path>
              <a:path w="21600" h="21600" extrusionOk="0">
                <a:moveTo>
                  <a:pt x="10260" y="6171"/>
                </a:moveTo>
                <a:lnTo>
                  <a:pt x="10260" y="7714"/>
                </a:lnTo>
                <a:lnTo>
                  <a:pt x="12419" y="7714"/>
                </a:lnTo>
                <a:lnTo>
                  <a:pt x="12419" y="6171"/>
                </a:lnTo>
                <a:lnTo>
                  <a:pt x="10260" y="6171"/>
                </a:lnTo>
                <a:close/>
              </a:path>
              <a:path w="21600" h="21600" extrusionOk="0">
                <a:moveTo>
                  <a:pt x="12419" y="6171"/>
                </a:moveTo>
                <a:lnTo>
                  <a:pt x="12419" y="7714"/>
                </a:lnTo>
                <a:lnTo>
                  <a:pt x="14580" y="7714"/>
                </a:lnTo>
                <a:lnTo>
                  <a:pt x="14580" y="6171"/>
                </a:lnTo>
                <a:lnTo>
                  <a:pt x="12419" y="6171"/>
                </a:lnTo>
                <a:close/>
              </a:path>
              <a:path w="21600" h="21600" extrusionOk="0">
                <a:moveTo>
                  <a:pt x="14580" y="6171"/>
                </a:moveTo>
                <a:lnTo>
                  <a:pt x="14580" y="7714"/>
                </a:lnTo>
                <a:lnTo>
                  <a:pt x="16740" y="7714"/>
                </a:lnTo>
                <a:lnTo>
                  <a:pt x="16740" y="6171"/>
                </a:lnTo>
                <a:lnTo>
                  <a:pt x="14580" y="6171"/>
                </a:lnTo>
                <a:close/>
              </a:path>
              <a:path w="21600" h="21600" extrusionOk="0">
                <a:moveTo>
                  <a:pt x="16740" y="6171"/>
                </a:moveTo>
                <a:lnTo>
                  <a:pt x="16740" y="7714"/>
                </a:lnTo>
                <a:lnTo>
                  <a:pt x="18900" y="7714"/>
                </a:lnTo>
                <a:lnTo>
                  <a:pt x="18900" y="6171"/>
                </a:lnTo>
                <a:lnTo>
                  <a:pt x="16740" y="6171"/>
                </a:lnTo>
                <a:close/>
              </a:path>
              <a:path w="21600" h="21600" extrusionOk="0">
                <a:moveTo>
                  <a:pt x="18900" y="6171"/>
                </a:moveTo>
                <a:lnTo>
                  <a:pt x="18900" y="7714"/>
                </a:lnTo>
                <a:lnTo>
                  <a:pt x="21060" y="7714"/>
                </a:lnTo>
                <a:lnTo>
                  <a:pt x="21060" y="6171"/>
                </a:lnTo>
                <a:lnTo>
                  <a:pt x="18900" y="6171"/>
                </a:lnTo>
                <a:close/>
              </a:path>
              <a:path w="21600" h="21600" extrusionOk="0">
                <a:moveTo>
                  <a:pt x="540" y="7714"/>
                </a:moveTo>
                <a:lnTo>
                  <a:pt x="540" y="9257"/>
                </a:lnTo>
                <a:lnTo>
                  <a:pt x="2700" y="9257"/>
                </a:lnTo>
                <a:lnTo>
                  <a:pt x="2700" y="7714"/>
                </a:lnTo>
                <a:lnTo>
                  <a:pt x="540" y="7714"/>
                </a:lnTo>
                <a:close/>
              </a:path>
              <a:path w="21600" h="21600" extrusionOk="0">
                <a:moveTo>
                  <a:pt x="2700" y="7714"/>
                </a:moveTo>
                <a:lnTo>
                  <a:pt x="2700" y="9257"/>
                </a:lnTo>
                <a:lnTo>
                  <a:pt x="4860" y="9257"/>
                </a:lnTo>
                <a:lnTo>
                  <a:pt x="4860" y="7714"/>
                </a:lnTo>
                <a:lnTo>
                  <a:pt x="2700" y="7714"/>
                </a:lnTo>
                <a:close/>
              </a:path>
              <a:path w="21600" h="21600" extrusionOk="0">
                <a:moveTo>
                  <a:pt x="4860" y="7714"/>
                </a:moveTo>
                <a:lnTo>
                  <a:pt x="4860" y="9257"/>
                </a:lnTo>
                <a:lnTo>
                  <a:pt x="7020" y="9257"/>
                </a:lnTo>
                <a:lnTo>
                  <a:pt x="7020" y="7714"/>
                </a:lnTo>
                <a:lnTo>
                  <a:pt x="4860" y="7714"/>
                </a:lnTo>
                <a:close/>
              </a:path>
              <a:path w="21600" h="21600" extrusionOk="0">
                <a:moveTo>
                  <a:pt x="7020" y="7714"/>
                </a:moveTo>
                <a:lnTo>
                  <a:pt x="7020" y="9257"/>
                </a:lnTo>
                <a:lnTo>
                  <a:pt x="9180" y="9257"/>
                </a:lnTo>
                <a:lnTo>
                  <a:pt x="9180" y="7714"/>
                </a:lnTo>
                <a:lnTo>
                  <a:pt x="7020" y="7714"/>
                </a:lnTo>
                <a:close/>
              </a:path>
              <a:path w="21600" h="21600" extrusionOk="0">
                <a:moveTo>
                  <a:pt x="9180" y="7714"/>
                </a:moveTo>
                <a:lnTo>
                  <a:pt x="9180" y="9257"/>
                </a:lnTo>
                <a:lnTo>
                  <a:pt x="11340" y="9257"/>
                </a:lnTo>
                <a:lnTo>
                  <a:pt x="11340" y="7714"/>
                </a:lnTo>
                <a:lnTo>
                  <a:pt x="9180" y="7714"/>
                </a:lnTo>
                <a:close/>
              </a:path>
              <a:path w="21600" h="21600" extrusionOk="0">
                <a:moveTo>
                  <a:pt x="11340" y="7714"/>
                </a:moveTo>
                <a:lnTo>
                  <a:pt x="11340" y="9257"/>
                </a:lnTo>
                <a:lnTo>
                  <a:pt x="13500" y="9257"/>
                </a:lnTo>
                <a:lnTo>
                  <a:pt x="13500" y="7714"/>
                </a:lnTo>
                <a:lnTo>
                  <a:pt x="11340" y="7714"/>
                </a:lnTo>
                <a:close/>
              </a:path>
              <a:path w="21600" h="21600" extrusionOk="0">
                <a:moveTo>
                  <a:pt x="13500" y="7714"/>
                </a:moveTo>
                <a:lnTo>
                  <a:pt x="13500" y="9257"/>
                </a:lnTo>
                <a:lnTo>
                  <a:pt x="15660" y="9257"/>
                </a:lnTo>
                <a:lnTo>
                  <a:pt x="15660" y="7714"/>
                </a:lnTo>
                <a:lnTo>
                  <a:pt x="13500" y="7714"/>
                </a:lnTo>
                <a:close/>
              </a:path>
              <a:path w="21600" h="21600" extrusionOk="0">
                <a:moveTo>
                  <a:pt x="15660" y="7714"/>
                </a:moveTo>
                <a:lnTo>
                  <a:pt x="15660" y="9257"/>
                </a:lnTo>
                <a:lnTo>
                  <a:pt x="17820" y="9257"/>
                </a:lnTo>
                <a:lnTo>
                  <a:pt x="17820" y="7714"/>
                </a:lnTo>
                <a:lnTo>
                  <a:pt x="15660" y="7714"/>
                </a:lnTo>
                <a:close/>
              </a:path>
              <a:path w="21600" h="21600" extrusionOk="0">
                <a:moveTo>
                  <a:pt x="17820" y="7714"/>
                </a:moveTo>
                <a:lnTo>
                  <a:pt x="17820" y="9257"/>
                </a:lnTo>
                <a:lnTo>
                  <a:pt x="19980" y="9257"/>
                </a:lnTo>
                <a:lnTo>
                  <a:pt x="19980" y="7714"/>
                </a:lnTo>
                <a:lnTo>
                  <a:pt x="17820" y="7714"/>
                </a:lnTo>
                <a:close/>
              </a:path>
              <a:path w="21600" h="21600" extrusionOk="0">
                <a:moveTo>
                  <a:pt x="1620" y="9257"/>
                </a:moveTo>
                <a:lnTo>
                  <a:pt x="1620" y="10800"/>
                </a:lnTo>
                <a:lnTo>
                  <a:pt x="3779" y="10800"/>
                </a:lnTo>
                <a:lnTo>
                  <a:pt x="3779" y="9257"/>
                </a:lnTo>
                <a:lnTo>
                  <a:pt x="1620" y="9257"/>
                </a:lnTo>
                <a:close/>
              </a:path>
              <a:path w="21600" h="21600" extrusionOk="0">
                <a:moveTo>
                  <a:pt x="3779" y="9257"/>
                </a:moveTo>
                <a:lnTo>
                  <a:pt x="3779" y="10800"/>
                </a:lnTo>
                <a:lnTo>
                  <a:pt x="5940" y="10800"/>
                </a:lnTo>
                <a:lnTo>
                  <a:pt x="5940" y="9257"/>
                </a:lnTo>
                <a:lnTo>
                  <a:pt x="3779" y="9257"/>
                </a:lnTo>
                <a:close/>
              </a:path>
              <a:path w="21600" h="21600" extrusionOk="0">
                <a:moveTo>
                  <a:pt x="5940" y="9257"/>
                </a:moveTo>
                <a:lnTo>
                  <a:pt x="5940" y="10800"/>
                </a:lnTo>
                <a:lnTo>
                  <a:pt x="8100" y="10800"/>
                </a:lnTo>
                <a:lnTo>
                  <a:pt x="8100" y="9257"/>
                </a:lnTo>
                <a:lnTo>
                  <a:pt x="5940" y="9257"/>
                </a:lnTo>
                <a:close/>
              </a:path>
              <a:path w="21600" h="21600" extrusionOk="0">
                <a:moveTo>
                  <a:pt x="8100" y="9257"/>
                </a:moveTo>
                <a:lnTo>
                  <a:pt x="8100" y="10800"/>
                </a:lnTo>
                <a:lnTo>
                  <a:pt x="10260" y="10800"/>
                </a:lnTo>
                <a:lnTo>
                  <a:pt x="10260" y="9257"/>
                </a:lnTo>
                <a:lnTo>
                  <a:pt x="8100" y="9257"/>
                </a:lnTo>
                <a:close/>
              </a:path>
              <a:path w="21600" h="21600" extrusionOk="0">
                <a:moveTo>
                  <a:pt x="10260" y="9257"/>
                </a:moveTo>
                <a:lnTo>
                  <a:pt x="10260" y="10800"/>
                </a:lnTo>
                <a:lnTo>
                  <a:pt x="12419" y="10800"/>
                </a:lnTo>
                <a:lnTo>
                  <a:pt x="12419" y="9257"/>
                </a:lnTo>
                <a:lnTo>
                  <a:pt x="10260" y="9257"/>
                </a:lnTo>
                <a:close/>
              </a:path>
              <a:path w="21600" h="21600" extrusionOk="0">
                <a:moveTo>
                  <a:pt x="12419" y="9257"/>
                </a:moveTo>
                <a:lnTo>
                  <a:pt x="12419" y="10800"/>
                </a:lnTo>
                <a:lnTo>
                  <a:pt x="14580" y="10800"/>
                </a:lnTo>
                <a:lnTo>
                  <a:pt x="14580" y="9257"/>
                </a:lnTo>
                <a:lnTo>
                  <a:pt x="12419" y="9257"/>
                </a:lnTo>
                <a:close/>
              </a:path>
              <a:path w="21600" h="21600" extrusionOk="0">
                <a:moveTo>
                  <a:pt x="14580" y="9257"/>
                </a:moveTo>
                <a:lnTo>
                  <a:pt x="14580" y="10800"/>
                </a:lnTo>
                <a:lnTo>
                  <a:pt x="16740" y="10800"/>
                </a:lnTo>
                <a:lnTo>
                  <a:pt x="16740" y="9257"/>
                </a:lnTo>
                <a:lnTo>
                  <a:pt x="14580" y="9257"/>
                </a:lnTo>
                <a:close/>
              </a:path>
              <a:path w="21600" h="21600" extrusionOk="0">
                <a:moveTo>
                  <a:pt x="16740" y="9257"/>
                </a:moveTo>
                <a:lnTo>
                  <a:pt x="16740" y="10800"/>
                </a:lnTo>
                <a:lnTo>
                  <a:pt x="18900" y="10800"/>
                </a:lnTo>
                <a:lnTo>
                  <a:pt x="18900" y="9257"/>
                </a:lnTo>
                <a:lnTo>
                  <a:pt x="16740" y="9257"/>
                </a:lnTo>
                <a:close/>
              </a:path>
              <a:path w="21600" h="21600" extrusionOk="0">
                <a:moveTo>
                  <a:pt x="18900" y="9257"/>
                </a:moveTo>
                <a:lnTo>
                  <a:pt x="18900" y="10800"/>
                </a:lnTo>
                <a:lnTo>
                  <a:pt x="21060" y="10800"/>
                </a:lnTo>
                <a:lnTo>
                  <a:pt x="21060" y="9257"/>
                </a:lnTo>
                <a:lnTo>
                  <a:pt x="18900" y="9257"/>
                </a:lnTo>
                <a:close/>
              </a:path>
              <a:path w="21600" h="21600" extrusionOk="0">
                <a:moveTo>
                  <a:pt x="540" y="10800"/>
                </a:moveTo>
                <a:lnTo>
                  <a:pt x="540" y="12342"/>
                </a:lnTo>
                <a:lnTo>
                  <a:pt x="2700" y="12342"/>
                </a:lnTo>
                <a:lnTo>
                  <a:pt x="2700" y="10800"/>
                </a:lnTo>
                <a:lnTo>
                  <a:pt x="540" y="10800"/>
                </a:lnTo>
                <a:close/>
              </a:path>
              <a:path w="21600" h="21600" extrusionOk="0">
                <a:moveTo>
                  <a:pt x="2700" y="10800"/>
                </a:moveTo>
                <a:lnTo>
                  <a:pt x="2700" y="12342"/>
                </a:lnTo>
                <a:lnTo>
                  <a:pt x="4860" y="12342"/>
                </a:lnTo>
                <a:lnTo>
                  <a:pt x="4860" y="10800"/>
                </a:lnTo>
                <a:lnTo>
                  <a:pt x="2700" y="10800"/>
                </a:lnTo>
                <a:close/>
              </a:path>
              <a:path w="21600" h="21600" extrusionOk="0">
                <a:moveTo>
                  <a:pt x="4860" y="10800"/>
                </a:moveTo>
                <a:lnTo>
                  <a:pt x="4860" y="12342"/>
                </a:lnTo>
                <a:lnTo>
                  <a:pt x="7020" y="12342"/>
                </a:lnTo>
                <a:lnTo>
                  <a:pt x="7020" y="10800"/>
                </a:lnTo>
                <a:lnTo>
                  <a:pt x="4860" y="10800"/>
                </a:lnTo>
                <a:close/>
              </a:path>
              <a:path w="21600" h="21600" extrusionOk="0">
                <a:moveTo>
                  <a:pt x="7020" y="10800"/>
                </a:moveTo>
                <a:lnTo>
                  <a:pt x="7020" y="12342"/>
                </a:lnTo>
                <a:lnTo>
                  <a:pt x="9180" y="12342"/>
                </a:lnTo>
                <a:lnTo>
                  <a:pt x="9180" y="10800"/>
                </a:lnTo>
                <a:lnTo>
                  <a:pt x="7020" y="10800"/>
                </a:lnTo>
                <a:close/>
              </a:path>
              <a:path w="21600" h="21600" extrusionOk="0">
                <a:moveTo>
                  <a:pt x="9180" y="10800"/>
                </a:moveTo>
                <a:lnTo>
                  <a:pt x="9180" y="12342"/>
                </a:lnTo>
                <a:lnTo>
                  <a:pt x="11340" y="12342"/>
                </a:lnTo>
                <a:lnTo>
                  <a:pt x="11340" y="10800"/>
                </a:lnTo>
                <a:lnTo>
                  <a:pt x="9180" y="10800"/>
                </a:lnTo>
                <a:close/>
              </a:path>
              <a:path w="21600" h="21600" extrusionOk="0">
                <a:moveTo>
                  <a:pt x="11340" y="10800"/>
                </a:moveTo>
                <a:lnTo>
                  <a:pt x="11340" y="12342"/>
                </a:lnTo>
                <a:lnTo>
                  <a:pt x="13500" y="12342"/>
                </a:lnTo>
                <a:lnTo>
                  <a:pt x="13500" y="10800"/>
                </a:lnTo>
                <a:lnTo>
                  <a:pt x="11340" y="10800"/>
                </a:lnTo>
                <a:close/>
              </a:path>
              <a:path w="21600" h="21600" extrusionOk="0">
                <a:moveTo>
                  <a:pt x="13500" y="10800"/>
                </a:moveTo>
                <a:lnTo>
                  <a:pt x="13500" y="12342"/>
                </a:lnTo>
                <a:lnTo>
                  <a:pt x="15660" y="12342"/>
                </a:lnTo>
                <a:lnTo>
                  <a:pt x="15660" y="10800"/>
                </a:lnTo>
                <a:lnTo>
                  <a:pt x="13500" y="10800"/>
                </a:lnTo>
                <a:close/>
              </a:path>
              <a:path w="21600" h="21600" extrusionOk="0">
                <a:moveTo>
                  <a:pt x="15660" y="10800"/>
                </a:moveTo>
                <a:lnTo>
                  <a:pt x="15660" y="12342"/>
                </a:lnTo>
                <a:lnTo>
                  <a:pt x="17820" y="12342"/>
                </a:lnTo>
                <a:lnTo>
                  <a:pt x="17820" y="10800"/>
                </a:lnTo>
                <a:lnTo>
                  <a:pt x="15660" y="10800"/>
                </a:lnTo>
                <a:close/>
              </a:path>
              <a:path w="21600" h="21600" extrusionOk="0">
                <a:moveTo>
                  <a:pt x="17820" y="10800"/>
                </a:moveTo>
                <a:lnTo>
                  <a:pt x="17820" y="12342"/>
                </a:lnTo>
                <a:lnTo>
                  <a:pt x="19980" y="12342"/>
                </a:lnTo>
                <a:lnTo>
                  <a:pt x="19980" y="10800"/>
                </a:lnTo>
                <a:lnTo>
                  <a:pt x="17820" y="10800"/>
                </a:lnTo>
                <a:close/>
              </a:path>
              <a:path w="21600" h="21600" extrusionOk="0">
                <a:moveTo>
                  <a:pt x="1620" y="12342"/>
                </a:moveTo>
                <a:lnTo>
                  <a:pt x="1620" y="13885"/>
                </a:lnTo>
                <a:lnTo>
                  <a:pt x="3779" y="13885"/>
                </a:lnTo>
                <a:lnTo>
                  <a:pt x="3779" y="12342"/>
                </a:lnTo>
                <a:lnTo>
                  <a:pt x="1620" y="12342"/>
                </a:lnTo>
                <a:close/>
              </a:path>
              <a:path w="21600" h="21600" extrusionOk="0">
                <a:moveTo>
                  <a:pt x="3779" y="12342"/>
                </a:moveTo>
                <a:lnTo>
                  <a:pt x="3779" y="13885"/>
                </a:lnTo>
                <a:lnTo>
                  <a:pt x="5940" y="13885"/>
                </a:lnTo>
                <a:lnTo>
                  <a:pt x="5940" y="12342"/>
                </a:lnTo>
                <a:lnTo>
                  <a:pt x="3779" y="12342"/>
                </a:lnTo>
                <a:close/>
              </a:path>
              <a:path w="21600" h="21600" extrusionOk="0">
                <a:moveTo>
                  <a:pt x="5940" y="12342"/>
                </a:moveTo>
                <a:lnTo>
                  <a:pt x="5940" y="13885"/>
                </a:lnTo>
                <a:lnTo>
                  <a:pt x="8100" y="13885"/>
                </a:lnTo>
                <a:lnTo>
                  <a:pt x="8100" y="12342"/>
                </a:lnTo>
                <a:lnTo>
                  <a:pt x="5940" y="12342"/>
                </a:lnTo>
                <a:close/>
              </a:path>
              <a:path w="21600" h="21600" extrusionOk="0">
                <a:moveTo>
                  <a:pt x="8100" y="12342"/>
                </a:moveTo>
                <a:lnTo>
                  <a:pt x="8100" y="13885"/>
                </a:lnTo>
                <a:lnTo>
                  <a:pt x="10260" y="13885"/>
                </a:lnTo>
                <a:lnTo>
                  <a:pt x="10260" y="12342"/>
                </a:lnTo>
                <a:lnTo>
                  <a:pt x="8100" y="12342"/>
                </a:lnTo>
                <a:close/>
              </a:path>
              <a:path w="21600" h="21600" extrusionOk="0">
                <a:moveTo>
                  <a:pt x="10260" y="12342"/>
                </a:moveTo>
                <a:lnTo>
                  <a:pt x="10260" y="13885"/>
                </a:lnTo>
                <a:lnTo>
                  <a:pt x="12419" y="13885"/>
                </a:lnTo>
                <a:lnTo>
                  <a:pt x="12419" y="12342"/>
                </a:lnTo>
                <a:lnTo>
                  <a:pt x="10260" y="12342"/>
                </a:lnTo>
                <a:close/>
              </a:path>
              <a:path w="21600" h="21600" extrusionOk="0">
                <a:moveTo>
                  <a:pt x="12419" y="12342"/>
                </a:moveTo>
                <a:lnTo>
                  <a:pt x="12419" y="13885"/>
                </a:lnTo>
                <a:lnTo>
                  <a:pt x="14580" y="13885"/>
                </a:lnTo>
                <a:lnTo>
                  <a:pt x="14580" y="12342"/>
                </a:lnTo>
                <a:lnTo>
                  <a:pt x="12419" y="12342"/>
                </a:lnTo>
                <a:close/>
              </a:path>
              <a:path w="21600" h="21600" extrusionOk="0">
                <a:moveTo>
                  <a:pt x="14580" y="12342"/>
                </a:moveTo>
                <a:lnTo>
                  <a:pt x="14580" y="13885"/>
                </a:lnTo>
                <a:lnTo>
                  <a:pt x="16740" y="13885"/>
                </a:lnTo>
                <a:lnTo>
                  <a:pt x="16740" y="12342"/>
                </a:lnTo>
                <a:lnTo>
                  <a:pt x="14580" y="12342"/>
                </a:lnTo>
                <a:close/>
              </a:path>
              <a:path w="21600" h="21600" extrusionOk="0">
                <a:moveTo>
                  <a:pt x="16740" y="12342"/>
                </a:moveTo>
                <a:lnTo>
                  <a:pt x="16740" y="13885"/>
                </a:lnTo>
                <a:lnTo>
                  <a:pt x="18900" y="13885"/>
                </a:lnTo>
                <a:lnTo>
                  <a:pt x="18900" y="12342"/>
                </a:lnTo>
                <a:lnTo>
                  <a:pt x="16740" y="12342"/>
                </a:lnTo>
                <a:close/>
              </a:path>
              <a:path w="21600" h="21600" extrusionOk="0">
                <a:moveTo>
                  <a:pt x="18900" y="12342"/>
                </a:moveTo>
                <a:lnTo>
                  <a:pt x="18900" y="13885"/>
                </a:lnTo>
                <a:lnTo>
                  <a:pt x="21060" y="13885"/>
                </a:lnTo>
                <a:lnTo>
                  <a:pt x="21060" y="12342"/>
                </a:lnTo>
                <a:lnTo>
                  <a:pt x="18900" y="12342"/>
                </a:lnTo>
                <a:close/>
              </a:path>
              <a:path w="21600" h="21600" extrusionOk="0">
                <a:moveTo>
                  <a:pt x="540" y="13885"/>
                </a:moveTo>
                <a:lnTo>
                  <a:pt x="540" y="15428"/>
                </a:lnTo>
                <a:lnTo>
                  <a:pt x="2700" y="15428"/>
                </a:lnTo>
                <a:lnTo>
                  <a:pt x="2700" y="13885"/>
                </a:lnTo>
                <a:lnTo>
                  <a:pt x="540" y="13885"/>
                </a:lnTo>
                <a:close/>
              </a:path>
              <a:path w="21600" h="21600" extrusionOk="0">
                <a:moveTo>
                  <a:pt x="2700" y="13885"/>
                </a:moveTo>
                <a:lnTo>
                  <a:pt x="2700" y="15428"/>
                </a:lnTo>
                <a:lnTo>
                  <a:pt x="4860" y="15428"/>
                </a:lnTo>
                <a:lnTo>
                  <a:pt x="4860" y="13885"/>
                </a:lnTo>
                <a:lnTo>
                  <a:pt x="2700" y="13885"/>
                </a:lnTo>
                <a:close/>
              </a:path>
              <a:path w="21600" h="21600" extrusionOk="0">
                <a:moveTo>
                  <a:pt x="4860" y="13885"/>
                </a:moveTo>
                <a:lnTo>
                  <a:pt x="4860" y="15428"/>
                </a:lnTo>
                <a:lnTo>
                  <a:pt x="7020" y="15428"/>
                </a:lnTo>
                <a:lnTo>
                  <a:pt x="7020" y="13885"/>
                </a:lnTo>
                <a:lnTo>
                  <a:pt x="4860" y="13885"/>
                </a:lnTo>
                <a:close/>
              </a:path>
              <a:path w="21600" h="21600" extrusionOk="0">
                <a:moveTo>
                  <a:pt x="7020" y="13885"/>
                </a:moveTo>
                <a:lnTo>
                  <a:pt x="7020" y="15428"/>
                </a:lnTo>
                <a:lnTo>
                  <a:pt x="9180" y="15428"/>
                </a:lnTo>
                <a:lnTo>
                  <a:pt x="9180" y="13885"/>
                </a:lnTo>
                <a:lnTo>
                  <a:pt x="7020" y="13885"/>
                </a:lnTo>
                <a:close/>
              </a:path>
              <a:path w="21600" h="21600" extrusionOk="0">
                <a:moveTo>
                  <a:pt x="9180" y="13885"/>
                </a:moveTo>
                <a:lnTo>
                  <a:pt x="9180" y="15428"/>
                </a:lnTo>
                <a:lnTo>
                  <a:pt x="11340" y="15428"/>
                </a:lnTo>
                <a:lnTo>
                  <a:pt x="11340" y="13885"/>
                </a:lnTo>
                <a:lnTo>
                  <a:pt x="9180" y="13885"/>
                </a:lnTo>
                <a:close/>
              </a:path>
              <a:path w="21600" h="21600" extrusionOk="0">
                <a:moveTo>
                  <a:pt x="11340" y="13885"/>
                </a:moveTo>
                <a:lnTo>
                  <a:pt x="11340" y="15428"/>
                </a:lnTo>
                <a:lnTo>
                  <a:pt x="13500" y="15428"/>
                </a:lnTo>
                <a:lnTo>
                  <a:pt x="13500" y="13885"/>
                </a:lnTo>
                <a:lnTo>
                  <a:pt x="11340" y="13885"/>
                </a:lnTo>
                <a:close/>
              </a:path>
              <a:path w="21600" h="21600" extrusionOk="0">
                <a:moveTo>
                  <a:pt x="13500" y="13885"/>
                </a:moveTo>
                <a:lnTo>
                  <a:pt x="13500" y="15428"/>
                </a:lnTo>
                <a:lnTo>
                  <a:pt x="15660" y="15428"/>
                </a:lnTo>
                <a:lnTo>
                  <a:pt x="15660" y="13885"/>
                </a:lnTo>
                <a:lnTo>
                  <a:pt x="13500" y="13885"/>
                </a:lnTo>
                <a:close/>
              </a:path>
              <a:path w="21600" h="21600" extrusionOk="0">
                <a:moveTo>
                  <a:pt x="15660" y="13885"/>
                </a:moveTo>
                <a:lnTo>
                  <a:pt x="15660" y="15428"/>
                </a:lnTo>
                <a:lnTo>
                  <a:pt x="17820" y="15428"/>
                </a:lnTo>
                <a:lnTo>
                  <a:pt x="17820" y="13885"/>
                </a:lnTo>
                <a:lnTo>
                  <a:pt x="15660" y="13885"/>
                </a:lnTo>
                <a:close/>
              </a:path>
              <a:path w="21600" h="21600" extrusionOk="0">
                <a:moveTo>
                  <a:pt x="17820" y="13885"/>
                </a:moveTo>
                <a:lnTo>
                  <a:pt x="17820" y="15428"/>
                </a:lnTo>
                <a:lnTo>
                  <a:pt x="19980" y="15428"/>
                </a:lnTo>
                <a:lnTo>
                  <a:pt x="19980" y="13885"/>
                </a:lnTo>
                <a:lnTo>
                  <a:pt x="17820" y="13885"/>
                </a:lnTo>
                <a:close/>
              </a:path>
              <a:path w="21600" h="21600" extrusionOk="0">
                <a:moveTo>
                  <a:pt x="1620" y="15428"/>
                </a:moveTo>
                <a:lnTo>
                  <a:pt x="1620" y="16971"/>
                </a:lnTo>
                <a:lnTo>
                  <a:pt x="3779" y="16971"/>
                </a:lnTo>
                <a:lnTo>
                  <a:pt x="3779" y="15428"/>
                </a:lnTo>
                <a:lnTo>
                  <a:pt x="1620" y="15428"/>
                </a:lnTo>
                <a:close/>
              </a:path>
              <a:path w="21600" h="21600" extrusionOk="0">
                <a:moveTo>
                  <a:pt x="3779" y="15428"/>
                </a:moveTo>
                <a:lnTo>
                  <a:pt x="3779" y="16971"/>
                </a:lnTo>
                <a:lnTo>
                  <a:pt x="5940" y="16971"/>
                </a:lnTo>
                <a:lnTo>
                  <a:pt x="5940" y="15428"/>
                </a:lnTo>
                <a:lnTo>
                  <a:pt x="3779" y="15428"/>
                </a:lnTo>
                <a:close/>
              </a:path>
              <a:path w="21600" h="21600" extrusionOk="0">
                <a:moveTo>
                  <a:pt x="5940" y="15428"/>
                </a:moveTo>
                <a:lnTo>
                  <a:pt x="5940" y="16971"/>
                </a:lnTo>
                <a:lnTo>
                  <a:pt x="8100" y="16971"/>
                </a:lnTo>
                <a:lnTo>
                  <a:pt x="8100" y="15428"/>
                </a:lnTo>
                <a:lnTo>
                  <a:pt x="5940" y="15428"/>
                </a:lnTo>
                <a:close/>
              </a:path>
              <a:path w="21600" h="21600" extrusionOk="0">
                <a:moveTo>
                  <a:pt x="8100" y="15428"/>
                </a:moveTo>
                <a:lnTo>
                  <a:pt x="8100" y="16971"/>
                </a:lnTo>
                <a:lnTo>
                  <a:pt x="10260" y="16971"/>
                </a:lnTo>
                <a:lnTo>
                  <a:pt x="10260" y="15428"/>
                </a:lnTo>
                <a:lnTo>
                  <a:pt x="8100" y="15428"/>
                </a:lnTo>
                <a:close/>
              </a:path>
              <a:path w="21600" h="21600" extrusionOk="0">
                <a:moveTo>
                  <a:pt x="10260" y="15428"/>
                </a:moveTo>
                <a:lnTo>
                  <a:pt x="10260" y="16971"/>
                </a:lnTo>
                <a:lnTo>
                  <a:pt x="12419" y="16971"/>
                </a:lnTo>
                <a:lnTo>
                  <a:pt x="12419" y="15428"/>
                </a:lnTo>
                <a:lnTo>
                  <a:pt x="10260" y="15428"/>
                </a:lnTo>
                <a:close/>
              </a:path>
              <a:path w="21600" h="21600" extrusionOk="0">
                <a:moveTo>
                  <a:pt x="12419" y="15428"/>
                </a:moveTo>
                <a:lnTo>
                  <a:pt x="12419" y="16971"/>
                </a:lnTo>
                <a:lnTo>
                  <a:pt x="14580" y="16971"/>
                </a:lnTo>
                <a:lnTo>
                  <a:pt x="14580" y="15428"/>
                </a:lnTo>
                <a:lnTo>
                  <a:pt x="12419" y="15428"/>
                </a:lnTo>
                <a:close/>
              </a:path>
              <a:path w="21600" h="21600" extrusionOk="0">
                <a:moveTo>
                  <a:pt x="14580" y="15428"/>
                </a:moveTo>
                <a:lnTo>
                  <a:pt x="14580" y="16971"/>
                </a:lnTo>
                <a:lnTo>
                  <a:pt x="16740" y="16971"/>
                </a:lnTo>
                <a:lnTo>
                  <a:pt x="16740" y="15428"/>
                </a:lnTo>
                <a:lnTo>
                  <a:pt x="14580" y="15428"/>
                </a:lnTo>
                <a:close/>
              </a:path>
              <a:path w="21600" h="21600" extrusionOk="0">
                <a:moveTo>
                  <a:pt x="16740" y="15428"/>
                </a:moveTo>
                <a:lnTo>
                  <a:pt x="16740" y="16971"/>
                </a:lnTo>
                <a:lnTo>
                  <a:pt x="18900" y="16971"/>
                </a:lnTo>
                <a:lnTo>
                  <a:pt x="18900" y="15428"/>
                </a:lnTo>
                <a:lnTo>
                  <a:pt x="16740" y="15428"/>
                </a:lnTo>
                <a:close/>
              </a:path>
              <a:path w="21600" h="21600" extrusionOk="0">
                <a:moveTo>
                  <a:pt x="18900" y="15428"/>
                </a:moveTo>
                <a:lnTo>
                  <a:pt x="18900" y="16971"/>
                </a:lnTo>
                <a:lnTo>
                  <a:pt x="21060" y="16971"/>
                </a:lnTo>
                <a:lnTo>
                  <a:pt x="21060" y="15428"/>
                </a:lnTo>
                <a:lnTo>
                  <a:pt x="18900" y="15428"/>
                </a:lnTo>
                <a:close/>
              </a:path>
              <a:path w="21600" h="21600" extrusionOk="0">
                <a:moveTo>
                  <a:pt x="540" y="16971"/>
                </a:moveTo>
                <a:lnTo>
                  <a:pt x="540" y="18514"/>
                </a:lnTo>
                <a:lnTo>
                  <a:pt x="2700" y="18514"/>
                </a:lnTo>
                <a:lnTo>
                  <a:pt x="2700" y="16971"/>
                </a:lnTo>
                <a:lnTo>
                  <a:pt x="540" y="16971"/>
                </a:lnTo>
                <a:close/>
              </a:path>
              <a:path w="21600" h="21600" extrusionOk="0">
                <a:moveTo>
                  <a:pt x="2700" y="16971"/>
                </a:moveTo>
                <a:lnTo>
                  <a:pt x="2700" y="18514"/>
                </a:lnTo>
                <a:lnTo>
                  <a:pt x="4860" y="18514"/>
                </a:lnTo>
                <a:lnTo>
                  <a:pt x="4860" y="16971"/>
                </a:lnTo>
                <a:lnTo>
                  <a:pt x="2700" y="16971"/>
                </a:lnTo>
                <a:close/>
              </a:path>
              <a:path w="21600" h="21600" extrusionOk="0">
                <a:moveTo>
                  <a:pt x="4860" y="16971"/>
                </a:moveTo>
                <a:lnTo>
                  <a:pt x="4860" y="18514"/>
                </a:lnTo>
                <a:lnTo>
                  <a:pt x="7020" y="18514"/>
                </a:lnTo>
                <a:lnTo>
                  <a:pt x="7020" y="16971"/>
                </a:lnTo>
                <a:lnTo>
                  <a:pt x="4860" y="16971"/>
                </a:lnTo>
                <a:close/>
              </a:path>
              <a:path w="21600" h="21600" extrusionOk="0">
                <a:moveTo>
                  <a:pt x="7020" y="16971"/>
                </a:moveTo>
                <a:lnTo>
                  <a:pt x="7020" y="18514"/>
                </a:lnTo>
                <a:lnTo>
                  <a:pt x="9180" y="18514"/>
                </a:lnTo>
                <a:lnTo>
                  <a:pt x="9180" y="16971"/>
                </a:lnTo>
                <a:lnTo>
                  <a:pt x="7020" y="16971"/>
                </a:lnTo>
                <a:close/>
              </a:path>
              <a:path w="21600" h="21600" extrusionOk="0">
                <a:moveTo>
                  <a:pt x="9180" y="16971"/>
                </a:moveTo>
                <a:lnTo>
                  <a:pt x="9180" y="18514"/>
                </a:lnTo>
                <a:lnTo>
                  <a:pt x="11340" y="18514"/>
                </a:lnTo>
                <a:lnTo>
                  <a:pt x="11340" y="16971"/>
                </a:lnTo>
                <a:lnTo>
                  <a:pt x="9180" y="16971"/>
                </a:lnTo>
                <a:close/>
              </a:path>
              <a:path w="21600" h="21600" extrusionOk="0">
                <a:moveTo>
                  <a:pt x="11340" y="16971"/>
                </a:moveTo>
                <a:lnTo>
                  <a:pt x="11340" y="18514"/>
                </a:lnTo>
                <a:lnTo>
                  <a:pt x="13500" y="18514"/>
                </a:lnTo>
                <a:lnTo>
                  <a:pt x="13500" y="16971"/>
                </a:lnTo>
                <a:lnTo>
                  <a:pt x="11340" y="16971"/>
                </a:lnTo>
                <a:close/>
              </a:path>
              <a:path w="21600" h="21600" extrusionOk="0">
                <a:moveTo>
                  <a:pt x="13500" y="16971"/>
                </a:moveTo>
                <a:lnTo>
                  <a:pt x="13500" y="18514"/>
                </a:lnTo>
                <a:lnTo>
                  <a:pt x="15660" y="18514"/>
                </a:lnTo>
                <a:lnTo>
                  <a:pt x="15660" y="16971"/>
                </a:lnTo>
                <a:lnTo>
                  <a:pt x="13500" y="16971"/>
                </a:lnTo>
                <a:close/>
              </a:path>
              <a:path w="21600" h="21600" extrusionOk="0">
                <a:moveTo>
                  <a:pt x="15660" y="16971"/>
                </a:moveTo>
                <a:lnTo>
                  <a:pt x="15660" y="18514"/>
                </a:lnTo>
                <a:lnTo>
                  <a:pt x="17820" y="18514"/>
                </a:lnTo>
                <a:lnTo>
                  <a:pt x="17820" y="16971"/>
                </a:lnTo>
                <a:lnTo>
                  <a:pt x="15660" y="16971"/>
                </a:lnTo>
                <a:close/>
              </a:path>
              <a:path w="21600" h="21600" extrusionOk="0">
                <a:moveTo>
                  <a:pt x="17820" y="16971"/>
                </a:moveTo>
                <a:lnTo>
                  <a:pt x="17820" y="18514"/>
                </a:lnTo>
                <a:lnTo>
                  <a:pt x="19980" y="18514"/>
                </a:lnTo>
                <a:lnTo>
                  <a:pt x="19980" y="16971"/>
                </a:lnTo>
                <a:lnTo>
                  <a:pt x="17820" y="16971"/>
                </a:lnTo>
                <a:close/>
              </a:path>
              <a:path w="21600" h="21600" extrusionOk="0">
                <a:moveTo>
                  <a:pt x="1620" y="18514"/>
                </a:moveTo>
                <a:lnTo>
                  <a:pt x="1620" y="20057"/>
                </a:lnTo>
                <a:lnTo>
                  <a:pt x="3779" y="20057"/>
                </a:lnTo>
                <a:lnTo>
                  <a:pt x="3779" y="18514"/>
                </a:lnTo>
                <a:lnTo>
                  <a:pt x="1620" y="18514"/>
                </a:lnTo>
                <a:close/>
              </a:path>
              <a:path w="21600" h="21600" extrusionOk="0">
                <a:moveTo>
                  <a:pt x="3779" y="18514"/>
                </a:moveTo>
                <a:lnTo>
                  <a:pt x="3779" y="20057"/>
                </a:lnTo>
                <a:lnTo>
                  <a:pt x="5940" y="20057"/>
                </a:lnTo>
                <a:lnTo>
                  <a:pt x="5940" y="18514"/>
                </a:lnTo>
                <a:lnTo>
                  <a:pt x="3779" y="18514"/>
                </a:lnTo>
                <a:close/>
              </a:path>
              <a:path w="21600" h="21600" extrusionOk="0">
                <a:moveTo>
                  <a:pt x="5940" y="18514"/>
                </a:moveTo>
                <a:lnTo>
                  <a:pt x="5940" y="20057"/>
                </a:lnTo>
                <a:lnTo>
                  <a:pt x="8100" y="20057"/>
                </a:lnTo>
                <a:lnTo>
                  <a:pt x="8100" y="18514"/>
                </a:lnTo>
                <a:lnTo>
                  <a:pt x="5940" y="18514"/>
                </a:lnTo>
                <a:close/>
              </a:path>
              <a:path w="21600" h="21600" extrusionOk="0">
                <a:moveTo>
                  <a:pt x="8100" y="18514"/>
                </a:moveTo>
                <a:lnTo>
                  <a:pt x="8100" y="20057"/>
                </a:lnTo>
                <a:lnTo>
                  <a:pt x="10260" y="20057"/>
                </a:lnTo>
                <a:lnTo>
                  <a:pt x="10260" y="18514"/>
                </a:lnTo>
                <a:lnTo>
                  <a:pt x="8100" y="18514"/>
                </a:lnTo>
                <a:close/>
              </a:path>
              <a:path w="21600" h="21600" extrusionOk="0">
                <a:moveTo>
                  <a:pt x="10260" y="18514"/>
                </a:moveTo>
                <a:lnTo>
                  <a:pt x="10260" y="20057"/>
                </a:lnTo>
                <a:lnTo>
                  <a:pt x="12419" y="20057"/>
                </a:lnTo>
                <a:lnTo>
                  <a:pt x="12419" y="18514"/>
                </a:lnTo>
                <a:lnTo>
                  <a:pt x="10260" y="18514"/>
                </a:lnTo>
                <a:close/>
              </a:path>
              <a:path w="21600" h="21600" extrusionOk="0">
                <a:moveTo>
                  <a:pt x="12419" y="18514"/>
                </a:moveTo>
                <a:lnTo>
                  <a:pt x="12419" y="20057"/>
                </a:lnTo>
                <a:lnTo>
                  <a:pt x="14580" y="20057"/>
                </a:lnTo>
                <a:lnTo>
                  <a:pt x="14580" y="18514"/>
                </a:lnTo>
                <a:lnTo>
                  <a:pt x="12419" y="18514"/>
                </a:lnTo>
                <a:close/>
              </a:path>
              <a:path w="21600" h="21600" extrusionOk="0">
                <a:moveTo>
                  <a:pt x="14580" y="18514"/>
                </a:moveTo>
                <a:lnTo>
                  <a:pt x="14580" y="20057"/>
                </a:lnTo>
                <a:lnTo>
                  <a:pt x="16740" y="20057"/>
                </a:lnTo>
                <a:lnTo>
                  <a:pt x="16740" y="18514"/>
                </a:lnTo>
                <a:lnTo>
                  <a:pt x="14580" y="18514"/>
                </a:lnTo>
                <a:close/>
              </a:path>
              <a:path w="21600" h="21600" extrusionOk="0">
                <a:moveTo>
                  <a:pt x="16740" y="18514"/>
                </a:moveTo>
                <a:lnTo>
                  <a:pt x="16740" y="20057"/>
                </a:lnTo>
                <a:lnTo>
                  <a:pt x="18900" y="20057"/>
                </a:lnTo>
                <a:lnTo>
                  <a:pt x="18900" y="18514"/>
                </a:lnTo>
                <a:lnTo>
                  <a:pt x="16740" y="18514"/>
                </a:lnTo>
                <a:close/>
              </a:path>
              <a:path w="21600" h="21600" extrusionOk="0">
                <a:moveTo>
                  <a:pt x="18900" y="18514"/>
                </a:moveTo>
                <a:lnTo>
                  <a:pt x="18900" y="20057"/>
                </a:lnTo>
                <a:lnTo>
                  <a:pt x="21060" y="20057"/>
                </a:lnTo>
                <a:lnTo>
                  <a:pt x="21060" y="18514"/>
                </a:lnTo>
                <a:lnTo>
                  <a:pt x="18900" y="18514"/>
                </a:lnTo>
                <a:close/>
              </a:path>
              <a:path w="21600" h="21600" extrusionOk="0">
                <a:moveTo>
                  <a:pt x="540" y="20057"/>
                </a:moveTo>
                <a:lnTo>
                  <a:pt x="540" y="21600"/>
                </a:lnTo>
                <a:lnTo>
                  <a:pt x="2700" y="21600"/>
                </a:lnTo>
                <a:lnTo>
                  <a:pt x="2700" y="20057"/>
                </a:lnTo>
                <a:lnTo>
                  <a:pt x="540" y="20057"/>
                </a:lnTo>
                <a:close/>
              </a:path>
              <a:path w="21600" h="21600" extrusionOk="0">
                <a:moveTo>
                  <a:pt x="2700" y="20057"/>
                </a:moveTo>
                <a:lnTo>
                  <a:pt x="2700" y="21600"/>
                </a:lnTo>
                <a:lnTo>
                  <a:pt x="4860" y="21600"/>
                </a:lnTo>
                <a:lnTo>
                  <a:pt x="4860" y="20057"/>
                </a:lnTo>
                <a:lnTo>
                  <a:pt x="2700" y="20057"/>
                </a:lnTo>
                <a:close/>
              </a:path>
              <a:path w="21600" h="21600" extrusionOk="0">
                <a:moveTo>
                  <a:pt x="4860" y="20057"/>
                </a:moveTo>
                <a:lnTo>
                  <a:pt x="4860" y="21600"/>
                </a:lnTo>
                <a:lnTo>
                  <a:pt x="7020" y="21600"/>
                </a:lnTo>
                <a:lnTo>
                  <a:pt x="7020" y="20057"/>
                </a:lnTo>
                <a:lnTo>
                  <a:pt x="4860" y="20057"/>
                </a:lnTo>
                <a:close/>
              </a:path>
              <a:path w="21600" h="21600" extrusionOk="0">
                <a:moveTo>
                  <a:pt x="7020" y="20057"/>
                </a:moveTo>
                <a:lnTo>
                  <a:pt x="7020" y="21600"/>
                </a:lnTo>
                <a:lnTo>
                  <a:pt x="9180" y="21600"/>
                </a:lnTo>
                <a:lnTo>
                  <a:pt x="9180" y="20057"/>
                </a:lnTo>
                <a:lnTo>
                  <a:pt x="7020" y="20057"/>
                </a:lnTo>
                <a:close/>
              </a:path>
              <a:path w="21600" h="21600" extrusionOk="0">
                <a:moveTo>
                  <a:pt x="9180" y="20057"/>
                </a:moveTo>
                <a:lnTo>
                  <a:pt x="9180" y="21600"/>
                </a:lnTo>
                <a:lnTo>
                  <a:pt x="11340" y="21600"/>
                </a:lnTo>
                <a:lnTo>
                  <a:pt x="11340" y="20057"/>
                </a:lnTo>
                <a:lnTo>
                  <a:pt x="9180" y="20057"/>
                </a:lnTo>
                <a:close/>
              </a:path>
              <a:path w="21600" h="21600" extrusionOk="0">
                <a:moveTo>
                  <a:pt x="11340" y="20057"/>
                </a:moveTo>
                <a:lnTo>
                  <a:pt x="11340" y="21600"/>
                </a:lnTo>
                <a:lnTo>
                  <a:pt x="13500" y="21600"/>
                </a:lnTo>
                <a:lnTo>
                  <a:pt x="13500" y="20057"/>
                </a:lnTo>
                <a:lnTo>
                  <a:pt x="11340" y="20057"/>
                </a:lnTo>
                <a:close/>
              </a:path>
              <a:path w="21600" h="21600" extrusionOk="0">
                <a:moveTo>
                  <a:pt x="13500" y="20057"/>
                </a:moveTo>
                <a:lnTo>
                  <a:pt x="13500" y="21600"/>
                </a:lnTo>
                <a:lnTo>
                  <a:pt x="15660" y="21600"/>
                </a:lnTo>
                <a:lnTo>
                  <a:pt x="15660" y="20057"/>
                </a:lnTo>
                <a:lnTo>
                  <a:pt x="13500" y="20057"/>
                </a:lnTo>
                <a:close/>
              </a:path>
              <a:path w="21600" h="21600" extrusionOk="0">
                <a:moveTo>
                  <a:pt x="15660" y="20057"/>
                </a:moveTo>
                <a:lnTo>
                  <a:pt x="15660" y="21600"/>
                </a:lnTo>
                <a:lnTo>
                  <a:pt x="17820" y="21600"/>
                </a:lnTo>
                <a:lnTo>
                  <a:pt x="17820" y="20057"/>
                </a:lnTo>
                <a:lnTo>
                  <a:pt x="15660" y="20057"/>
                </a:lnTo>
                <a:close/>
              </a:path>
              <a:path w="21600" h="21600" extrusionOk="0">
                <a:moveTo>
                  <a:pt x="17820" y="20057"/>
                </a:moveTo>
                <a:lnTo>
                  <a:pt x="17820" y="21600"/>
                </a:lnTo>
                <a:lnTo>
                  <a:pt x="19980" y="21600"/>
                </a:lnTo>
                <a:lnTo>
                  <a:pt x="19980" y="20057"/>
                </a:lnTo>
                <a:lnTo>
                  <a:pt x="17820" y="20057"/>
                </a:lnTo>
                <a:close/>
              </a:path>
              <a:path w="21600" h="21600" extrusionOk="0">
                <a:moveTo>
                  <a:pt x="19980" y="4628"/>
                </a:moveTo>
                <a:lnTo>
                  <a:pt x="21060" y="4628"/>
                </a:lnTo>
                <a:lnTo>
                  <a:pt x="21060" y="6171"/>
                </a:lnTo>
                <a:lnTo>
                  <a:pt x="19980" y="6171"/>
                </a:lnTo>
                <a:lnTo>
                  <a:pt x="19980" y="4628"/>
                </a:lnTo>
                <a:close/>
              </a:path>
            </a:pathLst>
          </a:custGeom>
          <a:solidFill>
            <a:srgbClr val="996633"/>
          </a:solid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en-IN"/>
          </a:p>
        </p:txBody>
      </p:sp>
      <p:sp>
        <p:nvSpPr>
          <p:cNvPr id="15" name="Right Arrow 14"/>
          <p:cNvSpPr/>
          <p:nvPr/>
        </p:nvSpPr>
        <p:spPr>
          <a:xfrm>
            <a:off x="6300192" y="3645024"/>
            <a:ext cx="576064"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Minus 15"/>
          <p:cNvSpPr/>
          <p:nvPr/>
        </p:nvSpPr>
        <p:spPr>
          <a:xfrm>
            <a:off x="6156176" y="2780928"/>
            <a:ext cx="216024" cy="1728192"/>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7" name="Right Arrow 16"/>
          <p:cNvSpPr/>
          <p:nvPr/>
        </p:nvSpPr>
        <p:spPr>
          <a:xfrm>
            <a:off x="7884368" y="3645024"/>
            <a:ext cx="864096"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8" name="Minus 17"/>
          <p:cNvSpPr/>
          <p:nvPr/>
        </p:nvSpPr>
        <p:spPr>
          <a:xfrm flipH="1">
            <a:off x="5796136" y="3140968"/>
            <a:ext cx="648072" cy="576064"/>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20" name="Picture 4" descr="C:\Users\Mandar\AppData\Local\Microsoft\Windows\Temporary Internet Files\Content.IE5\WRXACOJZ\MC900048283[1].wmf"/>
          <p:cNvPicPr>
            <a:picLocks noChangeAspect="1" noChangeArrowheads="1"/>
          </p:cNvPicPr>
          <p:nvPr/>
        </p:nvPicPr>
        <p:blipFill>
          <a:blip r:embed="rId4" cstate="print"/>
          <a:srcRect/>
          <a:stretch>
            <a:fillRect/>
          </a:stretch>
        </p:blipFill>
        <p:spPr bwMode="auto">
          <a:xfrm>
            <a:off x="6876256" y="3264072"/>
            <a:ext cx="1008112" cy="1246563"/>
          </a:xfrm>
          <a:prstGeom prst="rect">
            <a:avLst/>
          </a:prstGeom>
          <a:noFill/>
        </p:spPr>
      </p:pic>
      <p:cxnSp>
        <p:nvCxnSpPr>
          <p:cNvPr id="21" name="Straight Connector 20"/>
          <p:cNvCxnSpPr/>
          <p:nvPr/>
        </p:nvCxnSpPr>
        <p:spPr>
          <a:xfrm>
            <a:off x="7380312" y="3068960"/>
            <a:ext cx="0" cy="360040"/>
          </a:xfrm>
          <a:prstGeom prst="line">
            <a:avLst/>
          </a:prstGeom>
        </p:spPr>
        <p:style>
          <a:lnRef idx="1">
            <a:schemeClr val="accent1"/>
          </a:lnRef>
          <a:fillRef idx="0">
            <a:schemeClr val="accent1"/>
          </a:fillRef>
          <a:effectRef idx="0">
            <a:schemeClr val="accent1"/>
          </a:effectRef>
          <a:fontRef idx="minor">
            <a:schemeClr val="tx1"/>
          </a:fontRef>
        </p:style>
      </p:cxnSp>
      <p:sp>
        <p:nvSpPr>
          <p:cNvPr id="22" name="Minus 21"/>
          <p:cNvSpPr/>
          <p:nvPr/>
        </p:nvSpPr>
        <p:spPr>
          <a:xfrm flipV="1">
            <a:off x="7020272" y="3068960"/>
            <a:ext cx="720080" cy="45719"/>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5" name="TextBox 24"/>
          <p:cNvSpPr txBox="1"/>
          <p:nvPr/>
        </p:nvSpPr>
        <p:spPr>
          <a:xfrm>
            <a:off x="1547664" y="4221088"/>
            <a:ext cx="1368152" cy="369332"/>
          </a:xfrm>
          <a:prstGeom prst="rect">
            <a:avLst/>
          </a:prstGeom>
          <a:noFill/>
        </p:spPr>
        <p:txBody>
          <a:bodyPr wrap="square" rtlCol="0">
            <a:spAutoFit/>
          </a:bodyPr>
          <a:lstStyle/>
          <a:p>
            <a:r>
              <a:rPr lang="en-US" dirty="0" smtClean="0"/>
              <a:t>    </a:t>
            </a:r>
            <a:r>
              <a:rPr lang="hi-IN" dirty="0" smtClean="0"/>
              <a:t>गाळण</a:t>
            </a:r>
            <a:endParaRPr lang="en-IN" dirty="0"/>
          </a:p>
        </p:txBody>
      </p:sp>
      <p:sp>
        <p:nvSpPr>
          <p:cNvPr id="27" name="TextBox 26"/>
          <p:cNvSpPr txBox="1"/>
          <p:nvPr/>
        </p:nvSpPr>
        <p:spPr>
          <a:xfrm>
            <a:off x="7929586" y="2924944"/>
            <a:ext cx="1466950" cy="369332"/>
          </a:xfrm>
          <a:prstGeom prst="rect">
            <a:avLst/>
          </a:prstGeom>
          <a:noFill/>
        </p:spPr>
        <p:txBody>
          <a:bodyPr wrap="square" rtlCol="0">
            <a:spAutoFit/>
          </a:bodyPr>
          <a:lstStyle/>
          <a:p>
            <a:r>
              <a:rPr lang="hi-IN" dirty="0" smtClean="0"/>
              <a:t>शुद्ध</a:t>
            </a:r>
            <a:r>
              <a:rPr lang="en-IN" dirty="0" smtClean="0"/>
              <a:t> </a:t>
            </a:r>
            <a:r>
              <a:rPr lang="hi-IN" dirty="0" smtClean="0"/>
              <a:t>पाणी</a:t>
            </a:r>
            <a:endParaRPr lang="en-IN" dirty="0"/>
          </a:p>
        </p:txBody>
      </p:sp>
      <p:sp>
        <p:nvSpPr>
          <p:cNvPr id="28" name="TextBox 27"/>
          <p:cNvSpPr txBox="1"/>
          <p:nvPr/>
        </p:nvSpPr>
        <p:spPr>
          <a:xfrm>
            <a:off x="2571736" y="1772816"/>
            <a:ext cx="1784240" cy="646331"/>
          </a:xfrm>
          <a:prstGeom prst="rect">
            <a:avLst/>
          </a:prstGeom>
          <a:noFill/>
        </p:spPr>
        <p:txBody>
          <a:bodyPr wrap="square" rtlCol="0">
            <a:spAutoFit/>
          </a:bodyPr>
          <a:lstStyle/>
          <a:p>
            <a:r>
              <a:rPr lang="hi-IN" dirty="0" smtClean="0"/>
              <a:t>पहिली पायरी (पहिला टप्पा) </a:t>
            </a:r>
            <a:endParaRPr lang="en-IN" dirty="0"/>
          </a:p>
        </p:txBody>
      </p:sp>
      <p:sp>
        <p:nvSpPr>
          <p:cNvPr id="31" name="TextBox 30"/>
          <p:cNvSpPr txBox="1"/>
          <p:nvPr/>
        </p:nvSpPr>
        <p:spPr>
          <a:xfrm>
            <a:off x="4714876" y="1916832"/>
            <a:ext cx="1513308" cy="646331"/>
          </a:xfrm>
          <a:prstGeom prst="rect">
            <a:avLst/>
          </a:prstGeom>
          <a:noFill/>
        </p:spPr>
        <p:txBody>
          <a:bodyPr wrap="square" rtlCol="0">
            <a:spAutoFit/>
          </a:bodyPr>
          <a:lstStyle/>
          <a:p>
            <a:r>
              <a:rPr lang="hi-IN" dirty="0" smtClean="0"/>
              <a:t>दुसरी पायरी (दुसरा टप्पा)</a:t>
            </a:r>
            <a:endParaRPr lang="en-IN" dirty="0"/>
          </a:p>
        </p:txBody>
      </p:sp>
      <p:sp>
        <p:nvSpPr>
          <p:cNvPr id="32" name="TextBox 31"/>
          <p:cNvSpPr txBox="1"/>
          <p:nvPr/>
        </p:nvSpPr>
        <p:spPr>
          <a:xfrm>
            <a:off x="6588224" y="1916832"/>
            <a:ext cx="1368152" cy="646331"/>
          </a:xfrm>
          <a:prstGeom prst="rect">
            <a:avLst/>
          </a:prstGeom>
          <a:noFill/>
        </p:spPr>
        <p:txBody>
          <a:bodyPr wrap="square" rtlCol="0">
            <a:spAutoFit/>
          </a:bodyPr>
          <a:lstStyle/>
          <a:p>
            <a:r>
              <a:rPr lang="hi-IN" dirty="0" smtClean="0"/>
              <a:t>चौथी पायरी (चतुर्थ टप्पा) </a:t>
            </a:r>
            <a:endParaRPr lang="en-IN" dirty="0"/>
          </a:p>
        </p:txBody>
      </p:sp>
      <p:sp>
        <p:nvSpPr>
          <p:cNvPr id="26" name="Footer Placeholder 4"/>
          <p:cNvSpPr>
            <a:spLocks noGrp="1"/>
          </p:cNvSpPr>
          <p:nvPr>
            <p:ph type="ftr" sz="quarter" idx="11"/>
          </p:nvPr>
        </p:nvSpPr>
        <p:spPr>
          <a:xfrm>
            <a:off x="3124200" y="6356350"/>
            <a:ext cx="2895600" cy="365125"/>
          </a:xfrm>
        </p:spPr>
        <p:txBody>
          <a:bodyPr/>
          <a:lstStyle/>
          <a:p>
            <a:r>
              <a:rPr lang="en-IN" dirty="0" smtClean="0"/>
              <a:t>| </a:t>
            </a:r>
            <a:r>
              <a:rPr lang="en-IN" dirty="0" err="1" smtClean="0"/>
              <a:t>Vigyan</a:t>
            </a:r>
            <a:r>
              <a:rPr lang="en-IN" dirty="0" smtClean="0"/>
              <a:t> Ashram | INDUSA PTI |</a:t>
            </a:r>
            <a:endParaRPr lang="en-IN" dirty="0"/>
          </a:p>
        </p:txBody>
      </p:sp>
      <p:sp>
        <p:nvSpPr>
          <p:cNvPr id="29" name="Rectangle 28"/>
          <p:cNvSpPr/>
          <p:nvPr/>
        </p:nvSpPr>
        <p:spPr>
          <a:xfrm>
            <a:off x="214283" y="4143380"/>
            <a:ext cx="1071570" cy="369332"/>
          </a:xfrm>
          <a:prstGeom prst="rect">
            <a:avLst/>
          </a:prstGeom>
        </p:spPr>
        <p:txBody>
          <a:bodyPr wrap="square">
            <a:spAutoFit/>
          </a:bodyPr>
          <a:lstStyle/>
          <a:p>
            <a:r>
              <a:rPr lang="hi-IN" dirty="0" smtClean="0"/>
              <a:t>मैलापाणी</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412776"/>
            <a:ext cx="8352928" cy="5445224"/>
          </a:xfrm>
        </p:spPr>
        <p:txBody>
          <a:bodyPr>
            <a:normAutofit fontScale="25000" lnSpcReduction="20000"/>
          </a:bodyPr>
          <a:lstStyle/>
          <a:p>
            <a:r>
              <a:rPr lang="en-IN" dirty="0" smtClean="0"/>
              <a:t/>
            </a:r>
            <a:br>
              <a:rPr lang="en-IN" dirty="0" smtClean="0"/>
            </a:br>
            <a:r>
              <a:rPr lang="en-IN" dirty="0" smtClean="0"/>
              <a:t/>
            </a:r>
            <a:br>
              <a:rPr lang="en-IN" dirty="0" smtClean="0"/>
            </a:br>
            <a:r>
              <a:rPr lang="en-IN" dirty="0" smtClean="0"/>
              <a:t/>
            </a:r>
            <a:br>
              <a:rPr lang="en-IN" dirty="0" smtClean="0"/>
            </a:br>
            <a:r>
              <a:rPr lang="hi-IN" sz="8000" dirty="0" smtClean="0"/>
              <a:t>पातळ (द्रवरूप) टाकाऊ पाणी (सांडपाणी /टाकाऊ पाणी) प्रक्रिया :-</a:t>
            </a:r>
            <a:endParaRPr lang="en-US" sz="8000" dirty="0" smtClean="0"/>
          </a:p>
          <a:p>
            <a:endParaRPr lang="en-US" sz="8000" dirty="0" smtClean="0"/>
          </a:p>
          <a:p>
            <a:r>
              <a:rPr lang="hi-IN" sz="8000" dirty="0" smtClean="0"/>
              <a:t>टाकाऊ पाणी (पातळ/द्रवरूप टाकाऊ) जे शौचालय धुण्याने</a:t>
            </a:r>
            <a:r>
              <a:rPr lang="en-US" sz="8000" dirty="0" smtClean="0"/>
              <a:t>,</a:t>
            </a:r>
            <a:r>
              <a:rPr lang="hi-IN" sz="8000" dirty="0" smtClean="0"/>
              <a:t> आंघोळीने</a:t>
            </a:r>
            <a:r>
              <a:rPr lang="en-US" sz="8000" dirty="0" smtClean="0"/>
              <a:t>,</a:t>
            </a:r>
            <a:r>
              <a:rPr lang="hi-IN" sz="8000" dirty="0" smtClean="0"/>
              <a:t> सिंक धुण्याने</a:t>
            </a:r>
            <a:r>
              <a:rPr lang="en-US" sz="8000" dirty="0" smtClean="0"/>
              <a:t>, </a:t>
            </a:r>
            <a:r>
              <a:rPr lang="hi-IN" sz="8000" dirty="0" smtClean="0"/>
              <a:t>आणि इतर वस्तु धुण्याने निर्माण होते</a:t>
            </a:r>
            <a:r>
              <a:rPr lang="en-US" sz="8000" dirty="0" smtClean="0"/>
              <a:t>, </a:t>
            </a:r>
            <a:r>
              <a:rPr lang="hi-IN" sz="8000" dirty="0" smtClean="0"/>
              <a:t>आणि ते पाणी नाल्यांमध्ये पाईपद्वारे जाते</a:t>
            </a:r>
            <a:r>
              <a:rPr lang="en-US" sz="8000" dirty="0" smtClean="0"/>
              <a:t>, </a:t>
            </a:r>
            <a:r>
              <a:rPr lang="hi-IN" sz="8000" dirty="0" smtClean="0"/>
              <a:t>जे मोठ्या झाकलेल्या गटार पाईपास जोडले जाते</a:t>
            </a:r>
            <a:r>
              <a:rPr lang="en-US" sz="8000" dirty="0" smtClean="0"/>
              <a:t>, </a:t>
            </a:r>
            <a:r>
              <a:rPr lang="hi-IN" sz="8000" dirty="0" smtClean="0"/>
              <a:t>हे गटार रस्त्याच्या खाली असते.</a:t>
            </a:r>
            <a:endParaRPr lang="en-US" sz="8000" dirty="0" smtClean="0"/>
          </a:p>
          <a:p>
            <a:r>
              <a:rPr lang="hi-IN" sz="8000" b="1" dirty="0" smtClean="0"/>
              <a:t>पहिली पायरी (पहिला टप्पा) :- </a:t>
            </a:r>
            <a:r>
              <a:rPr lang="hi-IN" sz="8000" dirty="0" smtClean="0"/>
              <a:t>गाळण पद्धती (स्क्रिनिंग)</a:t>
            </a:r>
            <a:endParaRPr lang="en-US" sz="8000" dirty="0" smtClean="0"/>
          </a:p>
          <a:p>
            <a:r>
              <a:rPr lang="hi-IN" sz="8000" dirty="0" smtClean="0"/>
              <a:t>स्क्रिनिंग (गाळण पद्धती) ही मैला पाणी औषधोपचार प्रक्रियेची पहिली पायरी आहे. स्किनिंग (गाळण पद्धती) मुळे मोठे घटक बाहेर काढण्यास मदत होते. जसे घाणीचे व जंतुचे घटक</a:t>
            </a:r>
            <a:r>
              <a:rPr lang="en-US" sz="8000" dirty="0" smtClean="0"/>
              <a:t>, </a:t>
            </a:r>
            <a:r>
              <a:rPr lang="hi-IN" sz="8000" dirty="0" smtClean="0"/>
              <a:t>कापसाचे बोळे</a:t>
            </a:r>
            <a:r>
              <a:rPr lang="en-US" sz="8000" dirty="0" smtClean="0"/>
              <a:t>, </a:t>
            </a:r>
            <a:r>
              <a:rPr lang="hi-IN" sz="8000" dirty="0" smtClean="0"/>
              <a:t>दर्शनीय घाण आणि अगदी तुटलेल्या बाटल्या</a:t>
            </a:r>
            <a:r>
              <a:rPr lang="en-US" sz="8000" dirty="0" smtClean="0"/>
              <a:t>, </a:t>
            </a:r>
            <a:r>
              <a:rPr lang="hi-IN" sz="8000" dirty="0" smtClean="0"/>
              <a:t>बाटल्यांची झाकणे</a:t>
            </a:r>
            <a:r>
              <a:rPr lang="en-US" sz="8000" dirty="0" smtClean="0"/>
              <a:t>, </a:t>
            </a:r>
            <a:r>
              <a:rPr lang="hi-IN" sz="8000" dirty="0" smtClean="0"/>
              <a:t>प्लॅस्टिक्स आणि फाटक्या कापडाचे तुकडे. ज्यामुळे साहित्य /पाईप तुंबू शकतात अथवा खराब होऊन तुटू शकतात.</a:t>
            </a:r>
            <a:endParaRPr lang="en-US" sz="8000" dirty="0" smtClean="0"/>
          </a:p>
          <a:p>
            <a:r>
              <a:rPr lang="hi-IN" sz="8000" dirty="0" smtClean="0"/>
              <a:t>त्यातील दगड</a:t>
            </a:r>
            <a:r>
              <a:rPr lang="en-US" sz="8000" dirty="0" smtClean="0"/>
              <a:t>,</a:t>
            </a:r>
            <a:r>
              <a:rPr lang="hi-IN" sz="8000" dirty="0" smtClean="0"/>
              <a:t> वाळूचे कण बाजूला काढून ते धुवून गटारातून बाजूला काढण्यासाठी विशेष साहित्य वापरले जाते.</a:t>
            </a:r>
            <a:endParaRPr lang="en-US" sz="8000" dirty="0" smtClean="0"/>
          </a:p>
          <a:p>
            <a:pPr>
              <a:buNone/>
            </a:pPr>
            <a:endParaRPr lang="en-IN" sz="8000" dirty="0" smtClean="0">
              <a:solidFill>
                <a:schemeClr val="tx1"/>
              </a:solidFill>
            </a:endParaRPr>
          </a:p>
          <a:p>
            <a:pPr>
              <a:buNone/>
            </a:pPr>
            <a:endParaRPr lang="en-IN" sz="8000" dirty="0" smtClean="0">
              <a:solidFill>
                <a:schemeClr val="tx1"/>
              </a:solidFill>
            </a:endParaRPr>
          </a:p>
          <a:p>
            <a:pPr>
              <a:buNone/>
            </a:pPr>
            <a:endParaRPr lang="en-IN" sz="8000" dirty="0" smtClean="0">
              <a:solidFill>
                <a:schemeClr val="tx1"/>
              </a:solidFill>
            </a:endParaRPr>
          </a:p>
          <a:p>
            <a:pPr>
              <a:buNone/>
            </a:pPr>
            <a:r>
              <a:rPr lang="en-IN" sz="8000" dirty="0" smtClean="0">
                <a:solidFill>
                  <a:schemeClr val="tx1"/>
                </a:solidFill>
              </a:rPr>
              <a:t/>
            </a:r>
            <a:br>
              <a:rPr lang="en-IN" sz="8000" dirty="0" smtClean="0">
                <a:solidFill>
                  <a:schemeClr val="tx1"/>
                </a:solidFill>
              </a:rPr>
            </a:br>
            <a:endParaRPr lang="en-IN" sz="8000" dirty="0" smtClean="0">
              <a:solidFill>
                <a:schemeClr val="tx1"/>
              </a:solidFill>
            </a:endParaRPr>
          </a:p>
        </p:txBody>
      </p:sp>
      <p:sp>
        <p:nvSpPr>
          <p:cNvPr id="4" name="Title 1"/>
          <p:cNvSpPr>
            <a:spLocks noGrp="1"/>
          </p:cNvSpPr>
          <p:nvPr>
            <p:ph type="title"/>
          </p:nvPr>
        </p:nvSpPr>
        <p:spPr>
          <a:xfrm>
            <a:off x="2339752" y="928670"/>
            <a:ext cx="6480720" cy="402970"/>
          </a:xfrm>
        </p:spPr>
        <p:txBody>
          <a:bodyPr/>
          <a:lstStyle/>
          <a:p>
            <a:r>
              <a:rPr lang="hi-IN" dirty="0" smtClean="0"/>
              <a:t>मैलापाणी  मूलभूत प्रक्रिया (औषधोपचार पद्धती)</a:t>
            </a:r>
            <a:r>
              <a:rPr lang="en-US" dirty="0" smtClean="0"/>
              <a:t/>
            </a:r>
            <a:br>
              <a:rPr lang="en-US" dirty="0" smtClean="0"/>
            </a:br>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4840" y="1772816"/>
            <a:ext cx="8149126" cy="3656448"/>
          </a:xfrm>
        </p:spPr>
        <p:txBody>
          <a:bodyPr>
            <a:noAutofit/>
          </a:bodyPr>
          <a:lstStyle/>
          <a:p>
            <a:r>
              <a:rPr lang="hi-IN" sz="2400" dirty="0" smtClean="0"/>
              <a:t>पहिली पायरी (पहिला टप्पा) :- गाळण पद्धती (स्क्रिनिंग)</a:t>
            </a:r>
            <a:endParaRPr lang="en-US" sz="2400" dirty="0" smtClean="0"/>
          </a:p>
          <a:p>
            <a:r>
              <a:rPr lang="hi-IN" sz="2400" dirty="0" smtClean="0"/>
              <a:t>स्क्रिनिंग (गाळण पद्धती) ही मैला पाणी औषधोपचार प्रक्रियेची पहिली पायरी आहे. स्किनिंग (गाळण पद्धती) मुळे मोठे घटक बाहेर काढण्यास मदत होते. जसे घाणीचे व जंतुचे घटक</a:t>
            </a:r>
            <a:r>
              <a:rPr lang="en-US" sz="2400" dirty="0" smtClean="0"/>
              <a:t>, </a:t>
            </a:r>
            <a:r>
              <a:rPr lang="hi-IN" sz="2400" dirty="0" smtClean="0"/>
              <a:t>कापसाचे बोळे</a:t>
            </a:r>
            <a:r>
              <a:rPr lang="en-US" sz="2400" dirty="0" smtClean="0"/>
              <a:t>, </a:t>
            </a:r>
            <a:r>
              <a:rPr lang="hi-IN" sz="2400" dirty="0" smtClean="0"/>
              <a:t>दर्शनीय घाण आणि अगदी तुटलेल्या बाटल्या</a:t>
            </a:r>
            <a:r>
              <a:rPr lang="en-US" sz="2400" dirty="0" smtClean="0"/>
              <a:t>, </a:t>
            </a:r>
            <a:r>
              <a:rPr lang="hi-IN" sz="2400" dirty="0" smtClean="0"/>
              <a:t>बाटल्यांची झाकणे</a:t>
            </a:r>
            <a:r>
              <a:rPr lang="en-US" sz="2400" dirty="0" smtClean="0"/>
              <a:t>, </a:t>
            </a:r>
            <a:r>
              <a:rPr lang="hi-IN" sz="2400" dirty="0" smtClean="0"/>
              <a:t>प्लॅस्टिक्स आणि फाटक्या कापडाचे तुकडे. ज्यामुळे साहित्य /पाईप तुंबू शकतात अथवा खराब होऊन तुटू शकतात.</a:t>
            </a:r>
            <a:endParaRPr lang="en-US" sz="2400" dirty="0" smtClean="0"/>
          </a:p>
          <a:p>
            <a:r>
              <a:rPr lang="hi-IN" sz="2400" dirty="0" smtClean="0"/>
              <a:t>त्यातील दगड</a:t>
            </a:r>
            <a:r>
              <a:rPr lang="en-US" sz="2400" dirty="0" smtClean="0"/>
              <a:t>,</a:t>
            </a:r>
            <a:r>
              <a:rPr lang="hi-IN" sz="2400" dirty="0" smtClean="0"/>
              <a:t> वाळूचे कण बाजूला काढून ते धुवून गटारातून बाजूला काढण्यासाठी विशेष साहित्य वापरले जाते.</a:t>
            </a:r>
            <a:endParaRPr lang="en-US" sz="2400" dirty="0" smtClean="0"/>
          </a:p>
          <a:p>
            <a:endParaRPr lang="en-IN" sz="2400" dirty="0" smtClean="0">
              <a:solidFill>
                <a:schemeClr val="tx1"/>
              </a:solidFill>
            </a:endParaRPr>
          </a:p>
          <a:p>
            <a:pPr>
              <a:buNone/>
            </a:pPr>
            <a:r>
              <a:rPr lang="en-IN" sz="2400" dirty="0" smtClean="0">
                <a:solidFill>
                  <a:schemeClr val="tx1"/>
                </a:solidFill>
              </a:rPr>
              <a:t/>
            </a:r>
            <a:br>
              <a:rPr lang="en-IN" sz="2400" dirty="0" smtClean="0">
                <a:solidFill>
                  <a:schemeClr val="tx1"/>
                </a:solidFill>
              </a:rPr>
            </a:br>
            <a:endParaRPr lang="en-IN" sz="2400" dirty="0"/>
          </a:p>
        </p:txBody>
      </p:sp>
      <p:sp>
        <p:nvSpPr>
          <p:cNvPr id="4" name="Title 1"/>
          <p:cNvSpPr>
            <a:spLocks noGrp="1"/>
          </p:cNvSpPr>
          <p:nvPr>
            <p:ph type="title"/>
          </p:nvPr>
        </p:nvSpPr>
        <p:spPr>
          <a:xfrm>
            <a:off x="2339752" y="357166"/>
            <a:ext cx="6480720" cy="1143008"/>
          </a:xfrm>
        </p:spPr>
        <p:txBody>
          <a:bodyPr/>
          <a:lstStyle/>
          <a:p>
            <a:r>
              <a:rPr lang="hi-IN" dirty="0" smtClean="0"/>
              <a:t>मैलापाणी  मूलभूत प्रक्रिया (औषधोपचार पद्धती)</a:t>
            </a:r>
            <a:endParaRPr lang="en-IN" dirty="0"/>
          </a:p>
        </p:txBody>
      </p:sp>
    </p:spTree>
  </p:cSld>
  <p:clrMapOvr>
    <a:masterClrMapping/>
  </p:clrMapOvr>
</p:sld>
</file>

<file path=ppt/theme/theme1.xml><?xml version="1.0" encoding="utf-8"?>
<a:theme xmlns:a="http://schemas.openxmlformats.org/drawingml/2006/main" name="OER Pp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OER_Presentation</Template>
  <TotalTime>1876</TotalTime>
  <Words>801</Words>
  <Application>Microsoft Office PowerPoint</Application>
  <PresentationFormat>On-screen Show (4:3)</PresentationFormat>
  <Paragraphs>100</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OER Ppt</vt:lpstr>
      <vt:lpstr>मैला पाणी(Grey Water)-2 </vt:lpstr>
      <vt:lpstr>सादरीकरणाची व्याप्ती (प्रेझेंटेशन स्कोप) </vt:lpstr>
      <vt:lpstr>पाण्याचे वर्गीकरण </vt:lpstr>
      <vt:lpstr>मैलापाणी (Grey Water) </vt:lpstr>
      <vt:lpstr>मैला पाण्याची निर्मिती </vt:lpstr>
      <vt:lpstr>मैलापाण्याचा पुनर्वापर</vt:lpstr>
      <vt:lpstr>मैलापाणी  मूलभूत प्रक्रिया </vt:lpstr>
      <vt:lpstr>मैलापाणी  मूलभूत प्रक्रिया (औषधोपचार पद्धती) </vt:lpstr>
      <vt:lpstr>मैलापाणी  मूलभूत प्रक्रिया (औषधोपचार पद्धती)</vt:lpstr>
      <vt:lpstr>मैलापाणी  मूलभूत प्रक्रिया (औषधोपचार पद्धती)</vt:lpstr>
      <vt:lpstr>मैलापाणी  मूलभूत प्रक्रिया (औषधोपचार पद्धती)</vt:lpstr>
      <vt:lpstr>मैलापाणी  मूलभूत प्रक्रिया (औषधोपचार पद्धती)</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Glazing</dc:title>
  <dc:creator>Hannah</dc:creator>
  <cp:lastModifiedBy>Dell</cp:lastModifiedBy>
  <cp:revision>202</cp:revision>
  <dcterms:created xsi:type="dcterms:W3CDTF">2012-08-23T06:13:59Z</dcterms:created>
  <dcterms:modified xsi:type="dcterms:W3CDTF">2015-01-15T16:55:21Z</dcterms:modified>
</cp:coreProperties>
</file>