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0"/>
  </p:notesMasterIdLst>
  <p:sldIdLst>
    <p:sldId id="385" r:id="rId2"/>
    <p:sldId id="386" r:id="rId3"/>
    <p:sldId id="420" r:id="rId4"/>
    <p:sldId id="399" r:id="rId5"/>
    <p:sldId id="400" r:id="rId6"/>
    <p:sldId id="401" r:id="rId7"/>
    <p:sldId id="402" r:id="rId8"/>
    <p:sldId id="42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682" autoAdjust="0"/>
    <p:restoredTop sz="92051" autoAdjust="0"/>
  </p:normalViewPr>
  <p:slideViewPr>
    <p:cSldViewPr>
      <p:cViewPr>
        <p:scale>
          <a:sx n="67" d="100"/>
          <a:sy n="67" d="100"/>
        </p:scale>
        <p:origin x="-13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149EBB-DA85-4D95-803F-8287BA2E4623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1D43B-2571-4753-802D-078679FDC5C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7C240-9377-4913-9BD5-98792499E147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i-IN" dirty="0" smtClean="0"/>
              <a:t>मैलापाणी-</a:t>
            </a:r>
            <a:r>
              <a:rPr lang="en-US" dirty="0" smtClean="0"/>
              <a:t>3</a:t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928670"/>
            <a:ext cx="6480720" cy="484106"/>
          </a:xfrm>
        </p:spPr>
        <p:txBody>
          <a:bodyPr/>
          <a:lstStyle/>
          <a:p>
            <a:r>
              <a:rPr lang="hi-IN" dirty="0" smtClean="0"/>
              <a:t>सादरीकरणाची व्याप्ती (प्रेझेंटेशन स्कोप)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sz="2800" dirty="0" smtClean="0"/>
              <a:t>या सादरीकरणातून (प्रेझेंटेशनमधून) तुम्ही शिकणार आहातः </a:t>
            </a:r>
            <a:endParaRPr lang="en-US" sz="2800" dirty="0" smtClean="0"/>
          </a:p>
          <a:p>
            <a:r>
              <a:rPr lang="hi-IN" sz="2800" dirty="0" smtClean="0"/>
              <a:t>मूलभूत संज्ञा(परिभाषा) ज्या मैलापाणी प्रक्रियेत वापरल्या जातात.</a:t>
            </a:r>
            <a:endParaRPr lang="en-US" sz="2800" dirty="0" smtClean="0"/>
          </a:p>
          <a:p>
            <a:endParaRPr lang="en-IN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0"/>
            <a:ext cx="6304214" cy="857232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hi-IN" dirty="0" smtClean="0"/>
              <a:t> </a:t>
            </a:r>
            <a:r>
              <a:rPr lang="hi-IN" sz="3200" dirty="0" smtClean="0"/>
              <a:t>मैलापाणी प्रक्रियेत वापरल्या जाणार्‍या महत्त्वाच्या संज्ञा(परिभाषा</a:t>
            </a:r>
            <a:r>
              <a:rPr lang="en-IN" sz="3200" dirty="0" smtClean="0"/>
              <a:t> 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00240"/>
            <a:ext cx="8064896" cy="3041536"/>
          </a:xfrm>
        </p:spPr>
        <p:txBody>
          <a:bodyPr>
            <a:normAutofit/>
          </a:bodyPr>
          <a:lstStyle/>
          <a:p>
            <a:pPr lvl="0"/>
            <a:r>
              <a:rPr lang="hi-IN" sz="2400" dirty="0" smtClean="0"/>
              <a:t>साठवणे आणि तळाशी गाळ जमवणे.</a:t>
            </a:r>
            <a:r>
              <a:rPr lang="en-US" sz="2400" dirty="0" smtClean="0"/>
              <a:t>( </a:t>
            </a:r>
            <a:r>
              <a:rPr lang="en-GB" sz="2400" dirty="0" smtClean="0"/>
              <a:t>Storage and Sedimentation</a:t>
            </a:r>
            <a:r>
              <a:rPr lang="en-US" sz="2400" dirty="0" smtClean="0"/>
              <a:t>)</a:t>
            </a:r>
          </a:p>
          <a:p>
            <a:pPr lvl="0"/>
            <a:r>
              <a:rPr lang="hi-IN" sz="2400" dirty="0" smtClean="0"/>
              <a:t>एअरेशन पद्धती (कार्बन डायऑक्साइड वायूशी संयोग क्रिया) </a:t>
            </a:r>
            <a:r>
              <a:rPr lang="en-US" sz="2400" dirty="0" smtClean="0"/>
              <a:t>(</a:t>
            </a:r>
            <a:r>
              <a:rPr lang="en-GB" sz="2400" dirty="0" smtClean="0"/>
              <a:t>Aeration</a:t>
            </a:r>
            <a:r>
              <a:rPr lang="en-US" sz="2400" dirty="0" smtClean="0"/>
              <a:t>)</a:t>
            </a:r>
          </a:p>
          <a:p>
            <a:pPr lvl="0"/>
            <a:r>
              <a:rPr lang="hi-IN" sz="2400" dirty="0" smtClean="0"/>
              <a:t>घनीभवन करणे (गोठवणे)</a:t>
            </a:r>
            <a:r>
              <a:rPr lang="en-US" sz="2400" dirty="0" smtClean="0"/>
              <a:t> (</a:t>
            </a:r>
            <a:r>
              <a:rPr lang="en-GB" sz="2400" dirty="0" smtClean="0"/>
              <a:t>Coagulation</a:t>
            </a:r>
            <a:r>
              <a:rPr lang="en-US" sz="2400" dirty="0" smtClean="0"/>
              <a:t>)</a:t>
            </a:r>
          </a:p>
          <a:p>
            <a:pPr lvl="0"/>
            <a:r>
              <a:rPr lang="hi-IN" sz="2400" dirty="0" smtClean="0"/>
              <a:t>ढोबळपणे शुद्ध करणे. (रफिंग फिल्टर</a:t>
            </a:r>
            <a:r>
              <a:rPr lang="en-US" sz="2400" dirty="0" smtClean="0"/>
              <a:t>/ </a:t>
            </a:r>
            <a:r>
              <a:rPr lang="en-GB" sz="2400" dirty="0" smtClean="0"/>
              <a:t>Roughing Filters</a:t>
            </a:r>
            <a:r>
              <a:rPr lang="en-US" sz="2400" dirty="0" smtClean="0"/>
              <a:t>)</a:t>
            </a:r>
          </a:p>
          <a:p>
            <a:endParaRPr lang="en-GB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1916832"/>
            <a:ext cx="2535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400" dirty="0" smtClean="0"/>
          </a:p>
          <a:p>
            <a:r>
              <a:rPr lang="en-IN" sz="2400" dirty="0" smtClean="0"/>
              <a:t> </a:t>
            </a:r>
            <a:endParaRPr lang="en-IN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साठवणे आणि तळाशी गाळ जमवणे.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5400600" cy="345638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hi-IN" sz="2400" dirty="0" smtClean="0"/>
              <a:t>घन घटकांना नैसर्गिकरित्या स्थिर होऊ देणे /मिटवणे.</a:t>
            </a:r>
            <a:endParaRPr lang="en-US" sz="2400" dirty="0" smtClean="0"/>
          </a:p>
          <a:p>
            <a:pPr lvl="0"/>
            <a:r>
              <a:rPr lang="hi-IN" sz="2400" dirty="0" smtClean="0"/>
              <a:t>पॅथोजेनिक जीवाणूंना (जीवजंतूंना) नैसर्गिक पद्धतीने मारून टाकणे.</a:t>
            </a:r>
            <a:endParaRPr lang="en-US" sz="2400" dirty="0" smtClean="0"/>
          </a:p>
          <a:p>
            <a:pPr lvl="0"/>
            <a:r>
              <a:rPr lang="hi-IN" sz="2400" dirty="0" smtClean="0"/>
              <a:t>स्थिरतेचा / मिटविण्याचा कालावधी वाढवणे.</a:t>
            </a:r>
            <a:endParaRPr lang="en-US" sz="2400" dirty="0" smtClean="0"/>
          </a:p>
          <a:p>
            <a:pPr lvl="0"/>
            <a:r>
              <a:rPr lang="hi-IN" sz="2400" dirty="0" smtClean="0"/>
              <a:t>खुल्या साठवण टाकी मध्ये सूर्यप्रकाश आला असता जीवजंतू कमी होतात. त्यामुळे (तथापि) सेंद्रिय घटकांमुळे संसर्ग (अ‍ॅलगे-</a:t>
            </a:r>
            <a:r>
              <a:rPr lang="en-US" sz="2400" dirty="0" smtClean="0"/>
              <a:t> algae</a:t>
            </a:r>
            <a:r>
              <a:rPr lang="hi-IN" sz="2400" dirty="0" smtClean="0"/>
              <a:t>) वाढीस उत्तेजना मिळू शकते.</a:t>
            </a:r>
            <a:endParaRPr lang="en-US" sz="2400" dirty="0" smtClean="0"/>
          </a:p>
          <a:p>
            <a:r>
              <a:rPr lang="en-US" sz="2400" dirty="0" smtClean="0"/>
              <a:t> </a:t>
            </a:r>
          </a:p>
          <a:p>
            <a:endParaRPr lang="en-GB" sz="2400" dirty="0" smtClean="0"/>
          </a:p>
          <a:p>
            <a:endParaRPr lang="en-GB" sz="2400" dirty="0"/>
          </a:p>
        </p:txBody>
      </p:sp>
      <p:pic>
        <p:nvPicPr>
          <p:cNvPr id="46082" name="Picture 2" descr="http://affleap.com/wp-content/uploads/2010/12/algae-ima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013176"/>
            <a:ext cx="2771800" cy="1237311"/>
          </a:xfrm>
          <a:prstGeom prst="rect">
            <a:avLst/>
          </a:prstGeom>
          <a:noFill/>
        </p:spPr>
      </p:pic>
      <p:pic>
        <p:nvPicPr>
          <p:cNvPr id="46085" name="Picture 5" descr="C:\Users\Emma\Desktop\Grey water sanitation\Water assessment\Vigyan Ashram\DSC_246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4653136"/>
            <a:ext cx="2528217" cy="1692443"/>
          </a:xfrm>
          <a:prstGeom prst="rect">
            <a:avLst/>
          </a:prstGeom>
          <a:noFill/>
        </p:spPr>
      </p:pic>
      <p:pic>
        <p:nvPicPr>
          <p:cNvPr id="26626" name="Picture 2" descr="http://images.tutorvista.com/content/matter-around-pure/matter-sedimentation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00675" y="2060848"/>
            <a:ext cx="3743325" cy="153352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156176" y="162880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Sedimentation</a:t>
            </a:r>
            <a:endParaRPr lang="en-IN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3174" y="357166"/>
            <a:ext cx="4536504" cy="1143000"/>
          </a:xfrm>
        </p:spPr>
        <p:txBody>
          <a:bodyPr/>
          <a:lstStyle/>
          <a:p>
            <a:r>
              <a:rPr lang="hi-IN" sz="3200" dirty="0" smtClean="0">
                <a:latin typeface="+mn-lt"/>
              </a:rPr>
              <a:t>(कार्बनडायऑक्साइड वायूशी संयोग क्रिया</a:t>
            </a:r>
            <a:r>
              <a:rPr lang="hi-IN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529208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i-IN" sz="2400" dirty="0" smtClean="0"/>
              <a:t>मान्यतः जमिनीवरील पाण्यात हायड्रोजन सल्फाईड असल्यावर चव आणि गंध निर्माण होतात. अथवा  पृष्ठभागावरील पाण्यात सेंद्रिय आणि जैविक घटक कुजल्याने चव</a:t>
            </a:r>
            <a:r>
              <a:rPr lang="en-US" sz="2400" dirty="0" smtClean="0"/>
              <a:t> </a:t>
            </a:r>
            <a:r>
              <a:rPr lang="hi-IN" sz="2400" dirty="0" smtClean="0"/>
              <a:t>आणि गंध निर्माण होतात. या चवी आणि गंध एअरेशन होऊन (कार्बन डायऑक्साइड वायूशी संयोग पावून) कमी होऊ शकतात.</a:t>
            </a:r>
            <a:endParaRPr lang="en-US" sz="2400" dirty="0" smtClean="0"/>
          </a:p>
          <a:p>
            <a:r>
              <a:rPr lang="hi-IN" sz="2400" dirty="0" smtClean="0"/>
              <a:t>हवा /पाणी संपर्क क्षेत्रात प्रभावित.</a:t>
            </a:r>
            <a:endParaRPr lang="en-US" sz="2400" dirty="0" smtClean="0"/>
          </a:p>
          <a:p>
            <a:r>
              <a:rPr lang="hi-IN" sz="2400" dirty="0" smtClean="0"/>
              <a:t>फवार्‍याद्वारे (स्प्रेद्वारे) टाकीत सोडली जातात.</a:t>
            </a:r>
            <a:endParaRPr lang="en-US" sz="2400" dirty="0" smtClean="0"/>
          </a:p>
          <a:p>
            <a:r>
              <a:rPr lang="hi-IN" sz="2400" dirty="0" smtClean="0"/>
              <a:t>जर जागेचा अभाव नसेल तर पायर्‍यावरून झर्‍या सारखे छिद्रांच्या फरशीतून पाणी खाली सोडावे</a:t>
            </a:r>
            <a:r>
              <a:rPr lang="en-US" sz="2400" dirty="0" smtClean="0"/>
              <a:t>.</a:t>
            </a:r>
          </a:p>
          <a:p>
            <a:pPr lvl="0"/>
            <a:endParaRPr lang="en-GB" sz="2400" dirty="0" smtClean="0"/>
          </a:p>
        </p:txBody>
      </p:sp>
      <p:pic>
        <p:nvPicPr>
          <p:cNvPr id="24578" name="Picture 2" descr="http://www.gamuda.com.my/i/gamuda-waterbadon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5192742"/>
            <a:ext cx="3419872" cy="1161201"/>
          </a:xfrm>
          <a:prstGeom prst="rect">
            <a:avLst/>
          </a:prstGeom>
          <a:noFill/>
        </p:spPr>
      </p:pic>
      <p:pic>
        <p:nvPicPr>
          <p:cNvPr id="24580" name="Picture 4" descr="http://water.me.vccs.edu/courses/ENV110/clipart/activated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4581" y="1916832"/>
            <a:ext cx="3789419" cy="1682502"/>
          </a:xfrm>
          <a:prstGeom prst="rect">
            <a:avLst/>
          </a:prstGeom>
          <a:noFill/>
        </p:spPr>
      </p:pic>
      <p:pic>
        <p:nvPicPr>
          <p:cNvPr id="24582" name="Picture 6" descr="http://wastewaterstudy.files.wordpress.com/2013/02/surface-aerator-for-wastewater-treatmen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3789040"/>
            <a:ext cx="2016224" cy="151216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479704" y="162880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Aeration process</a:t>
            </a:r>
            <a:endParaRPr lang="en-IN" b="1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घनीभवन करणे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00438"/>
            <a:ext cx="7858148" cy="3008882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US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err="1" smtClean="0"/>
              <a:t>वा</a:t>
            </a:r>
            <a:r>
              <a:rPr lang="en-US" sz="2000" b="1" dirty="0" err="1" smtClean="0"/>
              <a:t>परलेली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रसायने</a:t>
            </a:r>
            <a:r>
              <a:rPr lang="en-US" sz="2000" b="1" dirty="0" smtClean="0"/>
              <a:t> :- </a:t>
            </a:r>
            <a:r>
              <a:rPr lang="en-US" sz="2000" b="1" dirty="0" err="1" smtClean="0"/>
              <a:t>सर्वसामान्यपणे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जास्त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वापरात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असलेला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घनीभवन</a:t>
            </a:r>
            <a:r>
              <a:rPr lang="en-US" sz="2000" b="1" dirty="0" smtClean="0"/>
              <a:t> (</a:t>
            </a:r>
            <a:r>
              <a:rPr lang="en-US" sz="2000" b="1" dirty="0" err="1" smtClean="0"/>
              <a:t>गोठण</a:t>
            </a:r>
            <a:r>
              <a:rPr lang="en-US" sz="2000" b="1" dirty="0" smtClean="0"/>
              <a:t>) </a:t>
            </a:r>
            <a:r>
              <a:rPr lang="en-US" sz="2000" b="1" dirty="0" err="1" smtClean="0"/>
              <a:t>घटक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हा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तुरटी</a:t>
            </a:r>
            <a:r>
              <a:rPr lang="en-US" sz="2000" b="1" dirty="0" smtClean="0"/>
              <a:t> (</a:t>
            </a:r>
            <a:r>
              <a:rPr lang="en-US" sz="2000" b="1" dirty="0" err="1" smtClean="0"/>
              <a:t>अ‍ॅल्युम</a:t>
            </a:r>
            <a:r>
              <a:rPr lang="en-US" sz="2000" b="1" dirty="0" smtClean="0"/>
              <a:t>=</a:t>
            </a:r>
            <a:r>
              <a:rPr lang="en-US" sz="2000" b="1" dirty="0" err="1" smtClean="0"/>
              <a:t>अ‍ॅल्युमिनिअम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सल्फेट</a:t>
            </a:r>
            <a:r>
              <a:rPr lang="en-US" sz="2000" b="1" dirty="0" smtClean="0"/>
              <a:t>) </a:t>
            </a:r>
            <a:r>
              <a:rPr lang="en-US" sz="2000" b="1" dirty="0" err="1" smtClean="0"/>
              <a:t>होय</a:t>
            </a:r>
            <a:r>
              <a:rPr lang="en-US" sz="2000" b="1" dirty="0" smtClean="0"/>
              <a:t>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err="1" smtClean="0"/>
              <a:t>नैसर्गिक</a:t>
            </a:r>
            <a:r>
              <a:rPr lang="en-US" sz="2000" b="1" dirty="0" smtClean="0"/>
              <a:t> :- </a:t>
            </a:r>
            <a:r>
              <a:rPr lang="en-US" sz="2000" b="1" dirty="0" err="1" smtClean="0"/>
              <a:t>तुरटीचे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खडक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काही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झाडांच्या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फोडलेल्या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बिया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परंतु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ज्यात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सेंद्रीय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घटक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असतात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त्यामुळे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जीवजंतू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जीवाणूंची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वाढ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होऊ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शकते</a:t>
            </a:r>
            <a:r>
              <a:rPr lang="en-US" sz="2000" b="1" dirty="0" smtClean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b="1" dirty="0" err="1" smtClean="0"/>
              <a:t>स्थिती</a:t>
            </a:r>
            <a:r>
              <a:rPr lang="en-US" sz="2000" b="1" dirty="0" smtClean="0"/>
              <a:t> /</a:t>
            </a:r>
            <a:r>
              <a:rPr lang="en-US" sz="2000" b="1" dirty="0" err="1" smtClean="0"/>
              <a:t>पायर्‍या</a:t>
            </a:r>
            <a:r>
              <a:rPr lang="en-US" sz="2000" b="1" dirty="0" smtClean="0"/>
              <a:t> :- </a:t>
            </a:r>
            <a:r>
              <a:rPr lang="en-US" sz="2000" b="1" dirty="0" err="1" smtClean="0"/>
              <a:t>सातत्याने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वेगाने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मिश्रण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करणे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आणि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घनीभवन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करणे</a:t>
            </a:r>
            <a:r>
              <a:rPr lang="en-US" sz="2000" b="1" dirty="0" smtClean="0"/>
              <a:t>. </a:t>
            </a:r>
          </a:p>
          <a:p>
            <a:pPr>
              <a:buNone/>
            </a:pPr>
            <a:endParaRPr lang="en-GB" sz="2400" dirty="0" smtClean="0">
              <a:solidFill>
                <a:schemeClr val="tx1"/>
              </a:solidFill>
            </a:endParaRPr>
          </a:p>
        </p:txBody>
      </p:sp>
      <p:pic>
        <p:nvPicPr>
          <p:cNvPr id="23554" name="Picture 2" descr="http://water.me.vccs.edu/courses/ENV110/clipart/coagul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988840"/>
            <a:ext cx="3419872" cy="1424947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85720" y="1500175"/>
            <a:ext cx="528641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err="1" smtClean="0"/>
              <a:t>पाण्यातील</a:t>
            </a:r>
            <a:r>
              <a:rPr lang="en-US" sz="2000" dirty="0" smtClean="0"/>
              <a:t> </a:t>
            </a:r>
            <a:r>
              <a:rPr lang="en-US" sz="2000" dirty="0" err="1" smtClean="0"/>
              <a:t>काही</a:t>
            </a:r>
            <a:r>
              <a:rPr lang="en-US" sz="2000" dirty="0" smtClean="0"/>
              <a:t> </a:t>
            </a:r>
            <a:r>
              <a:rPr lang="en-US" sz="2000" dirty="0" err="1" smtClean="0"/>
              <a:t>घटक</a:t>
            </a:r>
            <a:r>
              <a:rPr lang="en-US" sz="2000" dirty="0" smtClean="0"/>
              <a:t> </a:t>
            </a:r>
            <a:r>
              <a:rPr lang="en-US" sz="2000" dirty="0" err="1" smtClean="0"/>
              <a:t>हे</a:t>
            </a:r>
            <a:r>
              <a:rPr lang="en-US" sz="2000" dirty="0" smtClean="0"/>
              <a:t> </a:t>
            </a:r>
            <a:r>
              <a:rPr lang="en-US" sz="2000" dirty="0" err="1" smtClean="0"/>
              <a:t>अतिशय</a:t>
            </a:r>
            <a:r>
              <a:rPr lang="en-US" sz="2000" dirty="0" smtClean="0"/>
              <a:t> </a:t>
            </a:r>
            <a:r>
              <a:rPr lang="en-US" sz="2000" dirty="0" err="1" smtClean="0"/>
              <a:t>सूक्ष्म</a:t>
            </a:r>
            <a:r>
              <a:rPr lang="en-US" sz="2000" dirty="0" smtClean="0"/>
              <a:t> </a:t>
            </a:r>
            <a:r>
              <a:rPr lang="en-US" sz="2000" dirty="0" err="1" smtClean="0"/>
              <a:t>असतात</a:t>
            </a:r>
            <a:r>
              <a:rPr lang="en-US" sz="2000" dirty="0" smtClean="0"/>
              <a:t> </a:t>
            </a:r>
            <a:r>
              <a:rPr lang="en-US" sz="2000" dirty="0" err="1" smtClean="0"/>
              <a:t>आणि</a:t>
            </a:r>
            <a:r>
              <a:rPr lang="en-US" sz="2000" dirty="0" smtClean="0"/>
              <a:t> </a:t>
            </a:r>
            <a:r>
              <a:rPr lang="en-US" sz="2000" dirty="0" err="1" smtClean="0"/>
              <a:t>जे</a:t>
            </a:r>
            <a:r>
              <a:rPr lang="en-US" sz="2000" dirty="0" smtClean="0"/>
              <a:t> </a:t>
            </a:r>
            <a:r>
              <a:rPr lang="en-US" sz="2000" dirty="0" err="1" smtClean="0"/>
              <a:t>गाळण</a:t>
            </a:r>
            <a:r>
              <a:rPr lang="en-US" sz="2000" dirty="0" smtClean="0"/>
              <a:t> </a:t>
            </a:r>
            <a:r>
              <a:rPr lang="en-US" sz="2000" dirty="0" err="1" smtClean="0"/>
              <a:t>प्रक्रियेत</a:t>
            </a:r>
            <a:r>
              <a:rPr lang="en-US" sz="2000" dirty="0" smtClean="0"/>
              <a:t> </a:t>
            </a:r>
            <a:r>
              <a:rPr lang="en-US" sz="2000" dirty="0" err="1" smtClean="0"/>
              <a:t>ही</a:t>
            </a:r>
            <a:r>
              <a:rPr lang="en-US" sz="2000" dirty="0" smtClean="0"/>
              <a:t> </a:t>
            </a:r>
            <a:r>
              <a:rPr lang="en-US" sz="2000" dirty="0" err="1" smtClean="0"/>
              <a:t>पाण्याच्या</a:t>
            </a:r>
            <a:r>
              <a:rPr lang="en-US" sz="2000" dirty="0" smtClean="0"/>
              <a:t> </a:t>
            </a:r>
            <a:r>
              <a:rPr lang="en-US" sz="2000" dirty="0" err="1" smtClean="0"/>
              <a:t>टाकीच्या</a:t>
            </a:r>
            <a:r>
              <a:rPr lang="en-US" sz="2000" dirty="0" smtClean="0"/>
              <a:t> </a:t>
            </a:r>
            <a:r>
              <a:rPr lang="en-US" sz="2000" dirty="0" err="1" smtClean="0"/>
              <a:t>तळाशी</a:t>
            </a:r>
            <a:r>
              <a:rPr lang="en-US" sz="2000" dirty="0" smtClean="0"/>
              <a:t> </a:t>
            </a:r>
            <a:r>
              <a:rPr lang="en-US" sz="2000" dirty="0" err="1" smtClean="0"/>
              <a:t>स्थिर</a:t>
            </a:r>
            <a:r>
              <a:rPr lang="en-US" sz="2000" dirty="0" smtClean="0"/>
              <a:t> </a:t>
            </a:r>
            <a:r>
              <a:rPr lang="en-US" sz="2000" dirty="0" err="1" smtClean="0"/>
              <a:t>होत</a:t>
            </a:r>
            <a:r>
              <a:rPr lang="en-US" sz="2000" dirty="0" smtClean="0"/>
              <a:t> </a:t>
            </a:r>
            <a:r>
              <a:rPr lang="en-US" sz="2000" dirty="0" err="1" smtClean="0"/>
              <a:t>नाहीत</a:t>
            </a:r>
            <a:r>
              <a:rPr lang="en-US" sz="2000" dirty="0" smtClean="0"/>
              <a:t>. </a:t>
            </a:r>
          </a:p>
          <a:p>
            <a:pPr lvl="0"/>
            <a:r>
              <a:rPr lang="en-US" sz="2000" dirty="0" err="1" smtClean="0"/>
              <a:t>असे</a:t>
            </a:r>
            <a:r>
              <a:rPr lang="en-US" sz="2000" dirty="0" smtClean="0"/>
              <a:t> </a:t>
            </a:r>
            <a:r>
              <a:rPr lang="en-US" sz="2000" dirty="0" err="1" smtClean="0"/>
              <a:t>घटक</a:t>
            </a:r>
            <a:r>
              <a:rPr lang="en-US" sz="2000" dirty="0" smtClean="0"/>
              <a:t> </a:t>
            </a:r>
            <a:r>
              <a:rPr lang="en-US" sz="2000" dirty="0" err="1" smtClean="0"/>
              <a:t>उत्तेजित</a:t>
            </a:r>
            <a:r>
              <a:rPr lang="en-US" sz="2000" dirty="0" smtClean="0"/>
              <a:t> </a:t>
            </a:r>
            <a:r>
              <a:rPr lang="en-US" sz="2000" dirty="0" err="1" smtClean="0"/>
              <a:t>होऊन</a:t>
            </a:r>
            <a:r>
              <a:rPr lang="en-US" sz="2000" dirty="0" smtClean="0"/>
              <a:t> </a:t>
            </a:r>
            <a:r>
              <a:rPr lang="en-US" sz="2000" dirty="0" err="1" smtClean="0"/>
              <a:t>संयुक्त</a:t>
            </a:r>
            <a:r>
              <a:rPr lang="en-US" sz="2000" dirty="0" smtClean="0"/>
              <a:t> </a:t>
            </a:r>
            <a:r>
              <a:rPr lang="en-US" sz="2000" dirty="0" err="1" smtClean="0"/>
              <a:t>पणे</a:t>
            </a:r>
            <a:r>
              <a:rPr lang="en-US" sz="2000" dirty="0" smtClean="0"/>
              <a:t> </a:t>
            </a:r>
            <a:r>
              <a:rPr lang="en-US" sz="2000" dirty="0" err="1" smtClean="0"/>
              <a:t>एकत्रित</a:t>
            </a:r>
            <a:r>
              <a:rPr lang="en-US" sz="2000" dirty="0" smtClean="0"/>
              <a:t> </a:t>
            </a:r>
            <a:r>
              <a:rPr lang="en-US" sz="2000" dirty="0" err="1" smtClean="0"/>
              <a:t>येतात</a:t>
            </a:r>
            <a:r>
              <a:rPr lang="en-US" sz="2000" dirty="0" smtClean="0"/>
              <a:t> व </a:t>
            </a:r>
            <a:r>
              <a:rPr lang="en-US" sz="2000" dirty="0" err="1" smtClean="0"/>
              <a:t>अधिक</a:t>
            </a:r>
            <a:r>
              <a:rPr lang="en-US" sz="2000" dirty="0" smtClean="0"/>
              <a:t> </a:t>
            </a:r>
            <a:r>
              <a:rPr lang="en-US" sz="2000" dirty="0" err="1" smtClean="0"/>
              <a:t>घन</a:t>
            </a:r>
            <a:r>
              <a:rPr lang="en-US" sz="2000" dirty="0" smtClean="0"/>
              <a:t> </a:t>
            </a:r>
            <a:r>
              <a:rPr lang="en-US" sz="2000" dirty="0" err="1" smtClean="0"/>
              <a:t>घटक</a:t>
            </a:r>
            <a:r>
              <a:rPr lang="en-US" sz="2000" dirty="0" smtClean="0"/>
              <a:t> </a:t>
            </a:r>
            <a:r>
              <a:rPr lang="en-US" sz="2000" dirty="0" err="1" smtClean="0"/>
              <a:t>निर्माण</a:t>
            </a:r>
            <a:r>
              <a:rPr lang="en-US" sz="2000" dirty="0" smtClean="0"/>
              <a:t> </a:t>
            </a:r>
            <a:r>
              <a:rPr lang="en-US" sz="2000" dirty="0" err="1" smtClean="0"/>
              <a:t>करतात</a:t>
            </a:r>
            <a:r>
              <a:rPr lang="en-US" sz="2000" dirty="0" smtClean="0"/>
              <a:t> </a:t>
            </a:r>
            <a:r>
              <a:rPr lang="en-US" sz="2000" dirty="0" err="1" smtClean="0"/>
              <a:t>आणि</a:t>
            </a:r>
            <a:r>
              <a:rPr lang="en-US" sz="2000" dirty="0" smtClean="0"/>
              <a:t> </a:t>
            </a:r>
            <a:r>
              <a:rPr lang="en-US" sz="2000" dirty="0" err="1" smtClean="0"/>
              <a:t>त्यानंतर</a:t>
            </a:r>
            <a:r>
              <a:rPr lang="en-US" sz="2000" dirty="0" smtClean="0"/>
              <a:t> </a:t>
            </a:r>
            <a:r>
              <a:rPr lang="en-US" sz="2000" dirty="0" err="1" smtClean="0"/>
              <a:t>ते</a:t>
            </a:r>
            <a:r>
              <a:rPr lang="en-US" sz="2000" dirty="0" smtClean="0"/>
              <a:t> </a:t>
            </a:r>
            <a:r>
              <a:rPr lang="en-US" sz="2000" dirty="0" err="1" smtClean="0"/>
              <a:t>तळाला</a:t>
            </a:r>
            <a:r>
              <a:rPr lang="en-US" sz="2000" dirty="0" smtClean="0"/>
              <a:t> </a:t>
            </a:r>
            <a:r>
              <a:rPr lang="en-US" sz="2000" dirty="0" err="1" smtClean="0"/>
              <a:t>स्थिर</a:t>
            </a:r>
            <a:r>
              <a:rPr lang="en-US" sz="2000" dirty="0" smtClean="0"/>
              <a:t> </a:t>
            </a:r>
            <a:r>
              <a:rPr lang="en-US" sz="2000" dirty="0" err="1" smtClean="0"/>
              <a:t>होतात</a:t>
            </a:r>
            <a:r>
              <a:rPr lang="en-US" sz="2000" dirty="0" smtClean="0"/>
              <a:t>. </a:t>
            </a:r>
            <a:r>
              <a:rPr lang="en-US" sz="2000" dirty="0" err="1" smtClean="0"/>
              <a:t>या</a:t>
            </a:r>
            <a:r>
              <a:rPr lang="en-US" sz="2000" dirty="0" smtClean="0"/>
              <a:t> </a:t>
            </a:r>
            <a:r>
              <a:rPr lang="en-US" sz="2000" dirty="0" err="1" smtClean="0"/>
              <a:t>प्रक्रियेस</a:t>
            </a:r>
            <a:r>
              <a:rPr lang="en-US" sz="2000" dirty="0" smtClean="0"/>
              <a:t> </a:t>
            </a:r>
            <a:r>
              <a:rPr lang="en-US" sz="2000" dirty="0" err="1" smtClean="0"/>
              <a:t>घनीभवन</a:t>
            </a:r>
            <a:r>
              <a:rPr lang="en-US" sz="2000" dirty="0" smtClean="0"/>
              <a:t> </a:t>
            </a:r>
            <a:r>
              <a:rPr lang="en-US" sz="2000" dirty="0" err="1" smtClean="0"/>
              <a:t>करणे</a:t>
            </a:r>
            <a:r>
              <a:rPr lang="en-US" sz="2000" dirty="0" smtClean="0"/>
              <a:t> (</a:t>
            </a:r>
            <a:r>
              <a:rPr lang="en-US" sz="2000" dirty="0" err="1" smtClean="0"/>
              <a:t>गोठवणे</a:t>
            </a:r>
            <a:r>
              <a:rPr lang="en-US" sz="2000" dirty="0" smtClean="0"/>
              <a:t>) </a:t>
            </a:r>
            <a:r>
              <a:rPr lang="en-US" sz="2000" dirty="0" err="1" smtClean="0"/>
              <a:t>असे</a:t>
            </a:r>
            <a:r>
              <a:rPr lang="en-US" sz="2000" dirty="0" smtClean="0"/>
              <a:t> </a:t>
            </a:r>
            <a:r>
              <a:rPr lang="en-US" sz="2000" dirty="0" err="1" smtClean="0"/>
              <a:t>संबोधतात</a:t>
            </a:r>
            <a:r>
              <a:rPr lang="en-US" sz="2000" dirty="0" smtClean="0"/>
              <a:t>.</a:t>
            </a:r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228184" y="155679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Coagulation Process</a:t>
            </a:r>
            <a:endParaRPr lang="en-IN" b="1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7056784" cy="1143000"/>
          </a:xfrm>
        </p:spPr>
        <p:txBody>
          <a:bodyPr/>
          <a:lstStyle/>
          <a:p>
            <a:r>
              <a:rPr lang="en-US" sz="3600" dirty="0" smtClean="0">
                <a:latin typeface="+mn-lt"/>
              </a:rPr>
              <a:t>(</a:t>
            </a:r>
            <a:r>
              <a:rPr lang="hi-IN" sz="3600" dirty="0" smtClean="0">
                <a:latin typeface="+mn-lt"/>
              </a:rPr>
              <a:t>अंदाजे) ढोबळपणे शुद्ध (शुद्धीकरण) करणे. /रफिंग फिल्टर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44824"/>
            <a:ext cx="4968552" cy="4392488"/>
          </a:xfrm>
        </p:spPr>
        <p:txBody>
          <a:bodyPr>
            <a:normAutofit fontScale="55000" lnSpcReduction="20000"/>
          </a:bodyPr>
          <a:lstStyle/>
          <a:p>
            <a:endParaRPr lang="en-GB" dirty="0" smtClean="0"/>
          </a:p>
          <a:p>
            <a:pPr lvl="0"/>
            <a:r>
              <a:rPr lang="hi-IN" sz="3600" dirty="0" smtClean="0"/>
              <a:t>ढोबळपणे (शुद्ध करणारे) शुद्धीकरण ही पद्धती अनेकवेळा वापरली जाते. यात पाण्याची पूर्व हाताळणी /तपासणी होते आलेले घनघटक काढून टाकले जाज्याद्वारे पाण्यातून तात</a:t>
            </a:r>
            <a:r>
              <a:rPr lang="en-US" sz="3600" dirty="0" smtClean="0"/>
              <a:t>, </a:t>
            </a:r>
            <a:r>
              <a:rPr lang="hi-IN" sz="3600" dirty="0" smtClean="0"/>
              <a:t>त्यामुळे संथ वाळूचे शुद्धीकरण यंत्र वेगाने बुजू शकते.</a:t>
            </a:r>
            <a:endParaRPr lang="en-US" sz="3600" dirty="0" smtClean="0"/>
          </a:p>
          <a:p>
            <a:pPr lvl="0"/>
            <a:r>
              <a:rPr lang="hi-IN" sz="3600" dirty="0" smtClean="0"/>
              <a:t>ढोबळ शुद्धीकरण प्रक्रियेमुळे पाण्यातील पॅथोजेनचे प्रमाण घटते</a:t>
            </a:r>
            <a:r>
              <a:rPr lang="en-US" sz="3600" dirty="0" smtClean="0"/>
              <a:t>, </a:t>
            </a:r>
            <a:r>
              <a:rPr lang="hi-IN" sz="3600" dirty="0" smtClean="0"/>
              <a:t>त्याचबरोबर आयर्न (लोह) आणि मँगनीजची मात्रा हीघटते.</a:t>
            </a:r>
            <a:endParaRPr lang="en-US" sz="3600" dirty="0" smtClean="0"/>
          </a:p>
          <a:p>
            <a:pPr lvl="0"/>
            <a:r>
              <a:rPr lang="hi-IN" sz="3600" dirty="0" smtClean="0"/>
              <a:t>वेगळ्या दिशेने जाणारे (वाहणारे) असे ढोबळपणे शुद्धीकरणाचे बरेच प्रकार आहेत. (खाली-वाहणारे</a:t>
            </a:r>
            <a:r>
              <a:rPr lang="en-US" sz="3600" dirty="0" smtClean="0"/>
              <a:t>, </a:t>
            </a:r>
            <a:r>
              <a:rPr lang="hi-IN" sz="3600" dirty="0" smtClean="0"/>
              <a:t>वर-वाहणारे</a:t>
            </a:r>
            <a:r>
              <a:rPr lang="en-US" sz="3600" dirty="0" smtClean="0"/>
              <a:t>, </a:t>
            </a:r>
            <a:r>
              <a:rPr lang="hi-IN" sz="3600" dirty="0" smtClean="0"/>
              <a:t>समांतर वाहणारे शुद्धीकरणयंत्र) आणि विविध माध्यमांचे शुद्धीकरण प्रकार (उदा. वाळू</a:t>
            </a:r>
            <a:r>
              <a:rPr lang="en-US" sz="3600" dirty="0" smtClean="0"/>
              <a:t>, </a:t>
            </a:r>
            <a:r>
              <a:rPr lang="hi-IN" sz="3600" dirty="0" smtClean="0"/>
              <a:t>दगड-मिश्रित वाळू</a:t>
            </a:r>
            <a:r>
              <a:rPr lang="en-US" sz="3600" dirty="0" smtClean="0"/>
              <a:t>, </a:t>
            </a:r>
            <a:r>
              <a:rPr lang="hi-IN" sz="3600" dirty="0" smtClean="0"/>
              <a:t>नारळाच्या सालीचे तंतूपासून निर्मित) </a:t>
            </a:r>
            <a:endParaRPr lang="en-US" sz="3600" dirty="0" smtClean="0"/>
          </a:p>
          <a:p>
            <a:pPr>
              <a:buNone/>
            </a:pPr>
            <a:endParaRPr lang="en-GB" sz="3400" dirty="0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348880"/>
            <a:ext cx="3815814" cy="324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>
                <a:latin typeface="+mn-lt"/>
              </a:rPr>
              <a:t>विविध प्रक्रियांचे प्रमाण गुणधर्म</a:t>
            </a:r>
            <a:endParaRPr lang="en-IN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91472" y="4293096"/>
            <a:ext cx="4752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 smtClean="0"/>
              <a:t>* BOD : Biochemical oxygen demand </a:t>
            </a:r>
            <a:endParaRPr lang="en-IN" sz="1400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28596" y="1928801"/>
          <a:ext cx="7858180" cy="4143407"/>
        </p:xfrm>
        <a:graphic>
          <a:graphicData uri="http://schemas.openxmlformats.org/drawingml/2006/table">
            <a:tbl>
              <a:tblPr/>
              <a:tblGrid>
                <a:gridCol w="3929090"/>
                <a:gridCol w="3929090"/>
              </a:tblGrid>
              <a:tr h="46037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i-IN" sz="1600" dirty="0">
                          <a:latin typeface="Calibri"/>
                          <a:ea typeface="Times New Roman"/>
                          <a:cs typeface="Mangal"/>
                        </a:rPr>
                        <a:t>प्रमाण प्रक्रियेचे तंत्र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i-IN" sz="1600">
                          <a:latin typeface="Calibri"/>
                          <a:ea typeface="Times New Roman"/>
                          <a:cs typeface="Mangal"/>
                        </a:rPr>
                        <a:t>काढून टाकता येणारे घटक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37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Mangal"/>
                        </a:rPr>
                        <a:t>1. </a:t>
                      </a:r>
                      <a:r>
                        <a:rPr lang="hi-IN" sz="1600" dirty="0">
                          <a:latin typeface="Calibri"/>
                          <a:ea typeface="Times New Roman"/>
                          <a:cs typeface="Mangal"/>
                        </a:rPr>
                        <a:t>स्क्रीन (पडदा) गाळण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i-IN" sz="1600" dirty="0">
                          <a:latin typeface="Calibri"/>
                          <a:ea typeface="Times New Roman"/>
                          <a:cs typeface="Mangal"/>
                        </a:rPr>
                        <a:t>तरंगणारे घटक</a:t>
                      </a:r>
                      <a:r>
                        <a:rPr lang="en-US" sz="1600" dirty="0">
                          <a:latin typeface="Calibri"/>
                          <a:ea typeface="Times New Roman"/>
                          <a:cs typeface="Mangal"/>
                        </a:rPr>
                        <a:t>, </a:t>
                      </a:r>
                      <a:r>
                        <a:rPr lang="hi-IN" sz="1600" dirty="0">
                          <a:latin typeface="Calibri"/>
                          <a:ea typeface="Times New Roman"/>
                          <a:cs typeface="Mangal"/>
                        </a:rPr>
                        <a:t>दूर केलेले (काढलेले) घटक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37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Mangal"/>
                        </a:rPr>
                        <a:t>2. </a:t>
                      </a:r>
                      <a:r>
                        <a:rPr lang="hi-IN" sz="1600" dirty="0">
                          <a:latin typeface="Calibri"/>
                          <a:ea typeface="Times New Roman"/>
                          <a:cs typeface="Mangal"/>
                        </a:rPr>
                        <a:t>जंक्शन चेंबर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i-IN" sz="1600" dirty="0">
                          <a:latin typeface="Calibri"/>
                          <a:ea typeface="Times New Roman"/>
                          <a:cs typeface="Mangal"/>
                        </a:rPr>
                        <a:t>दुर्गंध</a:t>
                      </a:r>
                      <a:r>
                        <a:rPr lang="en-US" sz="1600" dirty="0">
                          <a:latin typeface="Calibri"/>
                          <a:ea typeface="Times New Roman"/>
                          <a:cs typeface="Mangal"/>
                        </a:rPr>
                        <a:t>, </a:t>
                      </a:r>
                      <a:r>
                        <a:rPr lang="hi-IN" sz="1600" dirty="0">
                          <a:latin typeface="Calibri"/>
                          <a:ea typeface="Times New Roman"/>
                          <a:cs typeface="Mangal"/>
                        </a:rPr>
                        <a:t>काही प्रमाणात खाली बसणारे घन घटक 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37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Mangal"/>
                        </a:rPr>
                        <a:t>3. </a:t>
                      </a:r>
                      <a:r>
                        <a:rPr lang="hi-IN" sz="1600">
                          <a:latin typeface="Calibri"/>
                          <a:ea typeface="Times New Roman"/>
                          <a:cs typeface="Mangal"/>
                        </a:rPr>
                        <a:t>समांतर टाकी (होल्डींग)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i-IN" sz="1600" dirty="0">
                          <a:latin typeface="Calibri"/>
                          <a:ea typeface="Times New Roman"/>
                          <a:cs typeface="Mangal"/>
                        </a:rPr>
                        <a:t>घन घटक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075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Mangal"/>
                        </a:rPr>
                        <a:t>4. </a:t>
                      </a:r>
                      <a:r>
                        <a:rPr lang="hi-IN" sz="1600">
                          <a:latin typeface="Calibri"/>
                          <a:ea typeface="Times New Roman"/>
                          <a:cs typeface="Mangal"/>
                        </a:rPr>
                        <a:t>आडवी ढोबळपद्धतीची शुद्धीकरण टाकी (यंत्र)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i-IN" sz="1600" dirty="0">
                          <a:latin typeface="Calibri"/>
                          <a:ea typeface="Times New Roman"/>
                          <a:cs typeface="Mangal"/>
                        </a:rPr>
                        <a:t>टर्बिडीटी</a:t>
                      </a:r>
                      <a:r>
                        <a:rPr lang="en-US" sz="1600" dirty="0">
                          <a:latin typeface="Calibri"/>
                          <a:ea typeface="Times New Roman"/>
                          <a:cs typeface="Mangal"/>
                        </a:rPr>
                        <a:t>, </a:t>
                      </a:r>
                      <a:r>
                        <a:rPr lang="hi-IN" sz="1600" dirty="0">
                          <a:latin typeface="Calibri"/>
                          <a:ea typeface="Times New Roman"/>
                          <a:cs typeface="Mangal"/>
                        </a:rPr>
                        <a:t>काढून टाकलेले घन घटक</a:t>
                      </a:r>
                      <a:r>
                        <a:rPr lang="en-US" sz="1600" dirty="0">
                          <a:latin typeface="Calibri"/>
                          <a:ea typeface="Times New Roman"/>
                          <a:cs typeface="Mangal"/>
                        </a:rPr>
                        <a:t>, </a:t>
                      </a:r>
                      <a:r>
                        <a:rPr lang="hi-IN" sz="1600" dirty="0">
                          <a:latin typeface="Calibri"/>
                          <a:ea typeface="Times New Roman"/>
                          <a:cs typeface="Mangal"/>
                        </a:rPr>
                        <a:t>काहीप्रमाणात 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Mangal"/>
                        </a:rPr>
                        <a:t>BOD</a:t>
                      </a:r>
                      <a:r>
                        <a:rPr lang="hi-IN" sz="1600" dirty="0">
                          <a:latin typeface="Calibri"/>
                          <a:ea typeface="Times New Roman"/>
                          <a:cs typeface="Mangal"/>
                        </a:rPr>
                        <a:t> घटक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075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Mangal"/>
                        </a:rPr>
                        <a:t>5. </a:t>
                      </a:r>
                      <a:r>
                        <a:rPr lang="hi-IN" sz="1600">
                          <a:latin typeface="Calibri"/>
                          <a:ea typeface="Times New Roman"/>
                          <a:cs typeface="Mangal"/>
                        </a:rPr>
                        <a:t>संथ वाळू शुद्धीकरण यंत्र (फिल्टर)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i-IN" sz="1600" dirty="0">
                          <a:latin typeface="Calibri"/>
                          <a:ea typeface="Times New Roman"/>
                          <a:cs typeface="Mangal"/>
                        </a:rPr>
                        <a:t>रंग</a:t>
                      </a:r>
                      <a:r>
                        <a:rPr lang="en-US" sz="1600" dirty="0">
                          <a:latin typeface="Calibri"/>
                          <a:ea typeface="Times New Roman"/>
                          <a:cs typeface="Mangal"/>
                        </a:rPr>
                        <a:t>, </a:t>
                      </a:r>
                      <a:r>
                        <a:rPr lang="hi-IN" sz="1600" dirty="0">
                          <a:latin typeface="Calibri"/>
                          <a:ea typeface="Times New Roman"/>
                          <a:cs typeface="Mangal"/>
                        </a:rPr>
                        <a:t>जीवाणू (जीवजंतू)</a:t>
                      </a:r>
                      <a:r>
                        <a:rPr lang="en-US" sz="1600" dirty="0">
                          <a:latin typeface="Calibri"/>
                          <a:ea typeface="Times New Roman"/>
                          <a:cs typeface="Mangal"/>
                        </a:rPr>
                        <a:t>, </a:t>
                      </a:r>
                      <a:r>
                        <a:rPr lang="hi-IN" sz="1600" dirty="0">
                          <a:latin typeface="Calibri"/>
                          <a:ea typeface="Times New Roman"/>
                          <a:cs typeface="Mangal"/>
                        </a:rPr>
                        <a:t>काढून टाकलेले घनघटक आणि काही प्रमाणात 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Mangal"/>
                        </a:rPr>
                        <a:t>BOD</a:t>
                      </a:r>
                      <a:r>
                        <a:rPr lang="hi-IN" sz="1600" dirty="0">
                          <a:latin typeface="Calibri"/>
                          <a:ea typeface="Times New Roman"/>
                          <a:cs typeface="Mangal"/>
                        </a:rPr>
                        <a:t> घटक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37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Mangal"/>
                        </a:rPr>
                        <a:t>6. </a:t>
                      </a:r>
                      <a:r>
                        <a:rPr lang="hi-IN" sz="1600">
                          <a:latin typeface="Calibri"/>
                          <a:ea typeface="Times New Roman"/>
                          <a:cs typeface="Mangal"/>
                        </a:rPr>
                        <a:t>डिसइन्फेकशन (दोषरहीत/दुषित नसलेले)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hi-IN" sz="1600" dirty="0">
                          <a:latin typeface="Calibri"/>
                          <a:ea typeface="Times New Roman"/>
                          <a:cs typeface="Mangal"/>
                        </a:rPr>
                        <a:t>जीवाणू </a:t>
                      </a:r>
                      <a:r>
                        <a:rPr lang="en-US" sz="1600" dirty="0">
                          <a:latin typeface="Calibri"/>
                          <a:ea typeface="Times New Roman"/>
                          <a:cs typeface="Mangal"/>
                        </a:rPr>
                        <a:t>, </a:t>
                      </a:r>
                      <a:r>
                        <a:rPr lang="hi-IN" sz="1600" dirty="0">
                          <a:latin typeface="Calibri"/>
                          <a:ea typeface="Times New Roman"/>
                          <a:cs typeface="Mangal"/>
                        </a:rPr>
                        <a:t>जीवजंतू </a:t>
                      </a:r>
                      <a:r>
                        <a:rPr lang="en-US" sz="1600" dirty="0">
                          <a:latin typeface="Calibri"/>
                          <a:ea typeface="Times New Roman"/>
                          <a:cs typeface="Mangal"/>
                        </a:rPr>
                        <a:t>, </a:t>
                      </a:r>
                      <a:r>
                        <a:rPr lang="hi-IN" sz="1600" dirty="0">
                          <a:latin typeface="Calibri"/>
                          <a:ea typeface="Times New Roman"/>
                          <a:cs typeface="Mangal"/>
                        </a:rPr>
                        <a:t>दुर्गंध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OER_Presentation</Template>
  <TotalTime>1877</TotalTime>
  <Words>588</Words>
  <Application>Microsoft Office PowerPoint</Application>
  <PresentationFormat>On-screen Show (4:3)</PresentationFormat>
  <Paragraphs>68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OER Ppt</vt:lpstr>
      <vt:lpstr>मैलापाणी-3 </vt:lpstr>
      <vt:lpstr>सादरीकरणाची व्याप्ती (प्रेझेंटेशन स्कोप) </vt:lpstr>
      <vt:lpstr>  मैलापाणी प्रक्रियेत वापरल्या जाणार्‍या महत्त्वाच्या संज्ञा(परिभाषा </vt:lpstr>
      <vt:lpstr>साठवणे आणि तळाशी गाळ जमवणे.</vt:lpstr>
      <vt:lpstr>(कार्बनडायऑक्साइड वायूशी संयोग क्रिया)</vt:lpstr>
      <vt:lpstr>घनीभवन करणे </vt:lpstr>
      <vt:lpstr>(अंदाजे) ढोबळपणे शुद्ध (शुद्धीकरण) करणे. /रफिंग फिल्टर</vt:lpstr>
      <vt:lpstr>विविध प्रक्रियांचे प्रमाण गुणधर्म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Glazing</dc:title>
  <dc:creator>Hannah</dc:creator>
  <cp:lastModifiedBy>Dell</cp:lastModifiedBy>
  <cp:revision>203</cp:revision>
  <dcterms:created xsi:type="dcterms:W3CDTF">2012-08-23T06:13:59Z</dcterms:created>
  <dcterms:modified xsi:type="dcterms:W3CDTF">2015-01-15T05:53:28Z</dcterms:modified>
</cp:coreProperties>
</file>