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5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8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26-03-2015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7C7A7A-4EEE-4B1E-A90B-27E09E25AD66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b="1" dirty="0" smtClean="0"/>
              <a:t>The Water Cycle (The Hydrological Cycle)</a:t>
            </a:r>
          </a:p>
          <a:p>
            <a:r>
              <a:rPr lang="en-GB" dirty="0" smtClean="0"/>
              <a:t>Where could we get water from in the water cycle? </a:t>
            </a:r>
          </a:p>
          <a:p>
            <a:endParaRPr lang="en-GB" dirty="0" smtClean="0"/>
          </a:p>
          <a:p>
            <a:r>
              <a:rPr lang="en-GB" b="1" dirty="0" smtClean="0"/>
              <a:t>Lakes and Streams</a:t>
            </a:r>
          </a:p>
          <a:p>
            <a:r>
              <a:rPr lang="en-GB" dirty="0" smtClean="0"/>
              <a:t>We could but problems that are associated with lake and stream water:</a:t>
            </a:r>
          </a:p>
          <a:p>
            <a:pPr>
              <a:buFontTx/>
              <a:buChar char="•"/>
            </a:pPr>
            <a:r>
              <a:rPr lang="en-GB" dirty="0" smtClean="0"/>
              <a:t>Lakes/streams can be polluted – runoff including</a:t>
            </a:r>
            <a:r>
              <a:rPr lang="en-GB" baseline="0" dirty="0" smtClean="0"/>
              <a:t> </a:t>
            </a:r>
            <a:r>
              <a:rPr lang="en-GB" dirty="0" smtClean="0"/>
              <a:t>fertilisers and chemicals and bacteria from human and animal waste.  </a:t>
            </a:r>
          </a:p>
          <a:p>
            <a:pPr>
              <a:buFontTx/>
              <a:buChar char="•"/>
            </a:pPr>
            <a:r>
              <a:rPr lang="en-GB" dirty="0" smtClean="0"/>
              <a:t>Also in these hot/dry climates – lakes and streams may not exist.</a:t>
            </a:r>
          </a:p>
          <a:p>
            <a:endParaRPr lang="en-GB" dirty="0" smtClean="0"/>
          </a:p>
          <a:p>
            <a:r>
              <a:rPr lang="en-GB" b="1" dirty="0" smtClean="0"/>
              <a:t>Rain</a:t>
            </a:r>
          </a:p>
          <a:p>
            <a:r>
              <a:rPr lang="en-GB" dirty="0" smtClean="0"/>
              <a:t>Once again we could but associated problems:</a:t>
            </a:r>
          </a:p>
          <a:p>
            <a:pPr>
              <a:buFontTx/>
              <a:buChar char="•"/>
            </a:pPr>
            <a:r>
              <a:rPr lang="en-GB" dirty="0" smtClean="0"/>
              <a:t>Hot/dry climate – water is scarce.</a:t>
            </a:r>
          </a:p>
          <a:p>
            <a:pPr>
              <a:buFontTx/>
              <a:buChar char="•"/>
            </a:pPr>
            <a:r>
              <a:rPr lang="en-GB" dirty="0" smtClean="0"/>
              <a:t>Problems with storing large quantities of water if it only rains in one season. </a:t>
            </a:r>
          </a:p>
          <a:p>
            <a:pPr>
              <a:buFontTx/>
              <a:buChar char="•"/>
            </a:pPr>
            <a:endParaRPr lang="en-GB" dirty="0" smtClean="0"/>
          </a:p>
          <a:p>
            <a:r>
              <a:rPr lang="en-GB" b="1" dirty="0" smtClean="0"/>
              <a:t>Groundwater</a:t>
            </a:r>
          </a:p>
          <a:p>
            <a:pPr>
              <a:buFontTx/>
              <a:buChar char="•"/>
            </a:pPr>
            <a:r>
              <a:rPr lang="en-GB" dirty="0" smtClean="0"/>
              <a:t>Safest, most reliable source. </a:t>
            </a:r>
          </a:p>
          <a:p>
            <a:pPr>
              <a:buFontTx/>
              <a:buChar char="•"/>
            </a:pPr>
            <a:r>
              <a:rPr lang="en-GB" dirty="0" smtClean="0"/>
              <a:t>Think about why-we will return to this.  </a:t>
            </a:r>
          </a:p>
          <a:p>
            <a:pPr>
              <a:buFontTx/>
              <a:buChar char="•"/>
            </a:pPr>
            <a:endParaRPr lang="en-GB" dirty="0" smtClean="0"/>
          </a:p>
          <a:p>
            <a:r>
              <a:rPr lang="en-GB" dirty="0" smtClean="0"/>
              <a:t>Image Courtesy of:</a:t>
            </a:r>
          </a:p>
          <a:p>
            <a:r>
              <a:rPr lang="en-GB" dirty="0" smtClean="0"/>
              <a:t>http://www.lbbuilders.co.uk/userimages/rain1.jpg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90C99-D7A5-4D46-9C82-49C459D706C6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2E7CC-B653-4DB1-A60E-CC6011A7C2C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7222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2E7CC-B653-4DB1-A60E-CC6011A7C2C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2E7CC-B653-4DB1-A60E-CC6011A7C2C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7909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www.schoolsanitation.org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2E7CC-B653-4DB1-A60E-CC6011A7C2C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A0B46-9CDD-4937-89BD-403AE50008A6}" type="datetime1">
              <a:rPr lang="en-IN" smtClean="0"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B159D-AE2A-4D15-B95D-680FED2F6F0C}" type="datetime1">
              <a:rPr lang="en-IN" smtClean="0"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659C-B214-4613-8693-3CA538F58BE2}" type="datetime1">
              <a:rPr lang="en-IN" smtClean="0"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E20EC-A199-4D05-B444-989F59966BD5}" type="datetime1">
              <a:rPr lang="en-IN" smtClean="0"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4FB04-DEC3-4261-9B5A-EEBC7AC85173}" type="datetime1">
              <a:rPr lang="en-IN" smtClean="0"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D7A35-3EA3-4F1A-8B9A-A1D021E58F59}" type="datetime1">
              <a:rPr lang="en-IN" smtClean="0"/>
              <a:t>26-03-2015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B8378-9709-4B88-AED9-14711C951A95}" type="datetime1">
              <a:rPr lang="en-IN" smtClean="0"/>
              <a:t>26-03-2015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3A039-006B-4D28-8B55-180BEF75279A}" type="datetime1">
              <a:rPr lang="en-IN" smtClean="0"/>
              <a:t>26-03-2015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B062B-881D-459D-8AD2-3FDF22EDD4C6}" type="datetime1">
              <a:rPr lang="en-IN" smtClean="0"/>
              <a:t>26-03-2015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BD5F2-FB24-4B58-B117-2F6EF680E718}" type="datetime1">
              <a:rPr lang="en-IN" smtClean="0"/>
              <a:t>26-03-2015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579DB-9814-42DD-9EB0-68C596DFFFC6}" type="datetime1">
              <a:rPr lang="en-IN" smtClean="0"/>
              <a:t>26-03-2015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57082-18EF-4FF9-9F0A-5ECBDABFD98F}" type="datetime1">
              <a:rPr lang="en-IN" smtClean="0"/>
              <a:t>26-03-2015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wmf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4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शोषखड्ड्याचा अभ्यास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आश्रम,पाबळ.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8229600" cy="1143000"/>
          </a:xfrm>
        </p:spPr>
        <p:txBody>
          <a:bodyPr>
            <a:normAutofit/>
          </a:bodyPr>
          <a:lstStyle/>
          <a:p>
            <a:r>
              <a:rPr lang="mr-IN" dirty="0" smtClean="0"/>
              <a:t>सांडपाण्यासाठी शोषखड्डा</a:t>
            </a:r>
            <a:endParaRPr lang="en-US" dirty="0"/>
          </a:p>
        </p:txBody>
      </p:sp>
      <p:pic>
        <p:nvPicPr>
          <p:cNvPr id="5122" name="Picture 2" descr="C:\Documents and Settings\lumsdes\My Documents\EWB\Presentations\Sanitation &amp; Soak Pit\soakaway with latri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133600"/>
            <a:ext cx="6372101" cy="3581400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flipV="1">
            <a:off x="1905000" y="3276600"/>
            <a:ext cx="533400" cy="304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3581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संडास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352800" y="4876800"/>
            <a:ext cx="533400" cy="304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5181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सेटलिंग टँक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352800" y="617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घन पदार्थ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038600" y="5562600"/>
            <a:ext cx="685800" cy="3810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505200" y="5029200"/>
            <a:ext cx="533400" cy="304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5143500" y="5143500"/>
            <a:ext cx="1295400" cy="15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53000" y="5715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द्रव पदार्थ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3429000" y="2590800"/>
            <a:ext cx="41910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6859588" y="4876800"/>
            <a:ext cx="836612" cy="15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43800" y="4648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शोषखड्डा</a:t>
            </a:r>
            <a:endParaRPr lang="en-US" b="1" dirty="0"/>
          </a:p>
        </p:txBody>
      </p:sp>
      <p:sp>
        <p:nvSpPr>
          <p:cNvPr id="23" name="Up Arrow 22"/>
          <p:cNvSpPr/>
          <p:nvPr/>
        </p:nvSpPr>
        <p:spPr>
          <a:xfrm rot="10800000">
            <a:off x="2362200" y="3657600"/>
            <a:ext cx="381000" cy="333454"/>
          </a:xfrm>
          <a:prstGeom prst="upArrow">
            <a:avLst>
              <a:gd name="adj1" fmla="val 50000"/>
              <a:gd name="adj2" fmla="val 40265"/>
            </a:avLst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 rot="5400000">
            <a:off x="3432913" y="4034687"/>
            <a:ext cx="283008" cy="443235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10800000">
            <a:off x="4267200" y="4648200"/>
            <a:ext cx="325306" cy="367856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5400000">
            <a:off x="5849754" y="4208646"/>
            <a:ext cx="249927" cy="367035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10800000">
            <a:off x="6400800" y="4419600"/>
            <a:ext cx="401506" cy="444056"/>
          </a:xfrm>
          <a:prstGeom prst="upArrow">
            <a:avLst/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563387" y="3048000"/>
            <a:ext cx="2428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r-IN" b="1" dirty="0" smtClean="0"/>
              <a:t>साफ करून पाणी सोडावे</a:t>
            </a:r>
            <a:endParaRPr lang="en-GB" b="1" dirty="0" smtClean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4572011" y="3417332"/>
            <a:ext cx="205812" cy="697467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3" name="Group 36"/>
          <p:cNvGrpSpPr/>
          <p:nvPr/>
        </p:nvGrpSpPr>
        <p:grpSpPr>
          <a:xfrm>
            <a:off x="5780316" y="4800600"/>
            <a:ext cx="1544900" cy="982810"/>
            <a:chOff x="5780316" y="4800600"/>
            <a:chExt cx="1544900" cy="982810"/>
          </a:xfrm>
        </p:grpSpPr>
        <p:sp>
          <p:nvSpPr>
            <p:cNvPr id="28" name="Up Arrow 27"/>
            <p:cNvSpPr/>
            <p:nvPr/>
          </p:nvSpPr>
          <p:spPr>
            <a:xfrm rot="5400000">
              <a:off x="6987385" y="5445579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Up Arrow 31"/>
            <p:cNvSpPr/>
            <p:nvPr/>
          </p:nvSpPr>
          <p:spPr>
            <a:xfrm rot="5400000">
              <a:off x="6986097" y="51297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Up Arrow 32"/>
            <p:cNvSpPr/>
            <p:nvPr/>
          </p:nvSpPr>
          <p:spPr>
            <a:xfrm rot="16200000">
              <a:off x="5832213" y="53583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Up Arrow 33"/>
            <p:cNvSpPr/>
            <p:nvPr/>
          </p:nvSpPr>
          <p:spPr>
            <a:xfrm rot="5400000">
              <a:off x="6986097" y="48249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Up Arrow 34"/>
            <p:cNvSpPr/>
            <p:nvPr/>
          </p:nvSpPr>
          <p:spPr>
            <a:xfrm rot="16200000">
              <a:off x="5843097" y="50535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Up Arrow 35"/>
            <p:cNvSpPr/>
            <p:nvPr/>
          </p:nvSpPr>
          <p:spPr>
            <a:xfrm rot="16200000">
              <a:off x="5843097" y="4748703"/>
              <a:ext cx="285934" cy="389728"/>
            </a:xfrm>
            <a:prstGeom prst="upArrow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r-IN" dirty="0" smtClean="0"/>
              <a:t>बंद शोषखड्डा :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2438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0.</a:t>
            </a:r>
            <a:r>
              <a:rPr lang="mr-IN" b="1" dirty="0" smtClean="0"/>
              <a:t>५m ची झाकणाला आधाराची जागा</a:t>
            </a:r>
            <a:endParaRPr lang="en-US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5410200" y="1447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बाहेरील पदार्थ</a:t>
            </a:r>
            <a:endParaRPr lang="en-US" b="1" dirty="0"/>
          </a:p>
        </p:txBody>
      </p:sp>
      <p:pic>
        <p:nvPicPr>
          <p:cNvPr id="4" name="Picture 3" descr="C:\Documents and Settings\lumsdes\My Documents\EWB\Presentations\Sanitation &amp; Soak Pit\soakaway-dr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667000"/>
            <a:ext cx="5372807" cy="3276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86200" y="5334000"/>
            <a:ext cx="2362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514600" y="3048000"/>
            <a:ext cx="1752600" cy="152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 rot="21379678">
            <a:off x="6859183" y="3239365"/>
            <a:ext cx="1219200" cy="76043"/>
          </a:xfrm>
          <a:prstGeom prst="rect">
            <a:avLst/>
          </a:prstGeom>
          <a:solidFill>
            <a:srgbClr val="85605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rot="21379678">
            <a:off x="6708014" y="3283443"/>
            <a:ext cx="216346" cy="82347"/>
          </a:xfrm>
          <a:prstGeom prst="rect">
            <a:avLst/>
          </a:prstGeom>
          <a:solidFill>
            <a:srgbClr val="85605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rot="21379678">
            <a:off x="8079623" y="3188192"/>
            <a:ext cx="216346" cy="82347"/>
          </a:xfrm>
          <a:prstGeom prst="rect">
            <a:avLst/>
          </a:prstGeom>
          <a:solidFill>
            <a:srgbClr val="85605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5400000">
            <a:off x="4160215" y="3250237"/>
            <a:ext cx="2214222" cy="18097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5400000">
            <a:off x="5786599" y="3152543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 rot="5400000">
            <a:off x="5359706" y="3098494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5400000">
            <a:off x="5588306" y="3479494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rot="5400000">
            <a:off x="5293032" y="3608412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5400000">
            <a:off x="5868861" y="3478163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5539816" y="3738660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4"/>
          <p:cNvGrpSpPr/>
          <p:nvPr/>
        </p:nvGrpSpPr>
        <p:grpSpPr>
          <a:xfrm rot="5400000">
            <a:off x="5041104" y="4069415"/>
            <a:ext cx="781488" cy="822613"/>
            <a:chOff x="5410200" y="4876800"/>
            <a:chExt cx="914400" cy="76200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91" name="Oval 90"/>
            <p:cNvSpPr/>
            <p:nvPr/>
          </p:nvSpPr>
          <p:spPr>
            <a:xfrm>
              <a:off x="5410200" y="4953000"/>
              <a:ext cx="2286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5410200" y="5257800"/>
              <a:ext cx="2286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5791200" y="4876800"/>
              <a:ext cx="2286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5715000" y="5181600"/>
              <a:ext cx="2286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5943600" y="5410200"/>
              <a:ext cx="2286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6096000" y="5181600"/>
              <a:ext cx="228600" cy="228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Oval 38"/>
          <p:cNvSpPr/>
          <p:nvPr/>
        </p:nvSpPr>
        <p:spPr>
          <a:xfrm rot="5400000">
            <a:off x="5128509" y="3022294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5400000">
            <a:off x="4799464" y="3022294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4881725" y="3282791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 rot="5400000">
            <a:off x="4634942" y="3478163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 rot="5400000">
            <a:off x="4881725" y="3608412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 rot="5400000">
            <a:off x="4881725" y="3934033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rot="5400000">
            <a:off x="4552680" y="3934033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 rot="5400000">
            <a:off x="4963987" y="4259654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 rot="5400000">
            <a:off x="4634942" y="4194530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 rot="5400000">
            <a:off x="4388158" y="4389902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 rot="5400000">
            <a:off x="4634942" y="4520151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 rot="5400000">
            <a:off x="5951122" y="4389902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 rot="5400000">
            <a:off x="5622077" y="4650399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 rot="5400000">
            <a:off x="4881725" y="4715523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 rot="5400000">
            <a:off x="4552680" y="4976020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8222335">
            <a:off x="5374475" y="3928157"/>
            <a:ext cx="122504" cy="7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 rot="8222335">
            <a:off x="5165455" y="3940211"/>
            <a:ext cx="122504" cy="7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 rot="8222335">
            <a:off x="4716384" y="3276914"/>
            <a:ext cx="122504" cy="7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8222335">
            <a:off x="4507365" y="3288968"/>
            <a:ext cx="122504" cy="7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8222335">
            <a:off x="4634123" y="3797908"/>
            <a:ext cx="122504" cy="7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 rot="8222335">
            <a:off x="4425104" y="3809961"/>
            <a:ext cx="122504" cy="7796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 rot="8222335">
            <a:off x="5797264" y="4944164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8222335">
            <a:off x="5588245" y="4920649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 rot="8222335">
            <a:off x="5303696" y="4915255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 rot="8222335">
            <a:off x="5094677" y="4891740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 rot="8222335">
            <a:off x="4645604" y="4850132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 rot="8222335">
            <a:off x="4436586" y="4826617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 rot="8222335">
            <a:off x="5961788" y="4003516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 rot="8222335">
            <a:off x="5752768" y="3980001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 rot="8222335">
            <a:off x="5961785" y="4264013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 rot="8222335">
            <a:off x="5752766" y="4240499"/>
            <a:ext cx="99541" cy="9748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 rot="3466416">
            <a:off x="4481582" y="3451314"/>
            <a:ext cx="96984" cy="984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 rot="3466416">
            <a:off x="4457609" y="3616139"/>
            <a:ext cx="96984" cy="9848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5400000">
            <a:off x="5868861" y="3738660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5400000">
            <a:off x="5868861" y="4650399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5400000">
            <a:off x="5942553" y="5049713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5400000">
            <a:off x="6024814" y="3030863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 rot="5400000">
            <a:off x="5695769" y="5049713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 rot="5400000">
            <a:off x="4461850" y="4137974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5400000">
            <a:off x="5613508" y="3030863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 rot="5400000">
            <a:off x="5119940" y="3551856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 rot="5400000">
            <a:off x="5119940" y="3747229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 rot="5400000">
            <a:off x="6024814" y="3291360"/>
            <a:ext cx="130249" cy="16452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 rot="5400000">
            <a:off x="4873157" y="4463595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 rot="5400000">
            <a:off x="4461850" y="4658967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 rot="5400000">
            <a:off x="4873157" y="4137974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 rot="5400000">
            <a:off x="4790895" y="3812353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 rot="5400000">
            <a:off x="5860292" y="4072850"/>
            <a:ext cx="130249" cy="1645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 rot="5400000">
            <a:off x="4881725" y="4976020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 rot="5400000">
            <a:off x="5210770" y="5041144"/>
            <a:ext cx="195372" cy="24678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88629" y="3076572"/>
            <a:ext cx="152400" cy="2286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348169" y="3195631"/>
            <a:ext cx="295264" cy="2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 rot="21379678">
            <a:off x="5576885" y="3333827"/>
            <a:ext cx="1219200" cy="76043"/>
          </a:xfrm>
          <a:prstGeom prst="rect">
            <a:avLst/>
          </a:prstGeom>
          <a:solidFill>
            <a:srgbClr val="85605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Arrow Connector 163"/>
          <p:cNvCxnSpPr/>
          <p:nvPr/>
        </p:nvCxnSpPr>
        <p:spPr>
          <a:xfrm flipV="1">
            <a:off x="3200400" y="3506788"/>
            <a:ext cx="2057400" cy="22701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096000" y="3078961"/>
            <a:ext cx="152400" cy="2286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43400" y="2895600"/>
            <a:ext cx="1828800" cy="1524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348163" y="2828926"/>
            <a:ext cx="18288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Straight Arrow Connector 167"/>
          <p:cNvCxnSpPr>
            <a:endCxn id="167" idx="1"/>
          </p:cNvCxnSpPr>
          <p:nvPr/>
        </p:nvCxnSpPr>
        <p:spPr>
          <a:xfrm>
            <a:off x="3200400" y="2208212"/>
            <a:ext cx="1147763" cy="643574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1752600" y="1752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धातूचे किंवा प्लास्टिकचे झाकण</a:t>
            </a:r>
            <a:endParaRPr lang="en-US" b="1" dirty="0"/>
          </a:p>
        </p:txBody>
      </p:sp>
      <p:cxnSp>
        <p:nvCxnSpPr>
          <p:cNvPr id="171" name="Straight Arrow Connector 170"/>
          <p:cNvCxnSpPr/>
          <p:nvPr/>
        </p:nvCxnSpPr>
        <p:spPr>
          <a:xfrm rot="5400000">
            <a:off x="5926614" y="2226788"/>
            <a:ext cx="643573" cy="4572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1143000" y="3657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Cavity around end of pipe</a:t>
            </a:r>
            <a:endParaRPr lang="en-US" b="1" dirty="0"/>
          </a:p>
        </p:txBody>
      </p:sp>
      <p:pic>
        <p:nvPicPr>
          <p:cNvPr id="8194" name="Picture 2" descr="F:\EWB\Presentations\Soakaway\dirty wat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0" y="2514600"/>
            <a:ext cx="489298" cy="714375"/>
          </a:xfrm>
          <a:prstGeom prst="rect">
            <a:avLst/>
          </a:prstGeom>
          <a:noFill/>
        </p:spPr>
      </p:pic>
      <p:sp>
        <p:nvSpPr>
          <p:cNvPr id="99" name="Rectangle 98"/>
          <p:cNvSpPr/>
          <p:nvPr/>
        </p:nvSpPr>
        <p:spPr>
          <a:xfrm>
            <a:off x="6400800" y="3352800"/>
            <a:ext cx="1905000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Up Arrow 104"/>
          <p:cNvSpPr/>
          <p:nvPr/>
        </p:nvSpPr>
        <p:spPr>
          <a:xfrm rot="15665414">
            <a:off x="7776120" y="2790496"/>
            <a:ext cx="381000" cy="333454"/>
          </a:xfrm>
          <a:prstGeom prst="upArrow">
            <a:avLst>
              <a:gd name="adj1" fmla="val 50000"/>
              <a:gd name="adj2" fmla="val 40265"/>
            </a:avLst>
          </a:prstGeom>
          <a:solidFill>
            <a:srgbClr val="85605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219"/>
          <p:cNvGrpSpPr/>
          <p:nvPr/>
        </p:nvGrpSpPr>
        <p:grpSpPr>
          <a:xfrm>
            <a:off x="1143000" y="5410200"/>
            <a:ext cx="5029200" cy="674132"/>
            <a:chOff x="1143000" y="5410200"/>
            <a:chExt cx="5029200" cy="674132"/>
          </a:xfrm>
        </p:grpSpPr>
        <p:sp>
          <p:nvSpPr>
            <p:cNvPr id="166" name="TextBox 165"/>
            <p:cNvSpPr txBox="1"/>
            <p:nvPr/>
          </p:nvSpPr>
          <p:spPr>
            <a:xfrm>
              <a:off x="1143000" y="5715000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r-IN" b="1" dirty="0" smtClean="0"/>
                <a:t>बंद जागा</a:t>
              </a:r>
              <a:endParaRPr lang="en-US" b="1" dirty="0"/>
            </a:p>
          </p:txBody>
        </p:sp>
        <p:cxnSp>
          <p:nvCxnSpPr>
            <p:cNvPr id="176" name="Straight Arrow Connector 175"/>
            <p:cNvCxnSpPr/>
            <p:nvPr/>
          </p:nvCxnSpPr>
          <p:spPr>
            <a:xfrm>
              <a:off x="4343400" y="5410200"/>
              <a:ext cx="1828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stCxn id="166" idx="0"/>
            </p:cNvCxnSpPr>
            <p:nvPr/>
          </p:nvCxnSpPr>
          <p:spPr>
            <a:xfrm flipV="1">
              <a:off x="2209800" y="5486400"/>
              <a:ext cx="2895600" cy="228600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137" name="Straight Arrow Connector 136"/>
          <p:cNvCxnSpPr/>
          <p:nvPr/>
        </p:nvCxnSpPr>
        <p:spPr>
          <a:xfrm flipV="1">
            <a:off x="2133600" y="4114800"/>
            <a:ext cx="3048000" cy="5334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304800" y="4343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लहान गोटे</a:t>
            </a:r>
            <a:endParaRPr lang="en-US" b="1" dirty="0"/>
          </a:p>
        </p:txBody>
      </p:sp>
      <p:sp>
        <p:nvSpPr>
          <p:cNvPr id="140" name="Oval 13"/>
          <p:cNvSpPr/>
          <p:nvPr/>
        </p:nvSpPr>
        <p:spPr>
          <a:xfrm>
            <a:off x="6768953" y="2743200"/>
            <a:ext cx="238235" cy="27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 rot="2822335">
            <a:off x="7700849" y="27695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 rot="2822335">
            <a:off x="7672176" y="29982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7086600" y="2743200"/>
            <a:ext cx="238235" cy="27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01"/>
          <p:cNvSpPr/>
          <p:nvPr/>
        </p:nvSpPr>
        <p:spPr>
          <a:xfrm>
            <a:off x="7483659" y="28332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 rot="2822335">
            <a:off x="6350754" y="2840319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 rot="2822335">
            <a:off x="6541790" y="29843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 rot="2822335">
            <a:off x="5512553" y="2687919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01"/>
          <p:cNvSpPr/>
          <p:nvPr/>
        </p:nvSpPr>
        <p:spPr>
          <a:xfrm>
            <a:off x="6324600" y="30480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 rot="2822335">
            <a:off x="3493790" y="27557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 rot="2822335">
            <a:off x="3465117" y="29844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01"/>
          <p:cNvSpPr/>
          <p:nvPr/>
        </p:nvSpPr>
        <p:spPr>
          <a:xfrm>
            <a:off x="3276600" y="28194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 rot="2822335">
            <a:off x="3874790" y="28319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 rot="2822335">
            <a:off x="3846117" y="30606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01"/>
          <p:cNvSpPr/>
          <p:nvPr/>
        </p:nvSpPr>
        <p:spPr>
          <a:xfrm>
            <a:off x="3657600" y="28956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/>
          <p:cNvSpPr/>
          <p:nvPr/>
        </p:nvSpPr>
        <p:spPr>
          <a:xfrm rot="2822335">
            <a:off x="4103390" y="37463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 rot="2822335">
            <a:off x="4074717" y="39750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01"/>
          <p:cNvSpPr/>
          <p:nvPr/>
        </p:nvSpPr>
        <p:spPr>
          <a:xfrm>
            <a:off x="3886200" y="38100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 rot="2822335">
            <a:off x="3874790" y="32129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 rot="2822335">
            <a:off x="3846117" y="34416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01"/>
          <p:cNvSpPr/>
          <p:nvPr/>
        </p:nvSpPr>
        <p:spPr>
          <a:xfrm>
            <a:off x="3657600" y="32766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 rot="2822335">
            <a:off x="4179590" y="32129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 rot="2822335">
            <a:off x="4150917" y="34416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01"/>
          <p:cNvSpPr/>
          <p:nvPr/>
        </p:nvSpPr>
        <p:spPr>
          <a:xfrm>
            <a:off x="3962400" y="32766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 rot="2822335">
            <a:off x="6389390" y="34415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 rot="2822335">
            <a:off x="6360717" y="36702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01"/>
          <p:cNvSpPr/>
          <p:nvPr/>
        </p:nvSpPr>
        <p:spPr>
          <a:xfrm>
            <a:off x="6172200" y="35052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 rot="2822335">
            <a:off x="6389390" y="38225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 rot="2822335">
            <a:off x="6360717" y="4051203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01"/>
          <p:cNvSpPr/>
          <p:nvPr/>
        </p:nvSpPr>
        <p:spPr>
          <a:xfrm>
            <a:off x="6172200" y="3886200"/>
            <a:ext cx="158824" cy="18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Arrow Connector 178"/>
          <p:cNvCxnSpPr/>
          <p:nvPr/>
        </p:nvCxnSpPr>
        <p:spPr>
          <a:xfrm rot="5400000">
            <a:off x="7069613" y="2226787"/>
            <a:ext cx="643573" cy="4572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1" name="Oval 180"/>
          <p:cNvSpPr/>
          <p:nvPr/>
        </p:nvSpPr>
        <p:spPr>
          <a:xfrm rot="2822335">
            <a:off x="5902512" y="2676786"/>
            <a:ext cx="84515" cy="13274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 rot="2822335">
            <a:off x="6694190" y="3136721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 rot="2822335">
            <a:off x="4979154" y="2687919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 rot="2822335">
            <a:off x="4521953" y="2687919"/>
            <a:ext cx="108905" cy="11887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TextBox 184"/>
          <p:cNvSpPr txBox="1"/>
          <p:nvPr/>
        </p:nvSpPr>
        <p:spPr>
          <a:xfrm>
            <a:off x="70104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वालुकामय मृदा</a:t>
            </a:r>
            <a:endParaRPr lang="en-US" b="1" dirty="0"/>
          </a:p>
        </p:txBody>
      </p:sp>
      <p:grpSp>
        <p:nvGrpSpPr>
          <p:cNvPr id="10" name="Group 220"/>
          <p:cNvGrpSpPr/>
          <p:nvPr/>
        </p:nvGrpSpPr>
        <p:grpSpPr>
          <a:xfrm>
            <a:off x="3505201" y="3428999"/>
            <a:ext cx="5486399" cy="2792969"/>
            <a:chOff x="3505201" y="3428999"/>
            <a:chExt cx="5486399" cy="2792969"/>
          </a:xfrm>
        </p:grpSpPr>
        <p:sp>
          <p:nvSpPr>
            <p:cNvPr id="199" name="TextBox 198"/>
            <p:cNvSpPr txBox="1"/>
            <p:nvPr/>
          </p:nvSpPr>
          <p:spPr>
            <a:xfrm>
              <a:off x="5486400" y="5852636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b="1" dirty="0"/>
            </a:p>
          </p:txBody>
        </p:sp>
        <p:grpSp>
          <p:nvGrpSpPr>
            <p:cNvPr id="12" name="Group 218"/>
            <p:cNvGrpSpPr/>
            <p:nvPr/>
          </p:nvGrpSpPr>
          <p:grpSpPr>
            <a:xfrm>
              <a:off x="3505201" y="3428999"/>
              <a:ext cx="5486399" cy="1982201"/>
              <a:chOff x="3505201" y="3428999"/>
              <a:chExt cx="5486399" cy="1982201"/>
            </a:xfrm>
          </p:grpSpPr>
          <p:grpSp>
            <p:nvGrpSpPr>
              <p:cNvPr id="14" name="Group 203"/>
              <p:cNvGrpSpPr/>
              <p:nvPr/>
            </p:nvGrpSpPr>
            <p:grpSpPr>
              <a:xfrm>
                <a:off x="3505201" y="3428999"/>
                <a:ext cx="5486399" cy="1982201"/>
                <a:chOff x="3505201" y="3428999"/>
                <a:chExt cx="5486399" cy="1982201"/>
              </a:xfrm>
            </p:grpSpPr>
            <p:sp>
              <p:nvSpPr>
                <p:cNvPr id="103" name="TextBox 102"/>
                <p:cNvSpPr txBox="1"/>
                <p:nvPr/>
              </p:nvSpPr>
              <p:spPr>
                <a:xfrm>
                  <a:off x="6858000" y="4572000"/>
                  <a:ext cx="2133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mr-IN" b="1" dirty="0" smtClean="0"/>
                    <a:t>शोषक्रिया</a:t>
                  </a:r>
                  <a:endParaRPr lang="en-US" b="1" dirty="0"/>
                </a:p>
              </p:txBody>
            </p:sp>
            <p:grpSp>
              <p:nvGrpSpPr>
                <p:cNvPr id="15" name="Group 194"/>
                <p:cNvGrpSpPr/>
                <p:nvPr/>
              </p:nvGrpSpPr>
              <p:grpSpPr>
                <a:xfrm>
                  <a:off x="3505201" y="3428999"/>
                  <a:ext cx="3441125" cy="1982201"/>
                  <a:chOff x="3505201" y="3428999"/>
                  <a:chExt cx="3441125" cy="1982201"/>
                </a:xfrm>
              </p:grpSpPr>
              <p:sp>
                <p:nvSpPr>
                  <p:cNvPr id="187" name="Up Arrow 186"/>
                  <p:cNvSpPr/>
                  <p:nvPr/>
                </p:nvSpPr>
                <p:spPr>
                  <a:xfrm rot="5400000">
                    <a:off x="6358642" y="4836536"/>
                    <a:ext cx="456735" cy="692593"/>
                  </a:xfrm>
                  <a:prstGeom prst="upArrow">
                    <a:avLst/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8" name="Up Arrow 187"/>
                  <p:cNvSpPr/>
                  <p:nvPr/>
                </p:nvSpPr>
                <p:spPr>
                  <a:xfrm rot="5400000">
                    <a:off x="6368995" y="3308405"/>
                    <a:ext cx="456735" cy="697926"/>
                  </a:xfrm>
                  <a:prstGeom prst="upArrow">
                    <a:avLst>
                      <a:gd name="adj1" fmla="val 50000"/>
                      <a:gd name="adj2" fmla="val 54615"/>
                    </a:avLst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9" name="Up Arrow 188"/>
                  <p:cNvSpPr/>
                  <p:nvPr/>
                </p:nvSpPr>
                <p:spPr>
                  <a:xfrm rot="5400000">
                    <a:off x="6368995" y="3918005"/>
                    <a:ext cx="456735" cy="697926"/>
                  </a:xfrm>
                  <a:prstGeom prst="upArrow">
                    <a:avLst>
                      <a:gd name="adj1" fmla="val 50000"/>
                      <a:gd name="adj2" fmla="val 54615"/>
                    </a:avLst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0" name="Up Arrow 189"/>
                  <p:cNvSpPr/>
                  <p:nvPr/>
                </p:nvSpPr>
                <p:spPr>
                  <a:xfrm rot="5400000">
                    <a:off x="6368995" y="4375205"/>
                    <a:ext cx="456735" cy="697926"/>
                  </a:xfrm>
                  <a:prstGeom prst="upArrow">
                    <a:avLst>
                      <a:gd name="adj1" fmla="val 50000"/>
                      <a:gd name="adj2" fmla="val 54615"/>
                    </a:avLst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1" name="Up Arrow 190"/>
                  <p:cNvSpPr/>
                  <p:nvPr/>
                </p:nvSpPr>
                <p:spPr>
                  <a:xfrm rot="16200000">
                    <a:off x="3625796" y="3308404"/>
                    <a:ext cx="456735" cy="697926"/>
                  </a:xfrm>
                  <a:prstGeom prst="upArrow">
                    <a:avLst>
                      <a:gd name="adj1" fmla="val 50000"/>
                      <a:gd name="adj2" fmla="val 54615"/>
                    </a:avLst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Up Arrow 191"/>
                  <p:cNvSpPr/>
                  <p:nvPr/>
                </p:nvSpPr>
                <p:spPr>
                  <a:xfrm rot="16200000">
                    <a:off x="3625796" y="3765605"/>
                    <a:ext cx="456735" cy="697926"/>
                  </a:xfrm>
                  <a:prstGeom prst="upArrow">
                    <a:avLst>
                      <a:gd name="adj1" fmla="val 50000"/>
                      <a:gd name="adj2" fmla="val 54615"/>
                    </a:avLst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" name="Up Arrow 192"/>
                  <p:cNvSpPr/>
                  <p:nvPr/>
                </p:nvSpPr>
                <p:spPr>
                  <a:xfrm rot="16200000">
                    <a:off x="3625796" y="4222805"/>
                    <a:ext cx="456735" cy="697926"/>
                  </a:xfrm>
                  <a:prstGeom prst="upArrow">
                    <a:avLst>
                      <a:gd name="adj1" fmla="val 50000"/>
                      <a:gd name="adj2" fmla="val 54615"/>
                    </a:avLst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4" name="Up Arrow 193"/>
                  <p:cNvSpPr/>
                  <p:nvPr/>
                </p:nvSpPr>
                <p:spPr>
                  <a:xfrm rot="16200000">
                    <a:off x="3625796" y="4756205"/>
                    <a:ext cx="456735" cy="697926"/>
                  </a:xfrm>
                  <a:prstGeom prst="upArrow">
                    <a:avLst>
                      <a:gd name="adj1" fmla="val 50000"/>
                      <a:gd name="adj2" fmla="val 54615"/>
                    </a:avLst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77" name="Straight Arrow Connector 176"/>
                <p:cNvCxnSpPr/>
                <p:nvPr/>
              </p:nvCxnSpPr>
              <p:spPr>
                <a:xfrm rot="10800000">
                  <a:off x="6629400" y="4267200"/>
                  <a:ext cx="685800" cy="381000"/>
                </a:xfrm>
                <a:prstGeom prst="straightConnector1">
                  <a:avLst/>
                </a:prstGeom>
                <a:ln w="4445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0" name="Straight Arrow Connector 99"/>
              <p:cNvCxnSpPr/>
              <p:nvPr/>
            </p:nvCxnSpPr>
            <p:spPr>
              <a:xfrm rot="5400000">
                <a:off x="5600700" y="4381500"/>
                <a:ext cx="19050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6" name="Slide Number Placeholder 18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195" name="Footer Placeholder 19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4" grpId="0"/>
      <p:bldP spid="170" grpId="0"/>
      <p:bldP spid="180" grpId="0"/>
      <p:bldP spid="139" grpId="0"/>
      <p:bldP spid="1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8229600" cy="1143000"/>
          </a:xfrm>
        </p:spPr>
        <p:txBody>
          <a:bodyPr/>
          <a:lstStyle/>
          <a:p>
            <a:r>
              <a:rPr lang="mr-IN" dirty="0" smtClean="0"/>
              <a:t>शोषखड्डा तयार करणे :</a:t>
            </a:r>
            <a:endParaRPr lang="en-US" dirty="0"/>
          </a:p>
        </p:txBody>
      </p:sp>
      <p:pic>
        <p:nvPicPr>
          <p:cNvPr id="4" name="Picture 4" descr="C:\Documents and Settings\lumsdes\My Documents\EWB\Presentations\Sanitation &amp; Soak Pit\soakaway-driv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3528863" cy="2152073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304800" y="3962398"/>
            <a:ext cx="2286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8"/>
          <p:cNvGrpSpPr/>
          <p:nvPr/>
        </p:nvGrpSpPr>
        <p:grpSpPr>
          <a:xfrm>
            <a:off x="152400" y="3962400"/>
            <a:ext cx="8305800" cy="1512332"/>
            <a:chOff x="152400" y="3962400"/>
            <a:chExt cx="8305800" cy="1512332"/>
          </a:xfrm>
        </p:grpSpPr>
        <p:grpSp>
          <p:nvGrpSpPr>
            <p:cNvPr id="7" name="Group 28"/>
            <p:cNvGrpSpPr/>
            <p:nvPr/>
          </p:nvGrpSpPr>
          <p:grpSpPr>
            <a:xfrm>
              <a:off x="152400" y="3962400"/>
              <a:ext cx="8305800" cy="1512332"/>
              <a:chOff x="152400" y="3962400"/>
              <a:chExt cx="8305800" cy="1512332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52400" y="4876800"/>
                <a:ext cx="2590800" cy="0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/>
              <p:cNvSpPr/>
              <p:nvPr/>
            </p:nvSpPr>
            <p:spPr>
              <a:xfrm>
                <a:off x="152400" y="4953000"/>
                <a:ext cx="25146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895600" y="5105400"/>
                <a:ext cx="2133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r-IN" b="1" dirty="0" smtClean="0"/>
                  <a:t>जमिनीतील पाणी</a:t>
                </a:r>
                <a:endParaRPr lang="en-US" b="1" dirty="0"/>
              </a:p>
            </p:txBody>
          </p:sp>
          <p:cxnSp>
            <p:nvCxnSpPr>
              <p:cNvPr id="15" name="Straight Arrow Connector 14"/>
              <p:cNvCxnSpPr/>
              <p:nvPr/>
            </p:nvCxnSpPr>
            <p:spPr>
              <a:xfrm rot="10800000">
                <a:off x="2667000" y="5257800"/>
                <a:ext cx="45720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>
                <a:off x="2286000" y="3962400"/>
                <a:ext cx="1588" cy="914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2895600" y="4724400"/>
                <a:ext cx="556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mr-IN" b="1" dirty="0" smtClean="0"/>
                  <a:t>पाण्याची पातळी ते शोषखड्डा यात १.५ m अंतर असावे</a:t>
                </a:r>
                <a:endParaRPr lang="en-US" b="1" dirty="0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 rot="10800000">
                <a:off x="2710538" y="4898572"/>
                <a:ext cx="304800" cy="1588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arrow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 rot="16200000">
              <a:off x="2165866" y="42349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1.5m</a:t>
              </a:r>
              <a:endParaRPr lang="en-US" b="1" dirty="0"/>
            </a:p>
          </p:txBody>
        </p:sp>
      </p:grpSp>
      <p:grpSp>
        <p:nvGrpSpPr>
          <p:cNvPr id="9" name="Group 27"/>
          <p:cNvGrpSpPr/>
          <p:nvPr/>
        </p:nvGrpSpPr>
        <p:grpSpPr>
          <a:xfrm>
            <a:off x="3505200" y="1752600"/>
            <a:ext cx="5354410" cy="2286000"/>
            <a:chOff x="3505200" y="1752600"/>
            <a:chExt cx="5354410" cy="2286000"/>
          </a:xfrm>
        </p:grpSpPr>
        <p:sp>
          <p:nvSpPr>
            <p:cNvPr id="5" name="TextBox 4"/>
            <p:cNvSpPr txBox="1"/>
            <p:nvPr/>
          </p:nvSpPr>
          <p:spPr>
            <a:xfrm>
              <a:off x="4876800" y="3048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30m</a:t>
              </a:r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505200" y="3581400"/>
              <a:ext cx="30480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191000" y="1981200"/>
              <a:ext cx="2133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r-IN" b="1" dirty="0" smtClean="0"/>
                <a:t>पाण्याच्या स्त्रोतापासून ३०m दूर असावा</a:t>
              </a:r>
              <a:endParaRPr lang="en-US" b="1" dirty="0"/>
            </a:p>
          </p:txBody>
        </p:sp>
        <p:pic>
          <p:nvPicPr>
            <p:cNvPr id="27" name="Picture 2" descr="F:\EWB\Presentations\Soakpit\water pump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53200" y="1752600"/>
              <a:ext cx="2306410" cy="2286000"/>
            </a:xfrm>
            <a:prstGeom prst="rect">
              <a:avLst/>
            </a:prstGeom>
            <a:noFill/>
          </p:spPr>
        </p:pic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4191000"/>
            <a:ext cx="406400" cy="51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2916494"/>
            <a:ext cx="471990" cy="60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3200"/>
            <a:ext cx="5637312" cy="1143000"/>
          </a:xfrm>
        </p:spPr>
        <p:txBody>
          <a:bodyPr/>
          <a:lstStyle/>
          <a:p>
            <a:r>
              <a:rPr lang="mr-IN" dirty="0" smtClean="0"/>
              <a:t>धन्यवाद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dirty="0" smtClean="0"/>
              <a:t>शुद्ध पाणी कशासाठी हवे असते </a:t>
            </a:r>
            <a:r>
              <a:rPr lang="en-GB" dirty="0" smtClean="0"/>
              <a:t>?..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628775"/>
            <a:ext cx="8229600" cy="3248025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endParaRPr lang="en-GB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mr-IN" b="1" dirty="0" smtClean="0">
                <a:solidFill>
                  <a:schemeClr val="accent1">
                    <a:lumMod val="90000"/>
                  </a:schemeClr>
                </a:solidFill>
              </a:rPr>
              <a:t>पिण्यासाठी</a:t>
            </a:r>
            <a:endParaRPr lang="en-GB" b="1" dirty="0" smtClean="0">
              <a:solidFill>
                <a:schemeClr val="accent1">
                  <a:lumMod val="90000"/>
                </a:schemeClr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mr-IN" b="1" dirty="0" smtClean="0">
                <a:solidFill>
                  <a:schemeClr val="accent1">
                    <a:lumMod val="90000"/>
                  </a:schemeClr>
                </a:solidFill>
              </a:rPr>
              <a:t>स्वयंपाकासाठी</a:t>
            </a:r>
            <a:endParaRPr lang="en-GB" b="1" dirty="0" smtClean="0">
              <a:solidFill>
                <a:schemeClr val="accent1">
                  <a:lumMod val="90000"/>
                </a:schemeClr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mr-IN" b="1" dirty="0" smtClean="0">
                <a:solidFill>
                  <a:schemeClr val="accent1">
                    <a:lumMod val="90000"/>
                  </a:schemeClr>
                </a:solidFill>
              </a:rPr>
              <a:t>कपडे धुण्यासाठी</a:t>
            </a:r>
            <a:endParaRPr lang="en-GB" b="1" dirty="0" smtClean="0">
              <a:solidFill>
                <a:schemeClr val="accent1">
                  <a:lumMod val="90000"/>
                </a:schemeClr>
              </a:solidFill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mr-IN" b="1" dirty="0" smtClean="0">
                <a:solidFill>
                  <a:schemeClr val="accent1">
                    <a:lumMod val="90000"/>
                  </a:schemeClr>
                </a:solidFill>
              </a:rPr>
              <a:t>जनावरांसाठी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mr-IN" b="1" dirty="0" smtClean="0">
                <a:solidFill>
                  <a:schemeClr val="accent1">
                    <a:lumMod val="90000"/>
                  </a:schemeClr>
                </a:solidFill>
              </a:rPr>
              <a:t>पिकाच्या वाढीसाठी</a:t>
            </a:r>
            <a:endParaRPr lang="en-GB" b="1" dirty="0" smtClean="0">
              <a:solidFill>
                <a:schemeClr val="accent1">
                  <a:lumMod val="90000"/>
                </a:schemeClr>
              </a:solidFill>
            </a:endParaRPr>
          </a:p>
        </p:txBody>
      </p:sp>
      <p:pic>
        <p:nvPicPr>
          <p:cNvPr id="4" name="Picture 4" descr="http://www.theboldchristian.com/images/glass-of-wa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752600"/>
            <a:ext cx="122555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0" name="Picture 2" descr="http://www.picturesof.net/_images_300/A_Colorful_Cartoon_Cooking_Pans_Royalty_Free_Clipart_Picture_100826-023353-20105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349500"/>
            <a:ext cx="2160588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http://www.chellochemicals.co.uk/homedir/images/CartoonWashingHands_0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1828800"/>
            <a:ext cx="1800225" cy="185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4" name="Picture 6" descr="http://www.travel-images.com/pht/uganda1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588" y="4365625"/>
            <a:ext cx="1636712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dirty="0" smtClean="0"/>
              <a:t>पाण्याचे चक्र</a:t>
            </a:r>
            <a:r>
              <a:rPr lang="en-GB" dirty="0" smtClean="0"/>
              <a:t>...</a:t>
            </a:r>
          </a:p>
        </p:txBody>
      </p:sp>
      <p:pic>
        <p:nvPicPr>
          <p:cNvPr id="65540" name="Picture 4" descr="http://www.eea.europa.eu/themes/water/water-resources/figures-and-maps/hydrological-cycle-1/image_previ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1989138"/>
            <a:ext cx="398462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04025" y="3357563"/>
            <a:ext cx="2339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mr-IN" dirty="0" smtClean="0"/>
              <a:t>तलाव आणि नद्या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6551612" y="3752851"/>
            <a:ext cx="504825" cy="431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403350" y="2852738"/>
            <a:ext cx="720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mr-IN" dirty="0" smtClean="0"/>
              <a:t>पाऊस</a:t>
            </a:r>
            <a:endParaRPr lang="en-GB" dirty="0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2124075" y="3036888"/>
            <a:ext cx="792163" cy="679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8600" y="5157788"/>
            <a:ext cx="18954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mr-IN" dirty="0" smtClean="0"/>
              <a:t>जमिनीतील पाणी</a:t>
            </a:r>
            <a:endParaRPr lang="en-GB" dirty="0"/>
          </a:p>
        </p:txBody>
      </p:sp>
      <p:cxnSp>
        <p:nvCxnSpPr>
          <p:cNvPr id="14" name="Straight Arrow Connector 13"/>
          <p:cNvCxnSpPr>
            <a:stCxn id="13" idx="3"/>
          </p:cNvCxnSpPr>
          <p:nvPr/>
        </p:nvCxnSpPr>
        <p:spPr>
          <a:xfrm flipV="1">
            <a:off x="2124075" y="5084764"/>
            <a:ext cx="576263" cy="2576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14600" y="5715000"/>
            <a:ext cx="64087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The Hydrological Cycle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7086600" y="3733800"/>
            <a:ext cx="1447800" cy="1423844"/>
            <a:chOff x="7086600" y="3733800"/>
            <a:chExt cx="1447800" cy="1423844"/>
          </a:xfrm>
        </p:grpSpPr>
        <p:pic>
          <p:nvPicPr>
            <p:cNvPr id="15" name="Picture 6" descr="http://www.travel-images.com/pht/uganda1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86600" y="3733800"/>
              <a:ext cx="682280" cy="85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 descr="F:\EWB\Biogas\manure-006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086600" y="4724400"/>
              <a:ext cx="722073" cy="433244"/>
            </a:xfrm>
            <a:prstGeom prst="rect">
              <a:avLst/>
            </a:prstGeom>
            <a:noFill/>
          </p:spPr>
        </p:pic>
        <p:pic>
          <p:nvPicPr>
            <p:cNvPr id="17" name="Picture 4" descr="F:\EWB\Biogas\fertiliser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848600" y="3733801"/>
              <a:ext cx="685800" cy="838200"/>
            </a:xfrm>
            <a:prstGeom prst="rect">
              <a:avLst/>
            </a:prstGeom>
            <a:noFill/>
          </p:spPr>
        </p:pic>
        <p:pic>
          <p:nvPicPr>
            <p:cNvPr id="18" name="Picture 3" descr="F:\EWB\Biogas\light.jpe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001000" y="4648200"/>
              <a:ext cx="498011" cy="480613"/>
            </a:xfrm>
            <a:prstGeom prst="rect">
              <a:avLst/>
            </a:prstGeom>
            <a:noFill/>
          </p:spPr>
        </p:pic>
      </p:grpSp>
      <p:grpSp>
        <p:nvGrpSpPr>
          <p:cNvPr id="3" name="Group 23"/>
          <p:cNvGrpSpPr/>
          <p:nvPr/>
        </p:nvGrpSpPr>
        <p:grpSpPr>
          <a:xfrm>
            <a:off x="914400" y="3276600"/>
            <a:ext cx="1524000" cy="685800"/>
            <a:chOff x="914400" y="3276600"/>
            <a:chExt cx="1524000" cy="685800"/>
          </a:xfrm>
        </p:grpSpPr>
        <p:pic>
          <p:nvPicPr>
            <p:cNvPr id="19" name="Picture 3" descr="F:\EWB\Biogas\light.jpe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914400" y="3276600"/>
              <a:ext cx="498011" cy="480613"/>
            </a:xfrm>
            <a:prstGeom prst="rect">
              <a:avLst/>
            </a:prstGeom>
            <a:noFill/>
          </p:spPr>
        </p:pic>
        <p:sp>
          <p:nvSpPr>
            <p:cNvPr id="20" name="Rectangle 19"/>
            <p:cNvSpPr/>
            <p:nvPr/>
          </p:nvSpPr>
          <p:spPr>
            <a:xfrm>
              <a:off x="1524000" y="3352800"/>
              <a:ext cx="914400" cy="609600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4" descr="http://www.theboldchristian.com/images/glass-of-wate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" y="5562600"/>
            <a:ext cx="615950" cy="76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0" grpId="0" autoUpdateAnimBg="0"/>
      <p:bldP spid="13" grpId="0" autoUpdateAnimBg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8229600" cy="1143000"/>
          </a:xfrm>
        </p:spPr>
        <p:txBody>
          <a:bodyPr>
            <a:normAutofit/>
          </a:bodyPr>
          <a:lstStyle/>
          <a:p>
            <a:r>
              <a:rPr lang="mr-IN" sz="3600" dirty="0" smtClean="0"/>
              <a:t>जमिनीत पाण्याचे शुद्धीकरण करणे</a:t>
            </a:r>
            <a:endParaRPr lang="en-US" sz="3600" dirty="0"/>
          </a:p>
        </p:txBody>
      </p:sp>
      <p:pic>
        <p:nvPicPr>
          <p:cNvPr id="4100" name="Picture 4" descr="C:\Documents and Settings\lumsdes\My Documents\EWB\Presentations\Sanitation &amp; Soak Pit\soakaway-driv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819400"/>
            <a:ext cx="2904118" cy="2209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" y="2057400"/>
            <a:ext cx="32004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mr-IN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शोषखड्डा</a:t>
            </a:r>
            <a:r>
              <a:rPr lang="en-GB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!</a:t>
            </a:r>
            <a:endParaRPr lang="en-GB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9" name="Picture 4" descr="http://www.eea.europa.eu/themes/water/water-resources/figures-and-maps/hydrological-cycle-1/image_previe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438400"/>
            <a:ext cx="5029200" cy="417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>
            <a:off x="2895600" y="4343400"/>
            <a:ext cx="1524000" cy="1447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0" y="4267200"/>
            <a:ext cx="2362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शोषखड्डा कसे काम करतो</a:t>
            </a:r>
            <a:r>
              <a:rPr lang="en-GB" dirty="0" smtClean="0"/>
              <a:t>?</a:t>
            </a:r>
            <a:endParaRPr lang="en-US" dirty="0"/>
          </a:p>
        </p:txBody>
      </p:sp>
      <p:pic>
        <p:nvPicPr>
          <p:cNvPr id="4" name="Picture 4" descr="MC90011289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057400"/>
            <a:ext cx="1223962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 descr="C:\Documents and Settings\lumsdes\My Documents\EWB\Presentations\Sanitation &amp; Soak Pit\soakaway-drive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667000"/>
            <a:ext cx="5372807" cy="32766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>
            <a:off x="1981200" y="3505200"/>
            <a:ext cx="3124200" cy="762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4191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माती पाण्याला चाळणी सारखे गाळून साफ करते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3733800"/>
            <a:ext cx="7874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>
            <a:endCxn id="10" idx="1"/>
          </p:cNvCxnSpPr>
          <p:nvPr/>
        </p:nvCxnSpPr>
        <p:spPr>
          <a:xfrm flipV="1">
            <a:off x="2209800" y="4235450"/>
            <a:ext cx="3962400" cy="132715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54864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सूक्ष्मजीव पाण्यातील कचरा खाऊन टाकतात</a:t>
            </a:r>
            <a:endParaRPr lang="en-US" b="1" dirty="0"/>
          </a:p>
        </p:txBody>
      </p:sp>
      <p:pic>
        <p:nvPicPr>
          <p:cNvPr id="19" name="Picture 4" descr="http://www.theboldchristian.com/images/glass-of-wat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43800" y="4800600"/>
            <a:ext cx="122555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Up Arrow 24"/>
          <p:cNvSpPr/>
          <p:nvPr/>
        </p:nvSpPr>
        <p:spPr>
          <a:xfrm rot="5400000">
            <a:off x="6358642" y="4836536"/>
            <a:ext cx="456735" cy="692593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962400" y="5257800"/>
            <a:ext cx="2362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2"/>
          <p:cNvGrpSpPr/>
          <p:nvPr/>
        </p:nvGrpSpPr>
        <p:grpSpPr>
          <a:xfrm>
            <a:off x="7862565" y="1752600"/>
            <a:ext cx="1169484" cy="1697727"/>
            <a:chOff x="7862565" y="1752600"/>
            <a:chExt cx="1169484" cy="1697727"/>
          </a:xfrm>
        </p:grpSpPr>
        <p:sp>
          <p:nvSpPr>
            <p:cNvPr id="24" name="Up Arrow 23"/>
            <p:cNvSpPr/>
            <p:nvPr/>
          </p:nvSpPr>
          <p:spPr>
            <a:xfrm rot="15744047">
              <a:off x="7980494" y="2875663"/>
              <a:ext cx="456735" cy="692593"/>
            </a:xfrm>
            <a:prstGeom prst="upArrow">
              <a:avLst/>
            </a:prstGeom>
            <a:solidFill>
              <a:srgbClr val="85605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170" name="Picture 2" descr="F:\EWB\Presentations\Soakaway\dirty water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229600" y="1752600"/>
              <a:ext cx="802449" cy="1171575"/>
            </a:xfrm>
            <a:prstGeom prst="rect">
              <a:avLst/>
            </a:prstGeom>
            <a:noFill/>
          </p:spPr>
        </p:pic>
      </p:grpSp>
      <p:sp>
        <p:nvSpPr>
          <p:cNvPr id="16" name="Up Arrow 15"/>
          <p:cNvSpPr/>
          <p:nvPr/>
        </p:nvSpPr>
        <p:spPr>
          <a:xfrm rot="5400000">
            <a:off x="6368995" y="33084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 rot="5400000">
            <a:off x="6368995" y="3918005"/>
            <a:ext cx="456735" cy="697926"/>
          </a:xfrm>
          <a:prstGeom prst="upArrow">
            <a:avLst>
              <a:gd name="adj1" fmla="val 50000"/>
              <a:gd name="adj2" fmla="val 6176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 rot="5400000">
            <a:off x="6368995" y="43752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16200000">
            <a:off x="3625796" y="3308404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 Arrow 20"/>
          <p:cNvSpPr/>
          <p:nvPr/>
        </p:nvSpPr>
        <p:spPr>
          <a:xfrm rot="16200000">
            <a:off x="3625796" y="37656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 rot="16200000">
            <a:off x="3625796" y="42228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 rot="16200000">
            <a:off x="3625796" y="4756205"/>
            <a:ext cx="456735" cy="697926"/>
          </a:xfrm>
          <a:prstGeom prst="upArrow">
            <a:avLst>
              <a:gd name="adj1" fmla="val 50000"/>
              <a:gd name="adj2" fmla="val 5461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30"/>
          <p:cNvGrpSpPr/>
          <p:nvPr/>
        </p:nvGrpSpPr>
        <p:grpSpPr>
          <a:xfrm>
            <a:off x="2057400" y="5334000"/>
            <a:ext cx="2906549" cy="1524000"/>
            <a:chOff x="2057400" y="5272564"/>
            <a:chExt cx="2906549" cy="1524000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 rot="5922213">
              <a:off x="3867355" y="5699969"/>
              <a:ext cx="1283514" cy="909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8" name="Straight Arrow Connector 27"/>
            <p:cNvCxnSpPr/>
            <p:nvPr/>
          </p:nvCxnSpPr>
          <p:spPr>
            <a:xfrm rot="5400000" flipH="1" flipV="1">
              <a:off x="3962400" y="5501164"/>
              <a:ext cx="533400" cy="76200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057400" y="5791200"/>
              <a:ext cx="2133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mr-IN" b="1" dirty="0" smtClean="0"/>
                <a:t>शोषखड्ड्याला चार बाजू असतात</a:t>
              </a:r>
              <a:endParaRPr lang="en-US" b="1" dirty="0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800" dirty="0" smtClean="0"/>
              <a:t>शोषखड्ड्याची माती कशी असायला हवी</a:t>
            </a:r>
            <a:r>
              <a:rPr lang="en-GB" sz="3800" dirty="0" smtClean="0"/>
              <a:t>?</a:t>
            </a:r>
            <a:endParaRPr lang="en-US" sz="3800" dirty="0"/>
          </a:p>
        </p:txBody>
      </p:sp>
      <p:grpSp>
        <p:nvGrpSpPr>
          <p:cNvPr id="3" name="Group 8"/>
          <p:cNvGrpSpPr/>
          <p:nvPr/>
        </p:nvGrpSpPr>
        <p:grpSpPr>
          <a:xfrm>
            <a:off x="5257799" y="2133599"/>
            <a:ext cx="2700000" cy="2100000"/>
            <a:chOff x="5333999" y="2438399"/>
            <a:chExt cx="2578125" cy="1715625"/>
          </a:xfrm>
        </p:grpSpPr>
        <p:pic>
          <p:nvPicPr>
            <p:cNvPr id="2050" name="Picture 2" descr="F:\EWB\Presentations\Soakaway\sand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33999" y="2438399"/>
              <a:ext cx="2578125" cy="1715625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5715000" y="2895600"/>
              <a:ext cx="1981200" cy="528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sz="3600" b="1" dirty="0" smtClean="0"/>
                <a:t>वालुकामय</a:t>
              </a:r>
              <a:endParaRPr lang="en-US" sz="3600" b="1" dirty="0"/>
            </a:p>
          </p:txBody>
        </p:sp>
      </p:grpSp>
      <p:grpSp>
        <p:nvGrpSpPr>
          <p:cNvPr id="4" name="Group 7"/>
          <p:cNvGrpSpPr/>
          <p:nvPr/>
        </p:nvGrpSpPr>
        <p:grpSpPr>
          <a:xfrm>
            <a:off x="990600" y="2209800"/>
            <a:ext cx="2700000" cy="1980000"/>
            <a:chOff x="1447800" y="3810000"/>
            <a:chExt cx="2819400" cy="2095704"/>
          </a:xfrm>
        </p:grpSpPr>
        <p:pic>
          <p:nvPicPr>
            <p:cNvPr id="2051" name="Picture 3" descr="F:\EWB\Presentations\Soakaway\clay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47800" y="3810000"/>
              <a:ext cx="2819400" cy="2095704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2004788" y="4374570"/>
              <a:ext cx="1981200" cy="7492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sz="4000" b="1" dirty="0" smtClean="0"/>
                <a:t>चिक्कण</a:t>
              </a:r>
              <a:endParaRPr lang="en-US" sz="4000" b="1" dirty="0"/>
            </a:p>
          </p:txBody>
        </p:sp>
      </p:grpSp>
      <p:pic>
        <p:nvPicPr>
          <p:cNvPr id="5122" name="Picture 2" descr="F:\EWB\Presentations\Soakaway\magnify glas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2514600"/>
            <a:ext cx="1357333" cy="1438275"/>
          </a:xfrm>
          <a:prstGeom prst="rect">
            <a:avLst/>
          </a:prstGeom>
          <a:noFill/>
        </p:spPr>
      </p:pic>
      <p:sp>
        <p:nvSpPr>
          <p:cNvPr id="1124" name="Rectangle 1123"/>
          <p:cNvSpPr/>
          <p:nvPr/>
        </p:nvSpPr>
        <p:spPr>
          <a:xfrm>
            <a:off x="5257800" y="5300659"/>
            <a:ext cx="270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Rectangle 1124"/>
          <p:cNvSpPr/>
          <p:nvPr/>
        </p:nvSpPr>
        <p:spPr>
          <a:xfrm>
            <a:off x="5257800" y="5867400"/>
            <a:ext cx="270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/>
        </p:nvSpPr>
        <p:spPr>
          <a:xfrm>
            <a:off x="990600" y="4953000"/>
            <a:ext cx="2700000" cy="18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Rectangle 1126"/>
          <p:cNvSpPr/>
          <p:nvPr/>
        </p:nvSpPr>
        <p:spPr>
          <a:xfrm>
            <a:off x="990600" y="4572000"/>
            <a:ext cx="2700000" cy="18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Rectangle 1127"/>
          <p:cNvSpPr/>
          <p:nvPr/>
        </p:nvSpPr>
        <p:spPr>
          <a:xfrm>
            <a:off x="990600" y="4752970"/>
            <a:ext cx="2700000" cy="18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1128"/>
          <p:cNvGrpSpPr/>
          <p:nvPr/>
        </p:nvGrpSpPr>
        <p:grpSpPr>
          <a:xfrm>
            <a:off x="987969" y="4572000"/>
            <a:ext cx="2700001" cy="1980001"/>
            <a:chOff x="987969" y="4572000"/>
            <a:chExt cx="2700001" cy="1980001"/>
          </a:xfrm>
        </p:grpSpPr>
        <p:sp>
          <p:nvSpPr>
            <p:cNvPr id="1130" name="Rectangle 1129"/>
            <p:cNvSpPr/>
            <p:nvPr/>
          </p:nvSpPr>
          <p:spPr>
            <a:xfrm>
              <a:off x="987970" y="4572000"/>
              <a:ext cx="2700000" cy="19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99"/>
            <p:cNvGrpSpPr/>
            <p:nvPr/>
          </p:nvGrpSpPr>
          <p:grpSpPr>
            <a:xfrm>
              <a:off x="987972" y="4572000"/>
              <a:ext cx="317648" cy="540000"/>
              <a:chOff x="533400" y="4648200"/>
              <a:chExt cx="304800" cy="457200"/>
            </a:xfrm>
          </p:grpSpPr>
          <p:sp>
            <p:nvSpPr>
              <p:cNvPr id="1358" name="Oval 1357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9" name="Oval 1358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0" name="Oval 1359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1" name="Oval 1360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2" name="Oval 1361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3" name="Oval 1362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200"/>
            <p:cNvGrpSpPr/>
            <p:nvPr/>
          </p:nvGrpSpPr>
          <p:grpSpPr>
            <a:xfrm>
              <a:off x="987972" y="5112000"/>
              <a:ext cx="317648" cy="540000"/>
              <a:chOff x="533400" y="4648200"/>
              <a:chExt cx="304800" cy="457200"/>
            </a:xfrm>
          </p:grpSpPr>
          <p:sp>
            <p:nvSpPr>
              <p:cNvPr id="1352" name="Oval 1351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3" name="Oval 1352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4" name="Oval 1353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5" name="Oval 1354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6" name="Oval 1355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7" name="Oval 1356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207"/>
            <p:cNvGrpSpPr/>
            <p:nvPr/>
          </p:nvGrpSpPr>
          <p:grpSpPr>
            <a:xfrm>
              <a:off x="987972" y="5652000"/>
              <a:ext cx="317648" cy="540000"/>
              <a:chOff x="533400" y="4648200"/>
              <a:chExt cx="304800" cy="457200"/>
            </a:xfrm>
          </p:grpSpPr>
          <p:sp>
            <p:nvSpPr>
              <p:cNvPr id="1346" name="Oval 1345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7" name="Oval 1346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8" name="Oval 1347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9" name="Oval 1348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0" name="Oval 1349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1" name="Oval 1350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214"/>
            <p:cNvGrpSpPr/>
            <p:nvPr/>
          </p:nvGrpSpPr>
          <p:grpSpPr>
            <a:xfrm>
              <a:off x="1305619" y="4572000"/>
              <a:ext cx="317648" cy="540000"/>
              <a:chOff x="533400" y="4648200"/>
              <a:chExt cx="304800" cy="457200"/>
            </a:xfrm>
          </p:grpSpPr>
          <p:sp>
            <p:nvSpPr>
              <p:cNvPr id="1340" name="Oval 1339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1" name="Oval 1340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2" name="Oval 1341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3" name="Oval 1342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4" name="Oval 1343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5" name="Oval 1344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221"/>
            <p:cNvGrpSpPr/>
            <p:nvPr/>
          </p:nvGrpSpPr>
          <p:grpSpPr>
            <a:xfrm>
              <a:off x="1305619" y="5112000"/>
              <a:ext cx="317648" cy="540000"/>
              <a:chOff x="533400" y="4648200"/>
              <a:chExt cx="304800" cy="457200"/>
            </a:xfrm>
          </p:grpSpPr>
          <p:sp>
            <p:nvSpPr>
              <p:cNvPr id="1334" name="Oval 1333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5" name="Oval 1334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6" name="Oval 1335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7" name="Oval 1336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8" name="Oval 1337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9" name="Oval 1338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228"/>
            <p:cNvGrpSpPr/>
            <p:nvPr/>
          </p:nvGrpSpPr>
          <p:grpSpPr>
            <a:xfrm>
              <a:off x="1305619" y="5652000"/>
              <a:ext cx="317648" cy="540000"/>
              <a:chOff x="533400" y="4648200"/>
              <a:chExt cx="304800" cy="457200"/>
            </a:xfrm>
          </p:grpSpPr>
          <p:sp>
            <p:nvSpPr>
              <p:cNvPr id="1328" name="Oval 1327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9" name="Oval 1328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0" name="Oval 1329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1" name="Oval 1330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2" name="Oval 1331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3" name="Oval 1332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235"/>
            <p:cNvGrpSpPr/>
            <p:nvPr/>
          </p:nvGrpSpPr>
          <p:grpSpPr>
            <a:xfrm>
              <a:off x="1623266" y="4572000"/>
              <a:ext cx="317648" cy="540000"/>
              <a:chOff x="533400" y="4648200"/>
              <a:chExt cx="304800" cy="457200"/>
            </a:xfrm>
          </p:grpSpPr>
          <p:sp>
            <p:nvSpPr>
              <p:cNvPr id="1322" name="Oval 1321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3" name="Oval 1322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4" name="Oval 1323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5" name="Oval 1324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6" name="Oval 1325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7" name="Oval 1326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242"/>
            <p:cNvGrpSpPr/>
            <p:nvPr/>
          </p:nvGrpSpPr>
          <p:grpSpPr>
            <a:xfrm>
              <a:off x="1623266" y="5112000"/>
              <a:ext cx="317648" cy="540000"/>
              <a:chOff x="533400" y="4648200"/>
              <a:chExt cx="304800" cy="457200"/>
            </a:xfrm>
          </p:grpSpPr>
          <p:sp>
            <p:nvSpPr>
              <p:cNvPr id="1316" name="Oval 1315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7" name="Oval 1316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8" name="Oval 1317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9" name="Oval 1318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0" name="Oval 1319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1" name="Oval 1320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249"/>
            <p:cNvGrpSpPr/>
            <p:nvPr/>
          </p:nvGrpSpPr>
          <p:grpSpPr>
            <a:xfrm>
              <a:off x="1623266" y="5652000"/>
              <a:ext cx="317648" cy="540000"/>
              <a:chOff x="533400" y="4648200"/>
              <a:chExt cx="304800" cy="457200"/>
            </a:xfrm>
          </p:grpSpPr>
          <p:sp>
            <p:nvSpPr>
              <p:cNvPr id="1310" name="Oval 1309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1" name="Oval 1310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2" name="Oval 1311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3" name="Oval 1312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4" name="Oval 1313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5" name="Oval 1314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256"/>
            <p:cNvGrpSpPr/>
            <p:nvPr/>
          </p:nvGrpSpPr>
          <p:grpSpPr>
            <a:xfrm rot="16200000">
              <a:off x="1046216" y="6133765"/>
              <a:ext cx="360000" cy="476472"/>
              <a:chOff x="533400" y="4648200"/>
              <a:chExt cx="304800" cy="457200"/>
            </a:xfrm>
          </p:grpSpPr>
          <p:sp>
            <p:nvSpPr>
              <p:cNvPr id="1304" name="Oval 1303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5" name="Oval 1304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6" name="Oval 1305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7" name="Oval 1306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8" name="Oval 1307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9" name="Oval 1308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263"/>
            <p:cNvGrpSpPr/>
            <p:nvPr/>
          </p:nvGrpSpPr>
          <p:grpSpPr>
            <a:xfrm rot="5400000">
              <a:off x="1522665" y="6133765"/>
              <a:ext cx="360000" cy="476472"/>
              <a:chOff x="533400" y="4648200"/>
              <a:chExt cx="304800" cy="457200"/>
            </a:xfrm>
          </p:grpSpPr>
          <p:sp>
            <p:nvSpPr>
              <p:cNvPr id="1298" name="Oval 1297"/>
              <p:cNvSpPr/>
              <p:nvPr/>
            </p:nvSpPr>
            <p:spPr>
              <a:xfrm>
                <a:off x="5334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9" name="Oval 1298"/>
              <p:cNvSpPr/>
              <p:nvPr/>
            </p:nvSpPr>
            <p:spPr>
              <a:xfrm>
                <a:off x="685800" y="46482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0" name="Oval 1299"/>
              <p:cNvSpPr/>
              <p:nvPr/>
            </p:nvSpPr>
            <p:spPr>
              <a:xfrm>
                <a:off x="5334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1" name="Oval 1300"/>
              <p:cNvSpPr/>
              <p:nvPr/>
            </p:nvSpPr>
            <p:spPr>
              <a:xfrm>
                <a:off x="685800" y="48006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2" name="Oval 1301"/>
              <p:cNvSpPr/>
              <p:nvPr/>
            </p:nvSpPr>
            <p:spPr>
              <a:xfrm>
                <a:off x="6858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3" name="Oval 1302"/>
              <p:cNvSpPr/>
              <p:nvPr/>
            </p:nvSpPr>
            <p:spPr>
              <a:xfrm>
                <a:off x="533400" y="4953000"/>
                <a:ext cx="152400" cy="15240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375"/>
            <p:cNvGrpSpPr/>
            <p:nvPr/>
          </p:nvGrpSpPr>
          <p:grpSpPr>
            <a:xfrm>
              <a:off x="1940911" y="4572000"/>
              <a:ext cx="952941" cy="1980000"/>
              <a:chOff x="685800" y="4800600"/>
              <a:chExt cx="914400" cy="1676400"/>
            </a:xfrm>
          </p:grpSpPr>
          <p:grpSp>
            <p:nvGrpSpPr>
              <p:cNvPr id="20" name="Group 298"/>
              <p:cNvGrpSpPr/>
              <p:nvPr/>
            </p:nvGrpSpPr>
            <p:grpSpPr>
              <a:xfrm>
                <a:off x="685800" y="48006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92" name="Oval 1291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3" name="Oval 1292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4" name="Oval 1293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5" name="Oval 1294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6" name="Oval 1295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7" name="Oval 1296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" name="Group 305"/>
              <p:cNvGrpSpPr/>
              <p:nvPr/>
            </p:nvGrpSpPr>
            <p:grpSpPr>
              <a:xfrm>
                <a:off x="685800" y="52578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86" name="Oval 1285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7" name="Oval 1286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8" name="Oval 1287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9" name="Oval 1288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0" name="Oval 1289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1" name="Oval 1290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" name="Group 312"/>
              <p:cNvGrpSpPr/>
              <p:nvPr/>
            </p:nvGrpSpPr>
            <p:grpSpPr>
              <a:xfrm>
                <a:off x="685800" y="5715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80" name="Oval 1279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1" name="Oval 1280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2" name="Oval 1281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3" name="Oval 1282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4" name="Oval 1283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5" name="Oval 1284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319"/>
              <p:cNvGrpSpPr/>
              <p:nvPr/>
            </p:nvGrpSpPr>
            <p:grpSpPr>
              <a:xfrm>
                <a:off x="990600" y="48006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74" name="Oval 1273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5" name="Oval 1274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6" name="Oval 1275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7" name="Oval 1276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8" name="Oval 1277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9" name="Oval 1278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" name="Group 326"/>
              <p:cNvGrpSpPr/>
              <p:nvPr/>
            </p:nvGrpSpPr>
            <p:grpSpPr>
              <a:xfrm>
                <a:off x="990600" y="52578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68" name="Oval 1267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9" name="Oval 1268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0" name="Oval 1269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1" name="Oval 1270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2" name="Oval 1271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3" name="Oval 1272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333"/>
              <p:cNvGrpSpPr/>
              <p:nvPr/>
            </p:nvGrpSpPr>
            <p:grpSpPr>
              <a:xfrm>
                <a:off x="990600" y="5715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62" name="Oval 1261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3" name="Oval 1262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4" name="Oval 1263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5" name="Oval 1264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6" name="Oval 1265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7" name="Oval 1266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340"/>
              <p:cNvGrpSpPr/>
              <p:nvPr/>
            </p:nvGrpSpPr>
            <p:grpSpPr>
              <a:xfrm>
                <a:off x="1295400" y="48006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56" name="Oval 1255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7" name="Oval 1256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8" name="Oval 1257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9" name="Oval 1258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0" name="Oval 1259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1" name="Oval 1260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347"/>
              <p:cNvGrpSpPr/>
              <p:nvPr/>
            </p:nvGrpSpPr>
            <p:grpSpPr>
              <a:xfrm>
                <a:off x="1295400" y="52578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50" name="Oval 1249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1" name="Oval 1250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2" name="Oval 1251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3" name="Oval 1252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4" name="Oval 1253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5" name="Oval 1254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" name="Group 354"/>
              <p:cNvGrpSpPr/>
              <p:nvPr/>
            </p:nvGrpSpPr>
            <p:grpSpPr>
              <a:xfrm>
                <a:off x="1295400" y="5715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44" name="Oval 1243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5" name="Oval 1244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6" name="Oval 1245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7" name="Oval 1246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8" name="Oval 1247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9" name="Oval 1248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361"/>
              <p:cNvGrpSpPr/>
              <p:nvPr/>
            </p:nvGrpSpPr>
            <p:grpSpPr>
              <a:xfrm rot="16200000">
                <a:off x="762000" y="6096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38" name="Oval 1237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9" name="Oval 1238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0" name="Oval 1239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1" name="Oval 1240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2" name="Oval 1241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3" name="Oval 1242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368"/>
              <p:cNvGrpSpPr/>
              <p:nvPr/>
            </p:nvGrpSpPr>
            <p:grpSpPr>
              <a:xfrm rot="5400000">
                <a:off x="1219200" y="6096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32" name="Oval 1231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3" name="Oval 1232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4" name="Oval 1233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5" name="Oval 1234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6" name="Oval 1235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7" name="Oval 1236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1" name="Group 376"/>
            <p:cNvGrpSpPr/>
            <p:nvPr/>
          </p:nvGrpSpPr>
          <p:grpSpPr>
            <a:xfrm>
              <a:off x="2735029" y="4572000"/>
              <a:ext cx="952941" cy="1980000"/>
              <a:chOff x="685800" y="4800600"/>
              <a:chExt cx="914400" cy="1676400"/>
            </a:xfrm>
          </p:grpSpPr>
          <p:grpSp>
            <p:nvGrpSpPr>
              <p:cNvPr id="320" name="Group 298"/>
              <p:cNvGrpSpPr/>
              <p:nvPr/>
            </p:nvGrpSpPr>
            <p:grpSpPr>
              <a:xfrm>
                <a:off x="685800" y="48006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15" name="Oval 1214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6" name="Oval 1215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7" name="Oval 1216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8" name="Oval 1217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9" name="Oval 1218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0" name="Oval 1219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1" name="Group 305"/>
              <p:cNvGrpSpPr/>
              <p:nvPr/>
            </p:nvGrpSpPr>
            <p:grpSpPr>
              <a:xfrm>
                <a:off x="685800" y="52578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09" name="Oval 1208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0" name="Oval 1209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1" name="Oval 1210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2" name="Oval 1211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3" name="Oval 1212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4" name="Oval 1213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2" name="Group 312"/>
              <p:cNvGrpSpPr/>
              <p:nvPr/>
            </p:nvGrpSpPr>
            <p:grpSpPr>
              <a:xfrm>
                <a:off x="685800" y="5715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203" name="Oval 1202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4" name="Oval 1203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5" name="Oval 1204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6" name="Oval 1205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7" name="Oval 1206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8" name="Oval 1207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3" name="Group 319"/>
              <p:cNvGrpSpPr/>
              <p:nvPr/>
            </p:nvGrpSpPr>
            <p:grpSpPr>
              <a:xfrm>
                <a:off x="990600" y="48006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97" name="Oval 1196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8" name="Oval 1197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9" name="Oval 1198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0" name="Oval 1199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1" name="Oval 1200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2" name="Oval 1201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4" name="Group 326"/>
              <p:cNvGrpSpPr/>
              <p:nvPr/>
            </p:nvGrpSpPr>
            <p:grpSpPr>
              <a:xfrm>
                <a:off x="990600" y="52578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91" name="Oval 1190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2" name="Oval 1191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3" name="Oval 1192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4" name="Oval 1193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5" name="Oval 1194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6" name="Oval 1195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5" name="Group 333"/>
              <p:cNvGrpSpPr/>
              <p:nvPr/>
            </p:nvGrpSpPr>
            <p:grpSpPr>
              <a:xfrm>
                <a:off x="990600" y="5715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85" name="Oval 1184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6" name="Oval 1185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7" name="Oval 1186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8" name="Oval 1187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9" name="Oval 1188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0" name="Oval 1189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6" name="Group 340"/>
              <p:cNvGrpSpPr/>
              <p:nvPr/>
            </p:nvGrpSpPr>
            <p:grpSpPr>
              <a:xfrm>
                <a:off x="1295400" y="48006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79" name="Oval 1178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0" name="Oval 1179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1" name="Oval 1180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2" name="Oval 1181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3" name="Oval 1182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4" name="Oval 1183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7" name="Group 347"/>
              <p:cNvGrpSpPr/>
              <p:nvPr/>
            </p:nvGrpSpPr>
            <p:grpSpPr>
              <a:xfrm>
                <a:off x="1295400" y="52578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73" name="Oval 1172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4" name="Oval 1173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5" name="Oval 1174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6" name="Oval 1175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7" name="Oval 1176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8" name="Oval 1177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8" name="Group 354"/>
              <p:cNvGrpSpPr/>
              <p:nvPr/>
            </p:nvGrpSpPr>
            <p:grpSpPr>
              <a:xfrm>
                <a:off x="1295400" y="5715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67" name="Oval 1166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8" name="Oval 1167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9" name="Oval 1168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0" name="Oval 1169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1" name="Oval 1170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2" name="Oval 1171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9" name="Group 361"/>
              <p:cNvGrpSpPr/>
              <p:nvPr/>
            </p:nvGrpSpPr>
            <p:grpSpPr>
              <a:xfrm rot="16200000">
                <a:off x="762000" y="6096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61" name="Oval 1160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2" name="Oval 1161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3" name="Oval 1162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4" name="Oval 1163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5" name="Oval 1164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6" name="Oval 1165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0" name="Group 368"/>
              <p:cNvGrpSpPr/>
              <p:nvPr/>
            </p:nvGrpSpPr>
            <p:grpSpPr>
              <a:xfrm rot="5400000">
                <a:off x="1219200" y="6096000"/>
                <a:ext cx="304800" cy="457200"/>
                <a:chOff x="533400" y="4648200"/>
                <a:chExt cx="304800" cy="457200"/>
              </a:xfrm>
            </p:grpSpPr>
            <p:sp>
              <p:nvSpPr>
                <p:cNvPr id="1155" name="Oval 1154"/>
                <p:cNvSpPr/>
                <p:nvPr/>
              </p:nvSpPr>
              <p:spPr>
                <a:xfrm>
                  <a:off x="5334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6" name="Oval 1155"/>
                <p:cNvSpPr/>
                <p:nvPr/>
              </p:nvSpPr>
              <p:spPr>
                <a:xfrm>
                  <a:off x="685800" y="46482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7" name="Oval 1156"/>
                <p:cNvSpPr/>
                <p:nvPr/>
              </p:nvSpPr>
              <p:spPr>
                <a:xfrm>
                  <a:off x="5334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8" name="Oval 1157"/>
                <p:cNvSpPr/>
                <p:nvPr/>
              </p:nvSpPr>
              <p:spPr>
                <a:xfrm>
                  <a:off x="685800" y="48006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9" name="Oval 1158"/>
                <p:cNvSpPr/>
                <p:nvPr/>
              </p:nvSpPr>
              <p:spPr>
                <a:xfrm>
                  <a:off x="6858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0" name="Oval 1159"/>
                <p:cNvSpPr/>
                <p:nvPr/>
              </p:nvSpPr>
              <p:spPr>
                <a:xfrm>
                  <a:off x="533400" y="4953000"/>
                  <a:ext cx="152400" cy="152400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1364" name="Rectangle 1363"/>
          <p:cNvSpPr/>
          <p:nvPr/>
        </p:nvSpPr>
        <p:spPr>
          <a:xfrm>
            <a:off x="5257800" y="4572000"/>
            <a:ext cx="270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1" name="Group 1364"/>
          <p:cNvGrpSpPr/>
          <p:nvPr/>
        </p:nvGrpSpPr>
        <p:grpSpPr>
          <a:xfrm>
            <a:off x="5257800" y="4572000"/>
            <a:ext cx="2700000" cy="1980000"/>
            <a:chOff x="5257800" y="4572000"/>
            <a:chExt cx="2700000" cy="1980000"/>
          </a:xfrm>
        </p:grpSpPr>
        <p:sp>
          <p:nvSpPr>
            <p:cNvPr id="1366" name="Rectangle 9"/>
            <p:cNvSpPr/>
            <p:nvPr/>
          </p:nvSpPr>
          <p:spPr>
            <a:xfrm>
              <a:off x="5257800" y="4572000"/>
              <a:ext cx="2700000" cy="198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" name="Oval 10"/>
            <p:cNvSpPr/>
            <p:nvPr/>
          </p:nvSpPr>
          <p:spPr>
            <a:xfrm>
              <a:off x="5416624" y="475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" name="Oval 11"/>
            <p:cNvSpPr/>
            <p:nvPr/>
          </p:nvSpPr>
          <p:spPr>
            <a:xfrm>
              <a:off x="5416624" y="511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9" name="Oval 14"/>
            <p:cNvSpPr/>
            <p:nvPr/>
          </p:nvSpPr>
          <p:spPr>
            <a:xfrm>
              <a:off x="5734271" y="502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0" name="Oval 15"/>
            <p:cNvSpPr/>
            <p:nvPr/>
          </p:nvSpPr>
          <p:spPr>
            <a:xfrm>
              <a:off x="5972506" y="529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1" name="Oval 13"/>
            <p:cNvSpPr/>
            <p:nvPr/>
          </p:nvSpPr>
          <p:spPr>
            <a:xfrm>
              <a:off x="5813682" y="466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2" name="Oval 16"/>
            <p:cNvSpPr/>
            <p:nvPr/>
          </p:nvSpPr>
          <p:spPr>
            <a:xfrm>
              <a:off x="6131329" y="502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2" name="Group 24"/>
            <p:cNvGrpSpPr/>
            <p:nvPr/>
          </p:nvGrpSpPr>
          <p:grpSpPr>
            <a:xfrm>
              <a:off x="6528376" y="4932000"/>
              <a:ext cx="952939" cy="900000"/>
              <a:chOff x="5410200" y="4876800"/>
              <a:chExt cx="914400" cy="762000"/>
            </a:xfrm>
          </p:grpSpPr>
          <p:sp>
            <p:nvSpPr>
              <p:cNvPr id="1426" name="Oval 18"/>
              <p:cNvSpPr/>
              <p:nvPr/>
            </p:nvSpPr>
            <p:spPr>
              <a:xfrm>
                <a:off x="5410200" y="4953000"/>
                <a:ext cx="228600" cy="2286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7" name="Oval 19"/>
              <p:cNvSpPr/>
              <p:nvPr/>
            </p:nvSpPr>
            <p:spPr>
              <a:xfrm>
                <a:off x="5410200" y="5257800"/>
                <a:ext cx="228600" cy="2286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8" name="Oval 20"/>
              <p:cNvSpPr/>
              <p:nvPr/>
            </p:nvSpPr>
            <p:spPr>
              <a:xfrm>
                <a:off x="5791200" y="4876800"/>
                <a:ext cx="228600" cy="2286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9" name="Oval 21"/>
              <p:cNvSpPr/>
              <p:nvPr/>
            </p:nvSpPr>
            <p:spPr>
              <a:xfrm>
                <a:off x="5715000" y="5181600"/>
                <a:ext cx="228600" cy="2286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0" name="Oval 22"/>
              <p:cNvSpPr/>
              <p:nvPr/>
            </p:nvSpPr>
            <p:spPr>
              <a:xfrm>
                <a:off x="5943600" y="5410200"/>
                <a:ext cx="228600" cy="2286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1" name="Oval 23"/>
              <p:cNvSpPr/>
              <p:nvPr/>
            </p:nvSpPr>
            <p:spPr>
              <a:xfrm>
                <a:off x="6096000" y="5181600"/>
                <a:ext cx="228600" cy="2286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74" name="Oval 25"/>
            <p:cNvSpPr/>
            <p:nvPr/>
          </p:nvSpPr>
          <p:spPr>
            <a:xfrm>
              <a:off x="5257800" y="547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5" name="Oval 26"/>
            <p:cNvSpPr/>
            <p:nvPr/>
          </p:nvSpPr>
          <p:spPr>
            <a:xfrm>
              <a:off x="5257800" y="583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6" name="Oval 27"/>
            <p:cNvSpPr/>
            <p:nvPr/>
          </p:nvSpPr>
          <p:spPr>
            <a:xfrm>
              <a:off x="5654859" y="538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7" name="Oval 28"/>
            <p:cNvSpPr/>
            <p:nvPr/>
          </p:nvSpPr>
          <p:spPr>
            <a:xfrm>
              <a:off x="5575447" y="574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8" name="Oval 29"/>
            <p:cNvSpPr/>
            <p:nvPr/>
          </p:nvSpPr>
          <p:spPr>
            <a:xfrm>
              <a:off x="5813682" y="601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9" name="Oval 30"/>
            <p:cNvSpPr/>
            <p:nvPr/>
          </p:nvSpPr>
          <p:spPr>
            <a:xfrm>
              <a:off x="5972506" y="574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0" name="Oval 31"/>
            <p:cNvSpPr/>
            <p:nvPr/>
          </p:nvSpPr>
          <p:spPr>
            <a:xfrm>
              <a:off x="6369565" y="574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1" name="Oval 32"/>
            <p:cNvSpPr/>
            <p:nvPr/>
          </p:nvSpPr>
          <p:spPr>
            <a:xfrm>
              <a:off x="6369565" y="610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2" name="Oval 33"/>
            <p:cNvSpPr/>
            <p:nvPr/>
          </p:nvSpPr>
          <p:spPr>
            <a:xfrm>
              <a:off x="6766624" y="565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3" name="Oval 34"/>
            <p:cNvSpPr/>
            <p:nvPr/>
          </p:nvSpPr>
          <p:spPr>
            <a:xfrm>
              <a:off x="6687212" y="601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4" name="Oval 35"/>
            <p:cNvSpPr/>
            <p:nvPr/>
          </p:nvSpPr>
          <p:spPr>
            <a:xfrm>
              <a:off x="6925447" y="628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5" name="Oval 36"/>
            <p:cNvSpPr/>
            <p:nvPr/>
          </p:nvSpPr>
          <p:spPr>
            <a:xfrm>
              <a:off x="7084271" y="601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6" name="Oval 45"/>
            <p:cNvSpPr/>
            <p:nvPr/>
          </p:nvSpPr>
          <p:spPr>
            <a:xfrm>
              <a:off x="6925447" y="457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7" name="Oval 46"/>
            <p:cNvSpPr/>
            <p:nvPr/>
          </p:nvSpPr>
          <p:spPr>
            <a:xfrm>
              <a:off x="7243094" y="493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8" name="Oval 1387"/>
            <p:cNvSpPr/>
            <p:nvPr/>
          </p:nvSpPr>
          <p:spPr>
            <a:xfrm>
              <a:off x="7322506" y="574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9" name="Oval 1388"/>
            <p:cNvSpPr/>
            <p:nvPr/>
          </p:nvSpPr>
          <p:spPr>
            <a:xfrm>
              <a:off x="7640153" y="610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0" name="Oval 1389"/>
            <p:cNvSpPr/>
            <p:nvPr/>
          </p:nvSpPr>
          <p:spPr>
            <a:xfrm rot="2822335">
              <a:off x="6311574" y="5330223"/>
              <a:ext cx="134029" cy="950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1" name="Oval 1390"/>
            <p:cNvSpPr/>
            <p:nvPr/>
          </p:nvSpPr>
          <p:spPr>
            <a:xfrm rot="2822335">
              <a:off x="6326272" y="5558906"/>
              <a:ext cx="134029" cy="950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2" name="Oval 1391"/>
            <p:cNvSpPr/>
            <p:nvPr/>
          </p:nvSpPr>
          <p:spPr>
            <a:xfrm rot="2822335">
              <a:off x="5517455" y="6050223"/>
              <a:ext cx="134029" cy="950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3" name="Oval 1392"/>
            <p:cNvSpPr/>
            <p:nvPr/>
          </p:nvSpPr>
          <p:spPr>
            <a:xfrm rot="2822335">
              <a:off x="5532153" y="6278906"/>
              <a:ext cx="134029" cy="950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4" name="Oval 1393"/>
            <p:cNvSpPr/>
            <p:nvPr/>
          </p:nvSpPr>
          <p:spPr>
            <a:xfrm rot="2822335">
              <a:off x="6152750" y="6140223"/>
              <a:ext cx="134029" cy="950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5" name="Oval 1394"/>
            <p:cNvSpPr/>
            <p:nvPr/>
          </p:nvSpPr>
          <p:spPr>
            <a:xfrm rot="2822335">
              <a:off x="6167447" y="6368906"/>
              <a:ext cx="134029" cy="9506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6" name="Oval 1395"/>
            <p:cNvSpPr/>
            <p:nvPr/>
          </p:nvSpPr>
          <p:spPr>
            <a:xfrm rot="2822335">
              <a:off x="7574947" y="4868319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7" name="Oval 1396"/>
            <p:cNvSpPr/>
            <p:nvPr/>
          </p:nvSpPr>
          <p:spPr>
            <a:xfrm rot="2822335">
              <a:off x="7546273" y="5097002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8" name="Oval 1397"/>
            <p:cNvSpPr/>
            <p:nvPr/>
          </p:nvSpPr>
          <p:spPr>
            <a:xfrm rot="2822335">
              <a:off x="7539696" y="5408319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9" name="Oval 1398"/>
            <p:cNvSpPr/>
            <p:nvPr/>
          </p:nvSpPr>
          <p:spPr>
            <a:xfrm rot="2822335">
              <a:off x="7511022" y="5637002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0" name="Oval 1399"/>
            <p:cNvSpPr/>
            <p:nvPr/>
          </p:nvSpPr>
          <p:spPr>
            <a:xfrm rot="2822335">
              <a:off x="7460285" y="6128321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1" name="Oval 1400"/>
            <p:cNvSpPr/>
            <p:nvPr/>
          </p:nvSpPr>
          <p:spPr>
            <a:xfrm rot="2822335">
              <a:off x="7431612" y="6357003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2" name="Oval 1401"/>
            <p:cNvSpPr/>
            <p:nvPr/>
          </p:nvSpPr>
          <p:spPr>
            <a:xfrm rot="2822335">
              <a:off x="6427930" y="4688318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3" name="Oval 1402"/>
            <p:cNvSpPr/>
            <p:nvPr/>
          </p:nvSpPr>
          <p:spPr>
            <a:xfrm rot="2822335">
              <a:off x="6399257" y="4917001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4" name="Oval 1403"/>
            <p:cNvSpPr/>
            <p:nvPr/>
          </p:nvSpPr>
          <p:spPr>
            <a:xfrm rot="2822335">
              <a:off x="6745578" y="4688321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5" name="Oval 1404"/>
            <p:cNvSpPr/>
            <p:nvPr/>
          </p:nvSpPr>
          <p:spPr>
            <a:xfrm rot="2822335">
              <a:off x="6716905" y="4917003"/>
              <a:ext cx="108905" cy="118873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6" name="Oval 1405"/>
            <p:cNvSpPr/>
            <p:nvPr/>
          </p:nvSpPr>
          <p:spPr>
            <a:xfrm rot="19666416">
              <a:off x="5750509" y="6314737"/>
              <a:ext cx="118261" cy="10774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7" name="Oval 1406"/>
            <p:cNvSpPr/>
            <p:nvPr/>
          </p:nvSpPr>
          <p:spPr>
            <a:xfrm rot="19666416">
              <a:off x="5951495" y="6340965"/>
              <a:ext cx="118261" cy="10774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8" name="Oval 1407"/>
            <p:cNvSpPr/>
            <p:nvPr/>
          </p:nvSpPr>
          <p:spPr>
            <a:xfrm>
              <a:off x="6131329" y="466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9" name="Oval 1408"/>
            <p:cNvSpPr/>
            <p:nvPr/>
          </p:nvSpPr>
          <p:spPr>
            <a:xfrm>
              <a:off x="7243094" y="466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0" name="Oval 1409"/>
            <p:cNvSpPr/>
            <p:nvPr/>
          </p:nvSpPr>
          <p:spPr>
            <a:xfrm>
              <a:off x="7719565" y="466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1" name="Oval 1410"/>
            <p:cNvSpPr/>
            <p:nvPr/>
          </p:nvSpPr>
          <p:spPr>
            <a:xfrm>
              <a:off x="5257800" y="457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2" name="Oval 1411"/>
            <p:cNvSpPr/>
            <p:nvPr/>
          </p:nvSpPr>
          <p:spPr>
            <a:xfrm>
              <a:off x="7719565" y="493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3" name="Oval 1412"/>
            <p:cNvSpPr/>
            <p:nvPr/>
          </p:nvSpPr>
          <p:spPr>
            <a:xfrm>
              <a:off x="6607800" y="628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4" name="Oval 1413"/>
            <p:cNvSpPr/>
            <p:nvPr/>
          </p:nvSpPr>
          <p:spPr>
            <a:xfrm>
              <a:off x="5257800" y="502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5" name="Oval 1414"/>
            <p:cNvSpPr/>
            <p:nvPr/>
          </p:nvSpPr>
          <p:spPr>
            <a:xfrm>
              <a:off x="5337212" y="628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6" name="Oval 1415"/>
            <p:cNvSpPr/>
            <p:nvPr/>
          </p:nvSpPr>
          <p:spPr>
            <a:xfrm>
              <a:off x="5893094" y="556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7" name="Oval 1416"/>
            <p:cNvSpPr/>
            <p:nvPr/>
          </p:nvSpPr>
          <p:spPr>
            <a:xfrm>
              <a:off x="6131329" y="556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8" name="Oval 1417"/>
            <p:cNvSpPr/>
            <p:nvPr/>
          </p:nvSpPr>
          <p:spPr>
            <a:xfrm>
              <a:off x="5575447" y="457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9" name="Oval 1418"/>
            <p:cNvSpPr/>
            <p:nvPr/>
          </p:nvSpPr>
          <p:spPr>
            <a:xfrm>
              <a:off x="7004859" y="583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0" name="Oval 98"/>
            <p:cNvSpPr/>
            <p:nvPr/>
          </p:nvSpPr>
          <p:spPr>
            <a:xfrm>
              <a:off x="7243094" y="628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1" name="Oval 99"/>
            <p:cNvSpPr/>
            <p:nvPr/>
          </p:nvSpPr>
          <p:spPr>
            <a:xfrm>
              <a:off x="6607800" y="583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2" name="Oval 100"/>
            <p:cNvSpPr/>
            <p:nvPr/>
          </p:nvSpPr>
          <p:spPr>
            <a:xfrm>
              <a:off x="6210741" y="592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3" name="Oval 101"/>
            <p:cNvSpPr/>
            <p:nvPr/>
          </p:nvSpPr>
          <p:spPr>
            <a:xfrm>
              <a:off x="6528388" y="4752000"/>
              <a:ext cx="158824" cy="18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4" name="Oval 1423"/>
            <p:cNvSpPr/>
            <p:nvPr/>
          </p:nvSpPr>
          <p:spPr>
            <a:xfrm>
              <a:off x="7640153" y="574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5" name="Oval 1424"/>
            <p:cNvSpPr/>
            <p:nvPr/>
          </p:nvSpPr>
          <p:spPr>
            <a:xfrm>
              <a:off x="7719565" y="5382000"/>
              <a:ext cx="238235" cy="270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32" name="Down Arrow 1431"/>
          <p:cNvSpPr/>
          <p:nvPr/>
        </p:nvSpPr>
        <p:spPr>
          <a:xfrm>
            <a:off x="4191000" y="45720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Down Arrow 1432"/>
          <p:cNvSpPr/>
          <p:nvPr/>
        </p:nvSpPr>
        <p:spPr>
          <a:xfrm>
            <a:off x="762000" y="4572000"/>
            <a:ext cx="1524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Down Arrow 1433"/>
          <p:cNvSpPr/>
          <p:nvPr/>
        </p:nvSpPr>
        <p:spPr>
          <a:xfrm>
            <a:off x="4191000" y="52578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Down Arrow 1434"/>
          <p:cNvSpPr/>
          <p:nvPr/>
        </p:nvSpPr>
        <p:spPr>
          <a:xfrm>
            <a:off x="762000" y="4791074"/>
            <a:ext cx="1524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Down Arrow 1435"/>
          <p:cNvSpPr/>
          <p:nvPr/>
        </p:nvSpPr>
        <p:spPr>
          <a:xfrm>
            <a:off x="762000" y="4967289"/>
            <a:ext cx="1524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Down Arrow 1436"/>
          <p:cNvSpPr/>
          <p:nvPr/>
        </p:nvSpPr>
        <p:spPr>
          <a:xfrm>
            <a:off x="4191000" y="59436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3" name="Group 1437"/>
          <p:cNvGrpSpPr/>
          <p:nvPr/>
        </p:nvGrpSpPr>
        <p:grpSpPr>
          <a:xfrm>
            <a:off x="8077200" y="4343400"/>
            <a:ext cx="807538" cy="889379"/>
            <a:chOff x="5334000" y="457200"/>
            <a:chExt cx="4617538" cy="5766179"/>
          </a:xfrm>
        </p:grpSpPr>
        <p:grpSp>
          <p:nvGrpSpPr>
            <p:cNvPr id="334" name="Group 457"/>
            <p:cNvGrpSpPr/>
            <p:nvPr/>
          </p:nvGrpSpPr>
          <p:grpSpPr>
            <a:xfrm>
              <a:off x="5334000" y="457200"/>
              <a:ext cx="4617538" cy="5766179"/>
              <a:chOff x="4114800" y="457200"/>
              <a:chExt cx="4617538" cy="5766179"/>
            </a:xfrm>
          </p:grpSpPr>
          <p:pic>
            <p:nvPicPr>
              <p:cNvPr id="1441" name="Picture 3" descr="F:\EWB\Presentations\Soakaway\stop watch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114800" y="457200"/>
                <a:ext cx="4617538" cy="5766179"/>
              </a:xfrm>
              <a:prstGeom prst="rect">
                <a:avLst/>
              </a:prstGeom>
              <a:noFill/>
            </p:spPr>
          </p:pic>
          <p:sp>
            <p:nvSpPr>
              <p:cNvPr id="1442" name="Oval 1441"/>
              <p:cNvSpPr/>
              <p:nvPr/>
            </p:nvSpPr>
            <p:spPr>
              <a:xfrm>
                <a:off x="4419600" y="2133600"/>
                <a:ext cx="3886200" cy="3810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40" name="Straight Arrow Connector 1439"/>
            <p:cNvCxnSpPr/>
            <p:nvPr/>
          </p:nvCxnSpPr>
          <p:spPr>
            <a:xfrm rot="5400000" flipH="1" flipV="1">
              <a:off x="6781800" y="2971800"/>
              <a:ext cx="1905000" cy="228600"/>
            </a:xfrm>
            <a:prstGeom prst="straightConnector1">
              <a:avLst/>
            </a:prstGeom>
            <a:ln w="34925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5" name="Group 1442"/>
          <p:cNvGrpSpPr/>
          <p:nvPr/>
        </p:nvGrpSpPr>
        <p:grpSpPr>
          <a:xfrm>
            <a:off x="8077200" y="4343400"/>
            <a:ext cx="807538" cy="889379"/>
            <a:chOff x="5334000" y="457200"/>
            <a:chExt cx="4617538" cy="5766179"/>
          </a:xfrm>
        </p:grpSpPr>
        <p:grpSp>
          <p:nvGrpSpPr>
            <p:cNvPr id="336" name="Group 457"/>
            <p:cNvGrpSpPr/>
            <p:nvPr/>
          </p:nvGrpSpPr>
          <p:grpSpPr>
            <a:xfrm>
              <a:off x="5334000" y="457200"/>
              <a:ext cx="4617538" cy="5766179"/>
              <a:chOff x="4114800" y="457200"/>
              <a:chExt cx="4617538" cy="5766179"/>
            </a:xfrm>
          </p:grpSpPr>
          <p:pic>
            <p:nvPicPr>
              <p:cNvPr id="1446" name="Picture 3" descr="F:\EWB\Presentations\Soakaway\stop watch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114800" y="457200"/>
                <a:ext cx="4617538" cy="5766179"/>
              </a:xfrm>
              <a:prstGeom prst="rect">
                <a:avLst/>
              </a:prstGeom>
              <a:noFill/>
            </p:spPr>
          </p:pic>
          <p:sp>
            <p:nvSpPr>
              <p:cNvPr id="1447" name="Oval 1446"/>
              <p:cNvSpPr/>
              <p:nvPr/>
            </p:nvSpPr>
            <p:spPr>
              <a:xfrm>
                <a:off x="4419600" y="2133600"/>
                <a:ext cx="3886200" cy="3810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45" name="Straight Arrow Connector 1444"/>
            <p:cNvCxnSpPr>
              <a:endCxn id="1447" idx="6"/>
            </p:cNvCxnSpPr>
            <p:nvPr/>
          </p:nvCxnSpPr>
          <p:spPr>
            <a:xfrm>
              <a:off x="7619994" y="4038604"/>
              <a:ext cx="1905006" cy="10296"/>
            </a:xfrm>
            <a:prstGeom prst="straightConnector1">
              <a:avLst/>
            </a:prstGeom>
            <a:ln w="34925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7" name="Group 1447"/>
          <p:cNvGrpSpPr/>
          <p:nvPr/>
        </p:nvGrpSpPr>
        <p:grpSpPr>
          <a:xfrm>
            <a:off x="8077200" y="4343400"/>
            <a:ext cx="807538" cy="889379"/>
            <a:chOff x="5334000" y="457200"/>
            <a:chExt cx="4617538" cy="5766179"/>
          </a:xfrm>
        </p:grpSpPr>
        <p:grpSp>
          <p:nvGrpSpPr>
            <p:cNvPr id="338" name="Group 457"/>
            <p:cNvGrpSpPr/>
            <p:nvPr/>
          </p:nvGrpSpPr>
          <p:grpSpPr>
            <a:xfrm>
              <a:off x="5334000" y="457200"/>
              <a:ext cx="4617538" cy="5766179"/>
              <a:chOff x="4114800" y="457200"/>
              <a:chExt cx="4617538" cy="5766179"/>
            </a:xfrm>
          </p:grpSpPr>
          <p:pic>
            <p:nvPicPr>
              <p:cNvPr id="1451" name="Picture 3" descr="F:\EWB\Presentations\Soakaway\stop watch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114800" y="457200"/>
                <a:ext cx="4617538" cy="5766179"/>
              </a:xfrm>
              <a:prstGeom prst="rect">
                <a:avLst/>
              </a:prstGeom>
              <a:noFill/>
            </p:spPr>
          </p:pic>
          <p:sp>
            <p:nvSpPr>
              <p:cNvPr id="1452" name="Oval 1451"/>
              <p:cNvSpPr/>
              <p:nvPr/>
            </p:nvSpPr>
            <p:spPr>
              <a:xfrm>
                <a:off x="4419600" y="2133600"/>
                <a:ext cx="3886200" cy="3810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50" name="Straight Arrow Connector 1449"/>
            <p:cNvCxnSpPr>
              <a:endCxn id="1452" idx="4"/>
            </p:cNvCxnSpPr>
            <p:nvPr/>
          </p:nvCxnSpPr>
          <p:spPr>
            <a:xfrm rot="5400000">
              <a:off x="6648448" y="4972056"/>
              <a:ext cx="1904998" cy="38094"/>
            </a:xfrm>
            <a:prstGeom prst="straightConnector1">
              <a:avLst/>
            </a:prstGeom>
            <a:ln w="34925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9" name="Group 1452"/>
          <p:cNvGrpSpPr/>
          <p:nvPr/>
        </p:nvGrpSpPr>
        <p:grpSpPr>
          <a:xfrm>
            <a:off x="8077200" y="4343400"/>
            <a:ext cx="807538" cy="889379"/>
            <a:chOff x="5334000" y="457200"/>
            <a:chExt cx="4617538" cy="5766179"/>
          </a:xfrm>
        </p:grpSpPr>
        <p:grpSp>
          <p:nvGrpSpPr>
            <p:cNvPr id="340" name="Group 457"/>
            <p:cNvGrpSpPr/>
            <p:nvPr/>
          </p:nvGrpSpPr>
          <p:grpSpPr>
            <a:xfrm>
              <a:off x="5334000" y="457200"/>
              <a:ext cx="4617538" cy="5766179"/>
              <a:chOff x="4114800" y="457200"/>
              <a:chExt cx="4617538" cy="5766179"/>
            </a:xfrm>
          </p:grpSpPr>
          <p:pic>
            <p:nvPicPr>
              <p:cNvPr id="1456" name="Picture 3" descr="F:\EWB\Presentations\Soakaway\stop watch.jp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114800" y="457200"/>
                <a:ext cx="4617538" cy="5766179"/>
              </a:xfrm>
              <a:prstGeom prst="rect">
                <a:avLst/>
              </a:prstGeom>
              <a:noFill/>
            </p:spPr>
          </p:pic>
          <p:sp>
            <p:nvSpPr>
              <p:cNvPr id="1457" name="Oval 1456"/>
              <p:cNvSpPr/>
              <p:nvPr/>
            </p:nvSpPr>
            <p:spPr>
              <a:xfrm>
                <a:off x="4419600" y="2133600"/>
                <a:ext cx="3886200" cy="38100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55" name="Straight Arrow Connector 1454"/>
            <p:cNvCxnSpPr>
              <a:endCxn id="1457" idx="2"/>
            </p:cNvCxnSpPr>
            <p:nvPr/>
          </p:nvCxnSpPr>
          <p:spPr>
            <a:xfrm rot="10800000">
              <a:off x="5638806" y="4038604"/>
              <a:ext cx="1981194" cy="10296"/>
            </a:xfrm>
            <a:prstGeom prst="straightConnector1">
              <a:avLst/>
            </a:prstGeom>
            <a:ln w="34925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8" name="TextBox 1457"/>
          <p:cNvSpPr txBox="1"/>
          <p:nvPr/>
        </p:nvSpPr>
        <p:spPr>
          <a:xfrm>
            <a:off x="1219200" y="5181600"/>
            <a:ext cx="21336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चिकणमाती हि घट्ट असते</a:t>
            </a:r>
            <a:endParaRPr lang="en-GB" b="1" dirty="0" smtClean="0"/>
          </a:p>
        </p:txBody>
      </p:sp>
      <p:sp>
        <p:nvSpPr>
          <p:cNvPr id="1459" name="TextBox 1458"/>
          <p:cNvSpPr txBox="1"/>
          <p:nvPr/>
        </p:nvSpPr>
        <p:spPr>
          <a:xfrm>
            <a:off x="5486400" y="5181600"/>
            <a:ext cx="2133600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वाळू हि सैल असते</a:t>
            </a:r>
            <a:endParaRPr lang="en-US" b="1" dirty="0"/>
          </a:p>
        </p:txBody>
      </p:sp>
      <p:pic>
        <p:nvPicPr>
          <p:cNvPr id="34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72400" y="5638800"/>
            <a:ext cx="7874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7" name="Slide Number Placeholder 3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348" name="Footer Placeholder 34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" grpId="0" animBg="1"/>
      <p:bldP spid="1125" grpId="0" animBg="1"/>
      <p:bldP spid="1126" grpId="0" animBg="1"/>
      <p:bldP spid="1127" grpId="0" animBg="1"/>
      <p:bldP spid="1128" grpId="0" animBg="1"/>
      <p:bldP spid="1364" grpId="0" animBg="1"/>
      <p:bldP spid="1432" grpId="0" animBg="1"/>
      <p:bldP spid="1433" grpId="0" animBg="1"/>
      <p:bldP spid="1434" grpId="0" animBg="1"/>
      <p:bldP spid="1435" grpId="0" animBg="1"/>
      <p:bldP spid="1436" grpId="0" animBg="1"/>
      <p:bldP spid="1437" grpId="0" animBg="1"/>
      <p:bldP spid="1458" grpId="0" animBg="1"/>
      <p:bldP spid="14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शोष खड्ड्यातील गाळण वस्तू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dirty="0" smtClean="0"/>
              <a:t>वाळू</a:t>
            </a:r>
          </a:p>
          <a:p>
            <a:r>
              <a:rPr lang="mr-IN" dirty="0" smtClean="0"/>
              <a:t>विटांचे तुकडे</a:t>
            </a:r>
          </a:p>
          <a:p>
            <a:r>
              <a:rPr lang="mr-IN" dirty="0" smtClean="0"/>
              <a:t>गिट्टी</a:t>
            </a:r>
          </a:p>
          <a:p>
            <a:r>
              <a:rPr lang="mr-IN" dirty="0" smtClean="0"/>
              <a:t>लहान व मोठे दगड</a:t>
            </a:r>
          </a:p>
          <a:p>
            <a:pPr marL="0" indent="0">
              <a:buNone/>
            </a:pPr>
            <a:endParaRPr lang="mr-IN" dirty="0" smtClean="0"/>
          </a:p>
          <a:p>
            <a:endParaRPr lang="en-US" dirty="0"/>
          </a:p>
        </p:txBody>
      </p:sp>
      <p:pic>
        <p:nvPicPr>
          <p:cNvPr id="4" name="Picture 3" descr="C:\Documents and Settings\lumsdes\My Documents\EWB\Presentations\Sanitation &amp; Soak Pit\soakaway-dri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887" y="2667000"/>
            <a:ext cx="4136585" cy="3414735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701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mr-IN" dirty="0" smtClean="0"/>
              <a:t>शोषखड्ड्याचे फायदे 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4542" y="292826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सहज उपलब्ध असलेल्या वस्तू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267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कमी जागा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11268" y="3352802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b="1" dirty="0" smtClean="0"/>
              <a:t>कमी खर्च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4800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सहज तयार करता येऊ शकते</a:t>
            </a:r>
            <a:endParaRPr lang="en-US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19800" y="3429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पाण्याचे शुद्धीकरण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1752600" y="5334000"/>
            <a:ext cx="533400" cy="304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9"/>
          <p:cNvGrpSpPr/>
          <p:nvPr/>
        </p:nvGrpSpPr>
        <p:grpSpPr>
          <a:xfrm>
            <a:off x="1524000" y="4267200"/>
            <a:ext cx="2506724" cy="1424158"/>
            <a:chOff x="160276" y="2919242"/>
            <a:chExt cx="2506724" cy="1424158"/>
          </a:xfrm>
        </p:grpSpPr>
        <p:sp>
          <p:nvSpPr>
            <p:cNvPr id="13" name="Rectangle 12"/>
            <p:cNvSpPr/>
            <p:nvPr/>
          </p:nvSpPr>
          <p:spPr>
            <a:xfrm>
              <a:off x="1219200" y="3352800"/>
              <a:ext cx="1447800" cy="9906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0276" y="2919242"/>
              <a:ext cx="10668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 smtClean="0">
                  <a:solidFill>
                    <a:srgbClr val="FF0000"/>
                  </a:solidFill>
                  <a:sym typeface="Webdings"/>
                </a:rPr>
                <a:t></a:t>
              </a:r>
              <a:endParaRPr lang="en-US" sz="8000" dirty="0">
                <a:solidFill>
                  <a:srgbClr val="FF0000"/>
                </a:solidFill>
              </a:endParaRPr>
            </a:p>
          </p:txBody>
        </p:sp>
        <p:grpSp>
          <p:nvGrpSpPr>
            <p:cNvPr id="5" name="Group 24"/>
            <p:cNvGrpSpPr/>
            <p:nvPr/>
          </p:nvGrpSpPr>
          <p:grpSpPr>
            <a:xfrm>
              <a:off x="1600200" y="3657600"/>
              <a:ext cx="609600" cy="533400"/>
              <a:chOff x="3429000" y="4419600"/>
              <a:chExt cx="609600" cy="5334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3429000" y="4419600"/>
                <a:ext cx="609600" cy="5334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3467100" y="4457700"/>
                <a:ext cx="533400" cy="4572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 40"/>
          <p:cNvGrpSpPr/>
          <p:nvPr/>
        </p:nvGrpSpPr>
        <p:grpSpPr>
          <a:xfrm>
            <a:off x="3135068" y="1905002"/>
            <a:ext cx="2057400" cy="1508234"/>
            <a:chOff x="3810000" y="1828800"/>
            <a:chExt cx="2057400" cy="1508234"/>
          </a:xfrm>
        </p:grpSpPr>
        <p:pic>
          <p:nvPicPr>
            <p:cNvPr id="10" name="Picture 3" descr="F:\EWB\Biogas\ruppee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88528" y="2819400"/>
              <a:ext cx="470520" cy="470520"/>
            </a:xfrm>
            <a:prstGeom prst="rect">
              <a:avLst/>
            </a:prstGeom>
            <a:noFill/>
          </p:spPr>
        </p:pic>
        <p:sp>
          <p:nvSpPr>
            <p:cNvPr id="26" name="TextBox 25"/>
            <p:cNvSpPr txBox="1"/>
            <p:nvPr/>
          </p:nvSpPr>
          <p:spPr>
            <a:xfrm>
              <a:off x="3810000" y="1828800"/>
              <a:ext cx="10668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 smtClean="0">
                  <a:solidFill>
                    <a:srgbClr val="FF0000"/>
                  </a:solidFill>
                  <a:sym typeface="Webdings"/>
                </a:rPr>
                <a:t></a:t>
              </a:r>
              <a:endParaRPr lang="en-US" sz="8000" dirty="0">
                <a:solidFill>
                  <a:srgbClr val="FF0000"/>
                </a:solidFill>
              </a:endParaRPr>
            </a:p>
          </p:txBody>
        </p:sp>
        <p:grpSp>
          <p:nvGrpSpPr>
            <p:cNvPr id="15" name="Group 35"/>
            <p:cNvGrpSpPr/>
            <p:nvPr/>
          </p:nvGrpSpPr>
          <p:grpSpPr>
            <a:xfrm>
              <a:off x="4724400" y="2209800"/>
              <a:ext cx="1143000" cy="1127234"/>
              <a:chOff x="4724400" y="2209800"/>
              <a:chExt cx="1143000" cy="1127234"/>
            </a:xfrm>
          </p:grpSpPr>
          <p:pic>
            <p:nvPicPr>
              <p:cNvPr id="27" name="Picture 3" descr="F:\EWB\Biogas\ruppee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724400" y="2774732"/>
                <a:ext cx="533400" cy="533400"/>
              </a:xfrm>
              <a:prstGeom prst="rect">
                <a:avLst/>
              </a:prstGeom>
              <a:noFill/>
            </p:spPr>
          </p:pic>
          <p:pic>
            <p:nvPicPr>
              <p:cNvPr id="28" name="Picture 3" descr="F:\EWB\Biogas\ruppee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334000" y="2803634"/>
                <a:ext cx="533400" cy="533400"/>
              </a:xfrm>
              <a:prstGeom prst="rect">
                <a:avLst/>
              </a:prstGeom>
              <a:noFill/>
            </p:spPr>
          </p:pic>
          <p:pic>
            <p:nvPicPr>
              <p:cNvPr id="29" name="Picture 3" descr="F:\EWB\Biogas\ruppee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724400" y="2209800"/>
                <a:ext cx="533400" cy="533400"/>
              </a:xfrm>
              <a:prstGeom prst="rect">
                <a:avLst/>
              </a:prstGeom>
              <a:noFill/>
            </p:spPr>
          </p:pic>
          <p:pic>
            <p:nvPicPr>
              <p:cNvPr id="30" name="Picture 3" descr="F:\EWB\Biogas\ruppees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334000" y="2209800"/>
                <a:ext cx="533400" cy="533400"/>
              </a:xfrm>
              <a:prstGeom prst="rect">
                <a:avLst/>
              </a:prstGeom>
              <a:noFill/>
            </p:spPr>
          </p:pic>
          <p:grpSp>
            <p:nvGrpSpPr>
              <p:cNvPr id="16" name="Group 30"/>
              <p:cNvGrpSpPr/>
              <p:nvPr/>
            </p:nvGrpSpPr>
            <p:grpSpPr>
              <a:xfrm>
                <a:off x="5029200" y="2514600"/>
                <a:ext cx="609600" cy="533400"/>
                <a:chOff x="3429000" y="4419600"/>
                <a:chExt cx="609600" cy="533400"/>
              </a:xfrm>
            </p:grpSpPr>
            <p:cxnSp>
              <p:nvCxnSpPr>
                <p:cNvPr id="32" name="Straight Connector 31"/>
                <p:cNvCxnSpPr/>
                <p:nvPr/>
              </p:nvCxnSpPr>
              <p:spPr>
                <a:xfrm>
                  <a:off x="3429000" y="4419600"/>
                  <a:ext cx="609600" cy="53340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rot="5400000" flipH="1" flipV="1">
                  <a:off x="3467100" y="4457700"/>
                  <a:ext cx="533400" cy="457200"/>
                </a:xfrm>
                <a:prstGeom prst="line">
                  <a:avLst/>
                </a:prstGeom>
                <a:ln w="571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1026" name="Picture 2" descr="F:\EWB\Presentations\Soakpit\groundwat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524000"/>
            <a:ext cx="2466975" cy="1857375"/>
          </a:xfrm>
          <a:prstGeom prst="rect">
            <a:avLst/>
          </a:prstGeom>
          <a:noFill/>
        </p:spPr>
      </p:pic>
      <p:pic>
        <p:nvPicPr>
          <p:cNvPr id="1027" name="Picture 3" descr="F:\EWB\Presentations\Soakpit\bucket-and-spad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43400"/>
            <a:ext cx="1371600" cy="1431925"/>
          </a:xfrm>
          <a:prstGeom prst="rect">
            <a:avLst/>
          </a:prstGeom>
          <a:noFill/>
        </p:spPr>
      </p:pic>
      <p:pic>
        <p:nvPicPr>
          <p:cNvPr id="1029" name="Picture 5" descr="F:\EWB\Presentations\Soakpit\gravel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6942" y="1709060"/>
            <a:ext cx="1625600" cy="1219200"/>
          </a:xfrm>
          <a:prstGeom prst="rect">
            <a:avLst/>
          </a:prstGeom>
          <a:noFill/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शोषखड्ड्याचे तोटे 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886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कधी-कधी पाणी स्वच्छ करून सोडावे लागते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3657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थंड वातावरणात फायदेशीर नाही</a:t>
            </a:r>
            <a:endParaRPr lang="en-US" b="1" dirty="0"/>
          </a:p>
        </p:txBody>
      </p:sp>
      <p:pic>
        <p:nvPicPr>
          <p:cNvPr id="6" name="Picture 2" descr="C:\Documents and Settings\lumsdes\My Documents\EWB\Presentations\Sanitation &amp; Soak Pit\soakaway with latrin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057400"/>
            <a:ext cx="3118262" cy="1752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57600" y="5562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r-IN" b="1" dirty="0" smtClean="0"/>
              <a:t>दर ३ ते ५ वर्षांनी साफ करावे लागते</a:t>
            </a:r>
            <a:endParaRPr lang="en-US" b="1" dirty="0"/>
          </a:p>
        </p:txBody>
      </p:sp>
      <p:pic>
        <p:nvPicPr>
          <p:cNvPr id="6146" name="Picture 2" descr="F:\EWB\Presentations\Soakaway\cold thermo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133600"/>
            <a:ext cx="1304925" cy="1304925"/>
          </a:xfrm>
          <a:prstGeom prst="rect">
            <a:avLst/>
          </a:prstGeom>
          <a:noFill/>
        </p:spPr>
      </p:pic>
      <p:pic>
        <p:nvPicPr>
          <p:cNvPr id="8" name="Picture 3" descr="F:\EWB\Presentations\Soakpit\bucket-and-sp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4114800"/>
            <a:ext cx="1371600" cy="1431925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3</TotalTime>
  <Words>421</Words>
  <Application>Microsoft Office PowerPoint</Application>
  <PresentationFormat>On-screen Show (4:3)</PresentationFormat>
  <Paragraphs>118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OER Ppt</vt:lpstr>
      <vt:lpstr>शोषखड्ड्याचा अभ्यास</vt:lpstr>
      <vt:lpstr>शुद्ध पाणी कशासाठी हवे असते ?..</vt:lpstr>
      <vt:lpstr>पाण्याचे चक्र...</vt:lpstr>
      <vt:lpstr>जमिनीत पाण्याचे शुद्धीकरण करणे</vt:lpstr>
      <vt:lpstr>शोषखड्डा कसे काम करतो?</vt:lpstr>
      <vt:lpstr>शोषखड्ड्याची माती कशी असायला हवी?</vt:lpstr>
      <vt:lpstr>शोष खड्ड्यातील गाळण वस्तू</vt:lpstr>
      <vt:lpstr>शोषखड्ड्याचे फायदे :</vt:lpstr>
      <vt:lpstr>शोषखड्ड्याचे तोटे :</vt:lpstr>
      <vt:lpstr>सांडपाण्यासाठी शोषखड्डा</vt:lpstr>
      <vt:lpstr>बंद शोषखड्डा : </vt:lpstr>
      <vt:lpstr>शोषखड्डा तयार करणे :</vt:lpstr>
      <vt:lpstr>धन्यवाद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2</cp:revision>
  <dcterms:created xsi:type="dcterms:W3CDTF">2014-01-14T17:55:13Z</dcterms:created>
  <dcterms:modified xsi:type="dcterms:W3CDTF">2015-03-26T10:58:11Z</dcterms:modified>
</cp:coreProperties>
</file>