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0"/>
  </p:notesMasterIdLst>
  <p:sldIdLst>
    <p:sldId id="385" r:id="rId2"/>
    <p:sldId id="386" r:id="rId3"/>
    <p:sldId id="420" r:id="rId4"/>
    <p:sldId id="399" r:id="rId5"/>
    <p:sldId id="400" r:id="rId6"/>
    <p:sldId id="401" r:id="rId7"/>
    <p:sldId id="402" r:id="rId8"/>
    <p:sldId id="42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82" autoAdjust="0"/>
    <p:restoredTop sz="92051" autoAdjust="0"/>
  </p:normalViewPr>
  <p:slideViewPr>
    <p:cSldViewPr>
      <p:cViewPr>
        <p:scale>
          <a:sx n="67" d="100"/>
          <a:sy n="67" d="100"/>
        </p:scale>
        <p:origin x="-117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149EBB-DA85-4D95-803F-8287BA2E4623}" type="datetimeFigureOut">
              <a:rPr lang="en-GB" smtClean="0"/>
              <a:pPr/>
              <a:t>08/12/2014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1D43B-2571-4753-802D-078679FDC5C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237C240-9377-4913-9BD5-98792499E147}"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CD559B32-9671-40EE-BC95-3A5BA29956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CD559B32-9671-40EE-BC95-3A5BA29956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A6360-25CB-4A72-AC7A-EE6E55513C17}" type="datetimeFigureOut">
              <a:rPr lang="en-GB" smtClean="0"/>
              <a:pPr/>
              <a:t>08/12/2014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A6360-25CB-4A72-AC7A-EE6E55513C17}" type="datetimeFigureOut">
              <a:rPr lang="en-GB" smtClean="0"/>
              <a:pPr/>
              <a:t>08/12/2014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CD559B32-9671-40EE-BC95-3A5BA29956CE}" type="slidenum">
              <a:rPr lang="en-GB" smtClean="0"/>
              <a:pPr/>
              <a:t>‹#›</a:t>
            </a:fld>
            <a:endParaRPr lang="en-GB"/>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Grey Water - 3</a:t>
            </a:r>
            <a:endParaRPr lang="en-IN" dirty="0"/>
          </a:p>
        </p:txBody>
      </p:sp>
      <p:sp>
        <p:nvSpPr>
          <p:cNvPr id="3" name="Subtitle 2"/>
          <p:cNvSpPr>
            <a:spLocks noGrp="1"/>
          </p:cNvSpPr>
          <p:nvPr>
            <p:ph type="subTitle" idx="1"/>
          </p:nvPr>
        </p:nvSpPr>
        <p:spPr/>
        <p:txBody>
          <a:bodyPr/>
          <a:lstStyle/>
          <a:p>
            <a:endParaRPr lang="en-IN"/>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Presentation Scope</a:t>
            </a:r>
            <a:endParaRPr lang="en-IN" dirty="0"/>
          </a:p>
        </p:txBody>
      </p:sp>
      <p:sp>
        <p:nvSpPr>
          <p:cNvPr id="3" name="Content Placeholder 2"/>
          <p:cNvSpPr>
            <a:spLocks noGrp="1"/>
          </p:cNvSpPr>
          <p:nvPr>
            <p:ph idx="1"/>
          </p:nvPr>
        </p:nvSpPr>
        <p:spPr/>
        <p:txBody>
          <a:bodyPr/>
          <a:lstStyle/>
          <a:p>
            <a:r>
              <a:rPr lang="en-IN" dirty="0" smtClean="0"/>
              <a:t>In this presentation you will learn:</a:t>
            </a:r>
          </a:p>
          <a:p>
            <a:pPr lvl="1"/>
            <a:r>
              <a:rPr lang="en-IN" dirty="0" smtClean="0">
                <a:solidFill>
                  <a:schemeClr val="tx1">
                    <a:lumMod val="65000"/>
                    <a:lumOff val="35000"/>
                  </a:schemeClr>
                </a:solidFill>
              </a:rPr>
              <a:t>Basic terminologies used in  grey water treatment</a:t>
            </a:r>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Important terminologies used in grey water treatment </a:t>
            </a:r>
            <a:endParaRPr lang="en-IN" dirty="0"/>
          </a:p>
        </p:txBody>
      </p:sp>
      <p:sp>
        <p:nvSpPr>
          <p:cNvPr id="3" name="Content Placeholder 2"/>
          <p:cNvSpPr>
            <a:spLocks noGrp="1"/>
          </p:cNvSpPr>
          <p:nvPr>
            <p:ph idx="1"/>
          </p:nvPr>
        </p:nvSpPr>
        <p:spPr>
          <a:xfrm>
            <a:off x="395536" y="2636912"/>
            <a:ext cx="8064896" cy="2404864"/>
          </a:xfrm>
        </p:spPr>
        <p:txBody>
          <a:bodyPr/>
          <a:lstStyle/>
          <a:p>
            <a:r>
              <a:rPr lang="en-GB" sz="2400" dirty="0" smtClean="0"/>
              <a:t>Storage and Sedimentation</a:t>
            </a:r>
          </a:p>
          <a:p>
            <a:r>
              <a:rPr lang="en-GB" sz="2400" dirty="0" smtClean="0"/>
              <a:t>Aeration</a:t>
            </a:r>
          </a:p>
          <a:p>
            <a:r>
              <a:rPr lang="en-GB" sz="2400" dirty="0" smtClean="0"/>
              <a:t>Coagulation</a:t>
            </a:r>
          </a:p>
          <a:p>
            <a:r>
              <a:rPr lang="en-GB" sz="2400" dirty="0" smtClean="0"/>
              <a:t>Roughing Filters</a:t>
            </a:r>
            <a:endParaRPr lang="en-IN" sz="2400" dirty="0"/>
          </a:p>
        </p:txBody>
      </p:sp>
      <p:sp>
        <p:nvSpPr>
          <p:cNvPr id="4" name="Rectangle 3"/>
          <p:cNvSpPr/>
          <p:nvPr/>
        </p:nvSpPr>
        <p:spPr>
          <a:xfrm>
            <a:off x="0" y="1916832"/>
            <a:ext cx="8178521" cy="461665"/>
          </a:xfrm>
          <a:prstGeom prst="rect">
            <a:avLst/>
          </a:prstGeom>
        </p:spPr>
        <p:txBody>
          <a:bodyPr wrap="none">
            <a:spAutoFit/>
          </a:bodyPr>
          <a:lstStyle/>
          <a:p>
            <a:r>
              <a:rPr lang="en-IN" sz="2400" dirty="0" smtClean="0"/>
              <a:t>Important terminologies used in grey water treatment process : </a:t>
            </a:r>
            <a:endParaRPr lang="en-IN" sz="2400" dirty="0"/>
          </a:p>
        </p:txBody>
      </p:sp>
      <p:sp>
        <p:nvSpPr>
          <p:cNvPr id="5"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Storage and Sedimentation</a:t>
            </a:r>
            <a:endParaRPr lang="en-GB" dirty="0"/>
          </a:p>
        </p:txBody>
      </p:sp>
      <p:sp>
        <p:nvSpPr>
          <p:cNvPr id="3" name="Content Placeholder 2"/>
          <p:cNvSpPr>
            <a:spLocks noGrp="1"/>
          </p:cNvSpPr>
          <p:nvPr>
            <p:ph idx="1"/>
          </p:nvPr>
        </p:nvSpPr>
        <p:spPr>
          <a:xfrm>
            <a:off x="251520" y="1772816"/>
            <a:ext cx="5400600" cy="3456384"/>
          </a:xfrm>
        </p:spPr>
        <p:txBody>
          <a:bodyPr>
            <a:normAutofit/>
          </a:bodyPr>
          <a:lstStyle/>
          <a:p>
            <a:r>
              <a:rPr lang="en-GB" sz="2400" dirty="0" smtClean="0"/>
              <a:t>Natural settlement of solids</a:t>
            </a:r>
          </a:p>
          <a:p>
            <a:r>
              <a:rPr lang="en-GB" sz="2400" dirty="0" smtClean="0"/>
              <a:t>Natural die off of pathogenic bacteria. </a:t>
            </a:r>
            <a:endParaRPr lang="en-GB" sz="2400" dirty="0"/>
          </a:p>
          <a:p>
            <a:r>
              <a:rPr lang="en-GB" sz="2400" dirty="0" smtClean="0"/>
              <a:t>Maximise settlement time</a:t>
            </a:r>
          </a:p>
          <a:p>
            <a:r>
              <a:rPr lang="en-GB" sz="2400" dirty="0" smtClean="0"/>
              <a:t>Sunlight can reduce bacteria in open storage tanks. However in the presence of organic matter it can encourage growth of algae. </a:t>
            </a:r>
          </a:p>
          <a:p>
            <a:endParaRPr lang="en-GB" sz="2400" dirty="0"/>
          </a:p>
        </p:txBody>
      </p:sp>
      <p:pic>
        <p:nvPicPr>
          <p:cNvPr id="46082" name="Picture 2" descr="http://affleap.com/wp-content/uploads/2010/12/algae-image.jpg"/>
          <p:cNvPicPr>
            <a:picLocks noChangeAspect="1" noChangeArrowheads="1"/>
          </p:cNvPicPr>
          <p:nvPr/>
        </p:nvPicPr>
        <p:blipFill>
          <a:blip r:embed="rId3" cstate="print"/>
          <a:srcRect/>
          <a:stretch>
            <a:fillRect/>
          </a:stretch>
        </p:blipFill>
        <p:spPr bwMode="auto">
          <a:xfrm>
            <a:off x="467544" y="5013176"/>
            <a:ext cx="2771800" cy="1237311"/>
          </a:xfrm>
          <a:prstGeom prst="rect">
            <a:avLst/>
          </a:prstGeom>
          <a:noFill/>
        </p:spPr>
      </p:pic>
      <p:pic>
        <p:nvPicPr>
          <p:cNvPr id="46085" name="Picture 5" descr="C:\Users\Emma\Desktop\Grey water sanitation\Water assessment\Vigyan Ashram\DSC_2460.JPG"/>
          <p:cNvPicPr>
            <a:picLocks noChangeAspect="1" noChangeArrowheads="1"/>
          </p:cNvPicPr>
          <p:nvPr/>
        </p:nvPicPr>
        <p:blipFill>
          <a:blip r:embed="rId4" cstate="print"/>
          <a:srcRect/>
          <a:stretch>
            <a:fillRect/>
          </a:stretch>
        </p:blipFill>
        <p:spPr bwMode="auto">
          <a:xfrm>
            <a:off x="4788024" y="4653136"/>
            <a:ext cx="2528217" cy="1692443"/>
          </a:xfrm>
          <a:prstGeom prst="rect">
            <a:avLst/>
          </a:prstGeom>
          <a:noFill/>
        </p:spPr>
      </p:pic>
      <p:pic>
        <p:nvPicPr>
          <p:cNvPr id="26626" name="Picture 2" descr="http://images.tutorvista.com/content/matter-around-pure/matter-sedimentation.jpeg"/>
          <p:cNvPicPr>
            <a:picLocks noChangeAspect="1" noChangeArrowheads="1"/>
          </p:cNvPicPr>
          <p:nvPr/>
        </p:nvPicPr>
        <p:blipFill>
          <a:blip r:embed="rId5" cstate="print"/>
          <a:srcRect/>
          <a:stretch>
            <a:fillRect/>
          </a:stretch>
        </p:blipFill>
        <p:spPr bwMode="auto">
          <a:xfrm>
            <a:off x="5400675" y="2060848"/>
            <a:ext cx="3743325" cy="1533526"/>
          </a:xfrm>
          <a:prstGeom prst="rect">
            <a:avLst/>
          </a:prstGeom>
          <a:noFill/>
        </p:spPr>
      </p:pic>
      <p:sp>
        <p:nvSpPr>
          <p:cNvPr id="8" name="TextBox 7"/>
          <p:cNvSpPr txBox="1"/>
          <p:nvPr/>
        </p:nvSpPr>
        <p:spPr>
          <a:xfrm>
            <a:off x="6156176" y="1628800"/>
            <a:ext cx="2664296" cy="369332"/>
          </a:xfrm>
          <a:prstGeom prst="rect">
            <a:avLst/>
          </a:prstGeom>
          <a:noFill/>
        </p:spPr>
        <p:txBody>
          <a:bodyPr wrap="square" rtlCol="0">
            <a:spAutoFit/>
          </a:bodyPr>
          <a:lstStyle/>
          <a:p>
            <a:r>
              <a:rPr lang="en-IN" dirty="0" smtClean="0"/>
              <a:t>Sedimentation</a:t>
            </a:r>
            <a:endParaRPr lang="en-IN" dirty="0"/>
          </a:p>
        </p:txBody>
      </p:sp>
      <p:sp>
        <p:nvSpPr>
          <p:cNvPr id="9"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500"/>
                                        <p:tgtEl>
                                          <p:spTgt spid="3">
                                            <p:txEl>
                                              <p:pRg st="3" end="3"/>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46082"/>
                                        </p:tgtEl>
                                        <p:attrNameLst>
                                          <p:attrName>style.visibility</p:attrName>
                                        </p:attrNameLst>
                                      </p:cBhvr>
                                      <p:to>
                                        <p:strVal val="visible"/>
                                      </p:to>
                                    </p:set>
                                    <p:animEffect transition="in" filter="blinds(horizontal)">
                                      <p:cBhvr>
                                        <p:cTn id="24" dur="500"/>
                                        <p:tgtEl>
                                          <p:spTgt spid="46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69776"/>
            <a:ext cx="4536504" cy="1143000"/>
          </a:xfrm>
        </p:spPr>
        <p:txBody>
          <a:bodyPr/>
          <a:lstStyle/>
          <a:p>
            <a:r>
              <a:rPr lang="en-GB" dirty="0" smtClean="0"/>
              <a:t>Aeration</a:t>
            </a:r>
            <a:endParaRPr lang="en-GB" dirty="0"/>
          </a:p>
        </p:txBody>
      </p:sp>
      <p:sp>
        <p:nvSpPr>
          <p:cNvPr id="3" name="Content Placeholder 2"/>
          <p:cNvSpPr>
            <a:spLocks noGrp="1"/>
          </p:cNvSpPr>
          <p:nvPr>
            <p:ph idx="1"/>
          </p:nvPr>
        </p:nvSpPr>
        <p:spPr>
          <a:xfrm>
            <a:off x="0" y="1556792"/>
            <a:ext cx="5292080" cy="4525963"/>
          </a:xfrm>
        </p:spPr>
        <p:txBody>
          <a:bodyPr>
            <a:normAutofit/>
          </a:bodyPr>
          <a:lstStyle/>
          <a:p>
            <a:r>
              <a:rPr lang="en-GB" sz="2400" dirty="0" smtClean="0"/>
              <a:t>Tastes and smells are commonly due to the presence of hydrogen sulphide in the groundwater or decaying organic and bacterial matter in surface water. These tastes and smells can be reduced by aeration. </a:t>
            </a:r>
          </a:p>
          <a:p>
            <a:r>
              <a:rPr lang="en-GB" sz="2400" dirty="0" smtClean="0"/>
              <a:t>Maximise air/water contact area. </a:t>
            </a:r>
          </a:p>
          <a:p>
            <a:r>
              <a:rPr lang="en-GB" sz="2400" dirty="0" smtClean="0"/>
              <a:t>Discharge in a spray into tank. </a:t>
            </a:r>
          </a:p>
          <a:p>
            <a:r>
              <a:rPr lang="en-GB" sz="2400" dirty="0" smtClean="0"/>
              <a:t>If space is available then  let water fall down steps of perforated tiles or steps. </a:t>
            </a:r>
            <a:endParaRPr lang="en-GB" sz="2400" dirty="0"/>
          </a:p>
        </p:txBody>
      </p:sp>
      <p:pic>
        <p:nvPicPr>
          <p:cNvPr id="24578" name="Picture 2" descr="http://www.gamuda.com.my/i/gamuda-waterbadong1.jpg"/>
          <p:cNvPicPr>
            <a:picLocks noChangeAspect="1" noChangeArrowheads="1"/>
          </p:cNvPicPr>
          <p:nvPr/>
        </p:nvPicPr>
        <p:blipFill>
          <a:blip r:embed="rId2" cstate="print"/>
          <a:srcRect/>
          <a:stretch>
            <a:fillRect/>
          </a:stretch>
        </p:blipFill>
        <p:spPr bwMode="auto">
          <a:xfrm>
            <a:off x="5724128" y="5192742"/>
            <a:ext cx="3419872" cy="1161201"/>
          </a:xfrm>
          <a:prstGeom prst="rect">
            <a:avLst/>
          </a:prstGeom>
          <a:noFill/>
        </p:spPr>
      </p:pic>
      <p:pic>
        <p:nvPicPr>
          <p:cNvPr id="24580" name="Picture 4" descr="http://water.me.vccs.edu/courses/ENV110/clipart/activated2.gif"/>
          <p:cNvPicPr>
            <a:picLocks noChangeAspect="1" noChangeArrowheads="1"/>
          </p:cNvPicPr>
          <p:nvPr/>
        </p:nvPicPr>
        <p:blipFill>
          <a:blip r:embed="rId3" cstate="print"/>
          <a:srcRect/>
          <a:stretch>
            <a:fillRect/>
          </a:stretch>
        </p:blipFill>
        <p:spPr bwMode="auto">
          <a:xfrm>
            <a:off x="5354581" y="1916832"/>
            <a:ext cx="3789419" cy="1682502"/>
          </a:xfrm>
          <a:prstGeom prst="rect">
            <a:avLst/>
          </a:prstGeom>
          <a:noFill/>
        </p:spPr>
      </p:pic>
      <p:pic>
        <p:nvPicPr>
          <p:cNvPr id="24582" name="Picture 6" descr="http://wastewaterstudy.files.wordpress.com/2013/02/surface-aerator-for-wastewater-treatment.jpg"/>
          <p:cNvPicPr>
            <a:picLocks noChangeAspect="1" noChangeArrowheads="1"/>
          </p:cNvPicPr>
          <p:nvPr/>
        </p:nvPicPr>
        <p:blipFill>
          <a:blip r:embed="rId4" cstate="print"/>
          <a:srcRect/>
          <a:stretch>
            <a:fillRect/>
          </a:stretch>
        </p:blipFill>
        <p:spPr bwMode="auto">
          <a:xfrm>
            <a:off x="6444208" y="3789040"/>
            <a:ext cx="2016224" cy="1512168"/>
          </a:xfrm>
          <a:prstGeom prst="rect">
            <a:avLst/>
          </a:prstGeom>
          <a:noFill/>
        </p:spPr>
      </p:pic>
      <p:sp>
        <p:nvSpPr>
          <p:cNvPr id="10" name="TextBox 9"/>
          <p:cNvSpPr txBox="1"/>
          <p:nvPr/>
        </p:nvSpPr>
        <p:spPr>
          <a:xfrm>
            <a:off x="6479704" y="1628800"/>
            <a:ext cx="2664296" cy="369332"/>
          </a:xfrm>
          <a:prstGeom prst="rect">
            <a:avLst/>
          </a:prstGeom>
          <a:noFill/>
        </p:spPr>
        <p:txBody>
          <a:bodyPr wrap="square" rtlCol="0">
            <a:spAutoFit/>
          </a:bodyPr>
          <a:lstStyle/>
          <a:p>
            <a:r>
              <a:rPr lang="en-IN" b="1" dirty="0" smtClean="0"/>
              <a:t>Aeration process</a:t>
            </a:r>
            <a:endParaRPr lang="en-IN" b="1" dirty="0"/>
          </a:p>
        </p:txBody>
      </p:sp>
      <p:sp>
        <p:nvSpPr>
          <p:cNvPr id="8"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Coagulation</a:t>
            </a:r>
            <a:endParaRPr lang="en-GB" dirty="0"/>
          </a:p>
        </p:txBody>
      </p:sp>
      <p:sp>
        <p:nvSpPr>
          <p:cNvPr id="3" name="Content Placeholder 2"/>
          <p:cNvSpPr>
            <a:spLocks noGrp="1"/>
          </p:cNvSpPr>
          <p:nvPr>
            <p:ph idx="1"/>
          </p:nvPr>
        </p:nvSpPr>
        <p:spPr>
          <a:xfrm>
            <a:off x="323528" y="4293096"/>
            <a:ext cx="9324528" cy="2216224"/>
          </a:xfrm>
        </p:spPr>
        <p:txBody>
          <a:bodyPr>
            <a:normAutofit/>
          </a:bodyPr>
          <a:lstStyle/>
          <a:p>
            <a:r>
              <a:rPr lang="en-GB" sz="2400" dirty="0" smtClean="0">
                <a:solidFill>
                  <a:schemeClr val="tx1"/>
                </a:solidFill>
              </a:rPr>
              <a:t>Chemicals used : Most common coagulant is alum (aluminium sulphate)</a:t>
            </a:r>
          </a:p>
          <a:p>
            <a:r>
              <a:rPr lang="en-GB" sz="2400" dirty="0" smtClean="0">
                <a:solidFill>
                  <a:schemeClr val="tx1"/>
                </a:solidFill>
              </a:rPr>
              <a:t>Natural: Alum rock, crushed seeds of some plants but may provide organic matter for the growth of bacteria. </a:t>
            </a:r>
          </a:p>
          <a:p>
            <a:r>
              <a:rPr lang="en-GB" sz="2400" dirty="0" smtClean="0">
                <a:solidFill>
                  <a:schemeClr val="tx1"/>
                </a:solidFill>
              </a:rPr>
              <a:t>Stages: Rapid mixing and Flocculation</a:t>
            </a:r>
          </a:p>
        </p:txBody>
      </p:sp>
      <p:pic>
        <p:nvPicPr>
          <p:cNvPr id="23554" name="Picture 2" descr="http://water.me.vccs.edu/courses/ENV110/clipart/coagulation.jpg"/>
          <p:cNvPicPr>
            <a:picLocks noChangeAspect="1" noChangeArrowheads="1"/>
          </p:cNvPicPr>
          <p:nvPr/>
        </p:nvPicPr>
        <p:blipFill>
          <a:blip r:embed="rId2" cstate="print"/>
          <a:srcRect/>
          <a:stretch>
            <a:fillRect/>
          </a:stretch>
        </p:blipFill>
        <p:spPr bwMode="auto">
          <a:xfrm>
            <a:off x="5508104" y="1988840"/>
            <a:ext cx="3419872" cy="1424947"/>
          </a:xfrm>
          <a:prstGeom prst="rect">
            <a:avLst/>
          </a:prstGeom>
          <a:noFill/>
        </p:spPr>
      </p:pic>
      <p:sp>
        <p:nvSpPr>
          <p:cNvPr id="5" name="Rectangle 4"/>
          <p:cNvSpPr/>
          <p:nvPr/>
        </p:nvSpPr>
        <p:spPr>
          <a:xfrm>
            <a:off x="323528" y="1628800"/>
            <a:ext cx="5256584" cy="1938992"/>
          </a:xfrm>
          <a:prstGeom prst="rect">
            <a:avLst/>
          </a:prstGeom>
        </p:spPr>
        <p:txBody>
          <a:bodyPr wrap="square">
            <a:spAutoFit/>
          </a:bodyPr>
          <a:lstStyle/>
          <a:p>
            <a:pPr>
              <a:buFont typeface="Arial" pitchFamily="34" charset="0"/>
              <a:buChar char="•"/>
            </a:pPr>
            <a:r>
              <a:rPr lang="en-GB" sz="2400" dirty="0" smtClean="0"/>
              <a:t> Some particles in water are quite small and do not settle to the bottom of the tank during sedimentation. </a:t>
            </a:r>
          </a:p>
          <a:p>
            <a:r>
              <a:rPr lang="en-GB" sz="2400" dirty="0" smtClean="0"/>
              <a:t>These particles must be encouraged to combine together to create heavier</a:t>
            </a:r>
          </a:p>
        </p:txBody>
      </p:sp>
      <p:sp>
        <p:nvSpPr>
          <p:cNvPr id="6" name="Rectangle 5"/>
          <p:cNvSpPr/>
          <p:nvPr/>
        </p:nvSpPr>
        <p:spPr>
          <a:xfrm>
            <a:off x="395536" y="3501008"/>
            <a:ext cx="8748464" cy="830997"/>
          </a:xfrm>
          <a:prstGeom prst="rect">
            <a:avLst/>
          </a:prstGeom>
        </p:spPr>
        <p:txBody>
          <a:bodyPr wrap="square">
            <a:spAutoFit/>
          </a:bodyPr>
          <a:lstStyle/>
          <a:p>
            <a:r>
              <a:rPr lang="en-GB" sz="2400" dirty="0" smtClean="0"/>
              <a:t>particles and then they can settle.  This process is called coagulation (and flocculation) </a:t>
            </a:r>
            <a:endParaRPr lang="en-IN" sz="2400" dirty="0" smtClean="0"/>
          </a:p>
        </p:txBody>
      </p:sp>
      <p:sp>
        <p:nvSpPr>
          <p:cNvPr id="7" name="TextBox 6"/>
          <p:cNvSpPr txBox="1"/>
          <p:nvPr/>
        </p:nvSpPr>
        <p:spPr>
          <a:xfrm>
            <a:off x="6228184" y="1556792"/>
            <a:ext cx="2592288" cy="369332"/>
          </a:xfrm>
          <a:prstGeom prst="rect">
            <a:avLst/>
          </a:prstGeom>
          <a:noFill/>
        </p:spPr>
        <p:txBody>
          <a:bodyPr wrap="square" rtlCol="0">
            <a:spAutoFit/>
          </a:bodyPr>
          <a:lstStyle/>
          <a:p>
            <a:r>
              <a:rPr lang="en-GB" b="1" dirty="0" smtClean="0"/>
              <a:t>Coagulation Process</a:t>
            </a:r>
            <a:endParaRPr lang="en-IN" b="1" dirty="0"/>
          </a:p>
        </p:txBody>
      </p:sp>
      <p:sp>
        <p:nvSpPr>
          <p:cNvPr id="8"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332656"/>
            <a:ext cx="7056784" cy="1143000"/>
          </a:xfrm>
        </p:spPr>
        <p:txBody>
          <a:bodyPr/>
          <a:lstStyle/>
          <a:p>
            <a:r>
              <a:rPr lang="en-GB" dirty="0" smtClean="0"/>
              <a:t>Roughing Filters</a:t>
            </a:r>
            <a:endParaRPr lang="en-GB" dirty="0"/>
          </a:p>
        </p:txBody>
      </p:sp>
      <p:sp>
        <p:nvSpPr>
          <p:cNvPr id="3" name="Content Placeholder 2"/>
          <p:cNvSpPr>
            <a:spLocks noGrp="1"/>
          </p:cNvSpPr>
          <p:nvPr>
            <p:ph idx="1"/>
          </p:nvPr>
        </p:nvSpPr>
        <p:spPr>
          <a:xfrm>
            <a:off x="179512" y="1844824"/>
            <a:ext cx="4968552" cy="4392488"/>
          </a:xfrm>
        </p:spPr>
        <p:txBody>
          <a:bodyPr>
            <a:normAutofit fontScale="62500" lnSpcReduction="20000"/>
          </a:bodyPr>
          <a:lstStyle/>
          <a:p>
            <a:endParaRPr lang="en-GB" dirty="0" smtClean="0"/>
          </a:p>
          <a:p>
            <a:r>
              <a:rPr lang="en-IN" sz="3400" dirty="0" smtClean="0"/>
              <a:t>Roughing filters are often used to pre-treat water by removing suspended solids from the water that could rapidly clog a slow sand filter. </a:t>
            </a:r>
          </a:p>
          <a:p>
            <a:r>
              <a:rPr lang="en-IN" sz="3400" dirty="0" smtClean="0"/>
              <a:t>Roughing filters can also considerably reduce the number of pathogens in the water, as well as the amount of iron and manganese.</a:t>
            </a:r>
          </a:p>
          <a:p>
            <a:r>
              <a:rPr lang="en-IN" sz="3400" dirty="0" smtClean="0"/>
              <a:t>There are many types of roughing filters with different flow directions (</a:t>
            </a:r>
            <a:r>
              <a:rPr lang="en-IN" sz="3400" dirty="0" err="1" smtClean="0"/>
              <a:t>downflow</a:t>
            </a:r>
            <a:r>
              <a:rPr lang="en-IN" sz="3400" dirty="0" smtClean="0"/>
              <a:t>, </a:t>
            </a:r>
            <a:r>
              <a:rPr lang="en-IN" sz="3400" dirty="0" err="1" smtClean="0"/>
              <a:t>upflow</a:t>
            </a:r>
            <a:r>
              <a:rPr lang="en-IN" sz="3400" dirty="0" smtClean="0"/>
              <a:t> and horizontal flow filters), and with different types of filter medium (e.g. sand, gravel, coconut husk fibre).</a:t>
            </a:r>
            <a:r>
              <a:rPr lang="en-GB" sz="3400" dirty="0" smtClean="0"/>
              <a:t> </a:t>
            </a:r>
            <a:endParaRPr lang="en-GB" sz="3400" dirty="0"/>
          </a:p>
        </p:txBody>
      </p:sp>
      <p:pic>
        <p:nvPicPr>
          <p:cNvPr id="22529" name="Picture 1"/>
          <p:cNvPicPr>
            <a:picLocks noChangeAspect="1" noChangeArrowheads="1"/>
          </p:cNvPicPr>
          <p:nvPr/>
        </p:nvPicPr>
        <p:blipFill>
          <a:blip r:embed="rId2" cstate="print"/>
          <a:srcRect/>
          <a:stretch>
            <a:fillRect/>
          </a:stretch>
        </p:blipFill>
        <p:spPr bwMode="auto">
          <a:xfrm>
            <a:off x="5148064" y="2348880"/>
            <a:ext cx="3815814" cy="3240359"/>
          </a:xfrm>
          <a:prstGeom prst="rect">
            <a:avLst/>
          </a:prstGeom>
          <a:noFill/>
          <a:ln w="9525">
            <a:noFill/>
            <a:miter lim="800000"/>
            <a:headEnd/>
            <a:tailEnd/>
          </a:ln>
        </p:spPr>
      </p:pic>
      <p:sp>
        <p:nvSpPr>
          <p:cNvPr id="5"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function of various treatment units</a:t>
            </a:r>
            <a:endParaRPr lang="en-IN"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11561" y="1790174"/>
            <a:ext cx="8475370" cy="4303122"/>
          </a:xfrm>
          <a:prstGeom prst="rect">
            <a:avLst/>
          </a:prstGeom>
          <a:noFill/>
          <a:ln w="9525">
            <a:noFill/>
            <a:miter lim="800000"/>
            <a:headEnd/>
            <a:tailEnd/>
          </a:ln>
        </p:spPr>
      </p:pic>
      <p:sp>
        <p:nvSpPr>
          <p:cNvPr id="5" name="TextBox 4"/>
          <p:cNvSpPr txBox="1"/>
          <p:nvPr/>
        </p:nvSpPr>
        <p:spPr>
          <a:xfrm>
            <a:off x="4391472" y="4293096"/>
            <a:ext cx="4752528" cy="307777"/>
          </a:xfrm>
          <a:prstGeom prst="rect">
            <a:avLst/>
          </a:prstGeom>
          <a:noFill/>
        </p:spPr>
        <p:txBody>
          <a:bodyPr wrap="square" rtlCol="0">
            <a:spAutoFit/>
          </a:bodyPr>
          <a:lstStyle/>
          <a:p>
            <a:r>
              <a:rPr lang="en-IN" sz="1400" dirty="0" smtClean="0"/>
              <a:t>* BOD : Biochemical oxygen demand </a:t>
            </a:r>
            <a:endParaRPr lang="en-IN" sz="1400" dirty="0"/>
          </a:p>
        </p:txBody>
      </p:sp>
      <p:sp>
        <p:nvSpPr>
          <p:cNvPr id="6"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OER_Presentation</Template>
  <TotalTime>1788</TotalTime>
  <Words>397</Words>
  <Application>Microsoft Office PowerPoint</Application>
  <PresentationFormat>On-screen Show (4:3)</PresentationFormat>
  <Paragraphs>46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OER Ppt</vt:lpstr>
      <vt:lpstr>Grey Water - 3</vt:lpstr>
      <vt:lpstr>Presentation Scope</vt:lpstr>
      <vt:lpstr>Important terminologies used in grey water treatment </vt:lpstr>
      <vt:lpstr>Storage and Sedimentation</vt:lpstr>
      <vt:lpstr>Aeration</vt:lpstr>
      <vt:lpstr>Coagulation</vt:lpstr>
      <vt:lpstr>Roughing Filters</vt:lpstr>
      <vt:lpstr>The function of various treatment units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Glazing</dc:title>
  <dc:creator>Hannah</dc:creator>
  <cp:lastModifiedBy>Mandar</cp:lastModifiedBy>
  <cp:revision>187</cp:revision>
  <dcterms:created xsi:type="dcterms:W3CDTF">2012-08-23T06:13:59Z</dcterms:created>
  <dcterms:modified xsi:type="dcterms:W3CDTF">2014-12-08T09:08:51Z</dcterms:modified>
</cp:coreProperties>
</file>