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2" r:id="rId2"/>
    <p:sldId id="257" r:id="rId3"/>
    <p:sldId id="256" r:id="rId4"/>
    <p:sldId id="258" r:id="rId5"/>
    <p:sldId id="259" r:id="rId6"/>
    <p:sldId id="260" r:id="rId7"/>
    <p:sldId id="261" r:id="rId8"/>
    <p:sldId id="271" r:id="rId9"/>
    <p:sldId id="281" r:id="rId10"/>
    <p:sldId id="272" r:id="rId11"/>
    <p:sldId id="293" r:id="rId12"/>
    <p:sldId id="262" r:id="rId13"/>
    <p:sldId id="288" r:id="rId14"/>
    <p:sldId id="290" r:id="rId15"/>
    <p:sldId id="292" r:id="rId16"/>
    <p:sldId id="263" r:id="rId17"/>
    <p:sldId id="264" r:id="rId18"/>
    <p:sldId id="265" r:id="rId19"/>
    <p:sldId id="266" r:id="rId20"/>
    <p:sldId id="267" r:id="rId21"/>
    <p:sldId id="286" r:id="rId22"/>
    <p:sldId id="270" r:id="rId23"/>
    <p:sldId id="283" r:id="rId24"/>
    <p:sldId id="280" r:id="rId25"/>
    <p:sldId id="285" r:id="rId26"/>
    <p:sldId id="274" r:id="rId27"/>
    <p:sldId id="275" r:id="rId28"/>
    <p:sldId id="276" r:id="rId29"/>
    <p:sldId id="277" r:id="rId30"/>
    <p:sldId id="284"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p:scale>
          <a:sx n="29" d="100"/>
          <a:sy n="29" d="100"/>
        </p:scale>
        <p:origin x="-14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F1C93-5360-47AC-B168-FF1FDF7F8C89}"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IN"/>
        </a:p>
      </dgm:t>
    </dgm:pt>
    <dgm:pt modelId="{44EEE985-F2FA-42DF-AC64-8521CA08E9C8}">
      <dgm:prSet/>
      <dgm:spPr/>
      <dgm:t>
        <a:bodyPr/>
        <a:lstStyle/>
        <a:p>
          <a:pPr rtl="0"/>
          <a:r>
            <a:rPr lang="en-US" b="1" dirty="0" smtClean="0">
              <a:latin typeface="Algerian" pitchFamily="82" charset="0"/>
            </a:rPr>
            <a:t>Disadvantages of Plastic Bottles </a:t>
          </a:r>
          <a:endParaRPr lang="en-IN" b="1" dirty="0">
            <a:latin typeface="Algerian" pitchFamily="82" charset="0"/>
          </a:endParaRPr>
        </a:p>
      </dgm:t>
    </dgm:pt>
    <dgm:pt modelId="{E3A2C7DA-C9EB-4DA5-89A5-A17778D80613}" type="parTrans" cxnId="{898BF261-10D4-4BBB-83D8-5BCC17471FA5}">
      <dgm:prSet/>
      <dgm:spPr/>
      <dgm:t>
        <a:bodyPr/>
        <a:lstStyle/>
        <a:p>
          <a:endParaRPr lang="en-IN"/>
        </a:p>
      </dgm:t>
    </dgm:pt>
    <dgm:pt modelId="{FFE2D479-8F3F-45E8-92D2-EF34C7DEC9B7}" type="sibTrans" cxnId="{898BF261-10D4-4BBB-83D8-5BCC17471FA5}">
      <dgm:prSet/>
      <dgm:spPr/>
      <dgm:t>
        <a:bodyPr/>
        <a:lstStyle/>
        <a:p>
          <a:endParaRPr lang="en-IN"/>
        </a:p>
      </dgm:t>
    </dgm:pt>
    <dgm:pt modelId="{65778136-E331-45E6-9399-277AAEAE2628}" type="pres">
      <dgm:prSet presAssocID="{380F1C93-5360-47AC-B168-FF1FDF7F8C89}" presName="linear" presStyleCnt="0">
        <dgm:presLayoutVars>
          <dgm:animLvl val="lvl"/>
          <dgm:resizeHandles val="exact"/>
        </dgm:presLayoutVars>
      </dgm:prSet>
      <dgm:spPr/>
      <dgm:t>
        <a:bodyPr/>
        <a:lstStyle/>
        <a:p>
          <a:endParaRPr lang="en-IN"/>
        </a:p>
      </dgm:t>
    </dgm:pt>
    <dgm:pt modelId="{937A7CE9-D36E-429D-B018-6124456557C1}" type="pres">
      <dgm:prSet presAssocID="{44EEE985-F2FA-42DF-AC64-8521CA08E9C8}" presName="parentText" presStyleLbl="node1" presStyleIdx="0" presStyleCnt="1" custLinFactNeighborY="-16187">
        <dgm:presLayoutVars>
          <dgm:chMax val="0"/>
          <dgm:bulletEnabled val="1"/>
        </dgm:presLayoutVars>
      </dgm:prSet>
      <dgm:spPr/>
      <dgm:t>
        <a:bodyPr/>
        <a:lstStyle/>
        <a:p>
          <a:endParaRPr lang="en-IN"/>
        </a:p>
      </dgm:t>
    </dgm:pt>
  </dgm:ptLst>
  <dgm:cxnLst>
    <dgm:cxn modelId="{898BF261-10D4-4BBB-83D8-5BCC17471FA5}" srcId="{380F1C93-5360-47AC-B168-FF1FDF7F8C89}" destId="{44EEE985-F2FA-42DF-AC64-8521CA08E9C8}" srcOrd="0" destOrd="0" parTransId="{E3A2C7DA-C9EB-4DA5-89A5-A17778D80613}" sibTransId="{FFE2D479-8F3F-45E8-92D2-EF34C7DEC9B7}"/>
    <dgm:cxn modelId="{EAC77B06-9BB5-40BD-A33A-9D6BC47BFEFD}" type="presOf" srcId="{44EEE985-F2FA-42DF-AC64-8521CA08E9C8}" destId="{937A7CE9-D36E-429D-B018-6124456557C1}" srcOrd="0" destOrd="0" presId="urn:microsoft.com/office/officeart/2005/8/layout/vList2"/>
    <dgm:cxn modelId="{91807FC1-B9C9-4AA3-A605-29BEF0A83429}" type="presOf" srcId="{380F1C93-5360-47AC-B168-FF1FDF7F8C89}" destId="{65778136-E331-45E6-9399-277AAEAE2628}" srcOrd="0" destOrd="0" presId="urn:microsoft.com/office/officeart/2005/8/layout/vList2"/>
    <dgm:cxn modelId="{9EEBB264-A03F-4BFE-ACF5-E9A03C9BB5BD}" type="presParOf" srcId="{65778136-E331-45E6-9399-277AAEAE2628}" destId="{937A7CE9-D36E-429D-B018-6124456557C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E6EE2-AB6C-43B2-A05F-0567B52D92E6}" type="doc">
      <dgm:prSet loTypeId="urn:microsoft.com/office/officeart/2005/8/layout/default#1" loCatId="list" qsTypeId="urn:microsoft.com/office/officeart/2005/8/quickstyle/simple5" qsCatId="simple" csTypeId="urn:microsoft.com/office/officeart/2005/8/colors/accent1_2" csCatId="accent1" phldr="1"/>
      <dgm:spPr/>
      <dgm:t>
        <a:bodyPr/>
        <a:lstStyle/>
        <a:p>
          <a:endParaRPr lang="en-IN"/>
        </a:p>
      </dgm:t>
    </dgm:pt>
    <dgm:pt modelId="{5474CAF5-56FF-4338-AAFD-076F99C77E9C}">
      <dgm:prSet phldrT="[Text]"/>
      <dgm:spPr/>
      <dgm:t>
        <a:bodyPr/>
        <a:lstStyle/>
        <a:p>
          <a:r>
            <a:rPr lang="en-IN" b="1" dirty="0" smtClean="0"/>
            <a:t>Decomposition</a:t>
          </a:r>
          <a:endParaRPr lang="en-IN" dirty="0"/>
        </a:p>
      </dgm:t>
    </dgm:pt>
    <dgm:pt modelId="{ED8ECB68-12AD-4789-8441-2D26B7E2889B}" type="parTrans" cxnId="{8C055A51-76C6-4A16-98CF-5C506AABE8B3}">
      <dgm:prSet/>
      <dgm:spPr/>
      <dgm:t>
        <a:bodyPr/>
        <a:lstStyle/>
        <a:p>
          <a:endParaRPr lang="en-IN"/>
        </a:p>
      </dgm:t>
    </dgm:pt>
    <dgm:pt modelId="{F6C2AA4C-88FD-49AE-8C24-51B039FB6BE2}" type="sibTrans" cxnId="{8C055A51-76C6-4A16-98CF-5C506AABE8B3}">
      <dgm:prSet/>
      <dgm:spPr/>
      <dgm:t>
        <a:bodyPr/>
        <a:lstStyle/>
        <a:p>
          <a:endParaRPr lang="en-IN"/>
        </a:p>
      </dgm:t>
    </dgm:pt>
    <dgm:pt modelId="{26C1B562-CBF5-481A-A6F8-5E27B5BC3872}">
      <dgm:prSet phldrT="[Text]"/>
      <dgm:spPr/>
      <dgm:t>
        <a:bodyPr/>
        <a:lstStyle/>
        <a:p>
          <a:r>
            <a:rPr lang="en-IN" b="1" dirty="0" smtClean="0"/>
            <a:t>Non-Renewable</a:t>
          </a:r>
          <a:endParaRPr lang="en-IN" dirty="0"/>
        </a:p>
      </dgm:t>
    </dgm:pt>
    <dgm:pt modelId="{52706A98-BC9C-4FFD-BE1A-B095AB9D8B27}" type="parTrans" cxnId="{0AEBF5DA-C0DF-49E2-AD28-31F5A7374FBE}">
      <dgm:prSet/>
      <dgm:spPr/>
      <dgm:t>
        <a:bodyPr/>
        <a:lstStyle/>
        <a:p>
          <a:endParaRPr lang="en-IN"/>
        </a:p>
      </dgm:t>
    </dgm:pt>
    <dgm:pt modelId="{C4A9D9D1-9131-4255-AA30-D389962E2245}" type="sibTrans" cxnId="{0AEBF5DA-C0DF-49E2-AD28-31F5A7374FBE}">
      <dgm:prSet/>
      <dgm:spPr/>
      <dgm:t>
        <a:bodyPr/>
        <a:lstStyle/>
        <a:p>
          <a:endParaRPr lang="en-IN"/>
        </a:p>
      </dgm:t>
    </dgm:pt>
    <dgm:pt modelId="{0DE3EE1C-5A2B-4265-9832-97D992C672E4}">
      <dgm:prSet phldrT="[Text]"/>
      <dgm:spPr/>
      <dgm:t>
        <a:bodyPr/>
        <a:lstStyle/>
        <a:p>
          <a:r>
            <a:rPr lang="en-US" b="1" dirty="0" smtClean="0"/>
            <a:t>Toxic</a:t>
          </a:r>
          <a:endParaRPr lang="en-IN" b="1" dirty="0"/>
        </a:p>
      </dgm:t>
    </dgm:pt>
    <dgm:pt modelId="{E44A05D8-D234-4949-A3A5-C055D48D7D9E}" type="parTrans" cxnId="{1E2C6FB9-C9E4-4B51-BEC2-4932BEBBBD06}">
      <dgm:prSet/>
      <dgm:spPr/>
      <dgm:t>
        <a:bodyPr/>
        <a:lstStyle/>
        <a:p>
          <a:endParaRPr lang="en-IN"/>
        </a:p>
      </dgm:t>
    </dgm:pt>
    <dgm:pt modelId="{1D61928A-F1F5-4B04-B1EB-B9220430455B}" type="sibTrans" cxnId="{1E2C6FB9-C9E4-4B51-BEC2-4932BEBBBD06}">
      <dgm:prSet/>
      <dgm:spPr/>
      <dgm:t>
        <a:bodyPr/>
        <a:lstStyle/>
        <a:p>
          <a:endParaRPr lang="en-IN"/>
        </a:p>
      </dgm:t>
    </dgm:pt>
    <dgm:pt modelId="{8283F6F7-B419-41B4-859E-A3C27660B228}">
      <dgm:prSet phldrT="[Text]"/>
      <dgm:spPr/>
      <dgm:t>
        <a:bodyPr/>
        <a:lstStyle/>
        <a:p>
          <a:r>
            <a:rPr lang="en-US" b="1" dirty="0" smtClean="0"/>
            <a:t>Threat to Animals</a:t>
          </a:r>
          <a:endParaRPr lang="en-IN" b="1" dirty="0"/>
        </a:p>
      </dgm:t>
    </dgm:pt>
    <dgm:pt modelId="{289AF3A5-A791-4B1F-8597-C008B2CACB0B}" type="parTrans" cxnId="{347CA35B-7A2B-4C49-AE40-CFCBC65360C9}">
      <dgm:prSet/>
      <dgm:spPr/>
      <dgm:t>
        <a:bodyPr/>
        <a:lstStyle/>
        <a:p>
          <a:endParaRPr lang="en-IN"/>
        </a:p>
      </dgm:t>
    </dgm:pt>
    <dgm:pt modelId="{0AC30AEB-EE9C-41EF-8CB4-F4483224CEBD}" type="sibTrans" cxnId="{347CA35B-7A2B-4C49-AE40-CFCBC65360C9}">
      <dgm:prSet/>
      <dgm:spPr/>
      <dgm:t>
        <a:bodyPr/>
        <a:lstStyle/>
        <a:p>
          <a:endParaRPr lang="en-IN"/>
        </a:p>
      </dgm:t>
    </dgm:pt>
    <dgm:pt modelId="{2D5D1CCC-8343-4537-B57E-16E3A3D90FD9}">
      <dgm:prSet/>
      <dgm:spPr/>
      <dgm:t>
        <a:bodyPr/>
        <a:lstStyle/>
        <a:p>
          <a:r>
            <a:rPr lang="en-IN" b="1" dirty="0" smtClean="0"/>
            <a:t>Difficult to Recycle</a:t>
          </a:r>
          <a:endParaRPr lang="en-IN" b="1" dirty="0"/>
        </a:p>
      </dgm:t>
    </dgm:pt>
    <dgm:pt modelId="{53D1C207-B71A-479A-97BC-2AEE0E680969}" type="parTrans" cxnId="{9CF4CDAE-E4BC-4570-9364-0B256DF6E657}">
      <dgm:prSet/>
      <dgm:spPr/>
      <dgm:t>
        <a:bodyPr/>
        <a:lstStyle/>
        <a:p>
          <a:endParaRPr lang="en-IN"/>
        </a:p>
      </dgm:t>
    </dgm:pt>
    <dgm:pt modelId="{9F36677E-FF02-42F4-82F6-9FCD987CEFC2}" type="sibTrans" cxnId="{9CF4CDAE-E4BC-4570-9364-0B256DF6E657}">
      <dgm:prSet/>
      <dgm:spPr/>
      <dgm:t>
        <a:bodyPr/>
        <a:lstStyle/>
        <a:p>
          <a:endParaRPr lang="en-IN"/>
        </a:p>
      </dgm:t>
    </dgm:pt>
    <dgm:pt modelId="{75D4C9BD-C9D7-47BD-8364-6D0BD67D829F}">
      <dgm:prSet/>
      <dgm:spPr/>
      <dgm:t>
        <a:bodyPr/>
        <a:lstStyle/>
        <a:p>
          <a:r>
            <a:rPr lang="en-IN" b="1" dirty="0" smtClean="0"/>
            <a:t>Hard to Reuse</a:t>
          </a:r>
          <a:endParaRPr lang="en-IN" b="1" dirty="0"/>
        </a:p>
      </dgm:t>
    </dgm:pt>
    <dgm:pt modelId="{8E2C3F54-631F-4ADA-BE3C-A54431C230CB}" type="parTrans" cxnId="{ECFFBEE0-FC9B-421E-BEC4-844F272CF001}">
      <dgm:prSet/>
      <dgm:spPr/>
      <dgm:t>
        <a:bodyPr/>
        <a:lstStyle/>
        <a:p>
          <a:endParaRPr lang="en-IN"/>
        </a:p>
      </dgm:t>
    </dgm:pt>
    <dgm:pt modelId="{5CBEA46C-30F2-4C6D-B9B7-280AE29CB394}" type="sibTrans" cxnId="{ECFFBEE0-FC9B-421E-BEC4-844F272CF001}">
      <dgm:prSet/>
      <dgm:spPr/>
      <dgm:t>
        <a:bodyPr/>
        <a:lstStyle/>
        <a:p>
          <a:endParaRPr lang="en-IN"/>
        </a:p>
      </dgm:t>
    </dgm:pt>
    <dgm:pt modelId="{F70D911F-6950-4FD0-A983-52A64DEDA8D8}" type="pres">
      <dgm:prSet presAssocID="{C91E6EE2-AB6C-43B2-A05F-0567B52D92E6}" presName="diagram" presStyleCnt="0">
        <dgm:presLayoutVars>
          <dgm:dir/>
          <dgm:resizeHandles val="exact"/>
        </dgm:presLayoutVars>
      </dgm:prSet>
      <dgm:spPr/>
      <dgm:t>
        <a:bodyPr/>
        <a:lstStyle/>
        <a:p>
          <a:endParaRPr lang="en-IN"/>
        </a:p>
      </dgm:t>
    </dgm:pt>
    <dgm:pt modelId="{D5928F8B-7E06-4C04-93A6-4366F71CB7D3}" type="pres">
      <dgm:prSet presAssocID="{5474CAF5-56FF-4338-AAFD-076F99C77E9C}" presName="node" presStyleLbl="node1" presStyleIdx="0" presStyleCnt="6">
        <dgm:presLayoutVars>
          <dgm:bulletEnabled val="1"/>
        </dgm:presLayoutVars>
      </dgm:prSet>
      <dgm:spPr>
        <a:prstGeom prst="snip2DiagRect">
          <a:avLst/>
        </a:prstGeom>
      </dgm:spPr>
      <dgm:t>
        <a:bodyPr/>
        <a:lstStyle/>
        <a:p>
          <a:endParaRPr lang="en-IN"/>
        </a:p>
      </dgm:t>
    </dgm:pt>
    <dgm:pt modelId="{E4D95943-448B-4777-AC9A-DC1CBE0A74DB}" type="pres">
      <dgm:prSet presAssocID="{F6C2AA4C-88FD-49AE-8C24-51B039FB6BE2}" presName="sibTrans" presStyleCnt="0"/>
      <dgm:spPr/>
    </dgm:pt>
    <dgm:pt modelId="{188155A2-2219-4ED9-AC55-348879F36367}" type="pres">
      <dgm:prSet presAssocID="{26C1B562-CBF5-481A-A6F8-5E27B5BC3872}" presName="node" presStyleLbl="node1" presStyleIdx="1" presStyleCnt="6">
        <dgm:presLayoutVars>
          <dgm:bulletEnabled val="1"/>
        </dgm:presLayoutVars>
      </dgm:prSet>
      <dgm:spPr>
        <a:prstGeom prst="snip2DiagRect">
          <a:avLst/>
        </a:prstGeom>
      </dgm:spPr>
      <dgm:t>
        <a:bodyPr/>
        <a:lstStyle/>
        <a:p>
          <a:endParaRPr lang="en-IN"/>
        </a:p>
      </dgm:t>
    </dgm:pt>
    <dgm:pt modelId="{B4D71A7E-F23A-418B-A456-7885CE361AD4}" type="pres">
      <dgm:prSet presAssocID="{C4A9D9D1-9131-4255-AA30-D389962E2245}" presName="sibTrans" presStyleCnt="0"/>
      <dgm:spPr/>
    </dgm:pt>
    <dgm:pt modelId="{E5A9DB02-486D-4605-8293-AF4EF7C57E77}" type="pres">
      <dgm:prSet presAssocID="{75D4C9BD-C9D7-47BD-8364-6D0BD67D829F}" presName="node" presStyleLbl="node1" presStyleIdx="2" presStyleCnt="6">
        <dgm:presLayoutVars>
          <dgm:bulletEnabled val="1"/>
        </dgm:presLayoutVars>
      </dgm:prSet>
      <dgm:spPr>
        <a:prstGeom prst="snip2DiagRect">
          <a:avLst/>
        </a:prstGeom>
      </dgm:spPr>
      <dgm:t>
        <a:bodyPr/>
        <a:lstStyle/>
        <a:p>
          <a:endParaRPr lang="en-IN"/>
        </a:p>
      </dgm:t>
    </dgm:pt>
    <dgm:pt modelId="{342DF3C0-D403-43E5-9133-A70AA0C8C09F}" type="pres">
      <dgm:prSet presAssocID="{5CBEA46C-30F2-4C6D-B9B7-280AE29CB394}" presName="sibTrans" presStyleCnt="0"/>
      <dgm:spPr/>
    </dgm:pt>
    <dgm:pt modelId="{BF0B0E1A-1FBC-4C12-B3F0-BCCD45CDB337}" type="pres">
      <dgm:prSet presAssocID="{2D5D1CCC-8343-4537-B57E-16E3A3D90FD9}" presName="node" presStyleLbl="node1" presStyleIdx="3" presStyleCnt="6">
        <dgm:presLayoutVars>
          <dgm:bulletEnabled val="1"/>
        </dgm:presLayoutVars>
      </dgm:prSet>
      <dgm:spPr>
        <a:prstGeom prst="snip1Rect">
          <a:avLst/>
        </a:prstGeom>
      </dgm:spPr>
      <dgm:t>
        <a:bodyPr/>
        <a:lstStyle/>
        <a:p>
          <a:endParaRPr lang="en-IN"/>
        </a:p>
      </dgm:t>
    </dgm:pt>
    <dgm:pt modelId="{F079E3D4-E88D-45A6-A88D-1D24994348D5}" type="pres">
      <dgm:prSet presAssocID="{9F36677E-FF02-42F4-82F6-9FCD987CEFC2}" presName="sibTrans" presStyleCnt="0"/>
      <dgm:spPr/>
    </dgm:pt>
    <dgm:pt modelId="{FF437EDE-D323-444E-A086-76902AE52E3C}" type="pres">
      <dgm:prSet presAssocID="{0DE3EE1C-5A2B-4265-9832-97D992C672E4}" presName="node" presStyleLbl="node1" presStyleIdx="4" presStyleCnt="6">
        <dgm:presLayoutVars>
          <dgm:bulletEnabled val="1"/>
        </dgm:presLayoutVars>
      </dgm:prSet>
      <dgm:spPr>
        <a:prstGeom prst="snip2DiagRect">
          <a:avLst/>
        </a:prstGeom>
      </dgm:spPr>
      <dgm:t>
        <a:bodyPr/>
        <a:lstStyle/>
        <a:p>
          <a:endParaRPr lang="en-IN"/>
        </a:p>
      </dgm:t>
    </dgm:pt>
    <dgm:pt modelId="{10B36886-1E30-45A6-A29E-00F807BE708E}" type="pres">
      <dgm:prSet presAssocID="{1D61928A-F1F5-4B04-B1EB-B9220430455B}" presName="sibTrans" presStyleCnt="0"/>
      <dgm:spPr/>
    </dgm:pt>
    <dgm:pt modelId="{6D2ADF15-1BCC-45CA-8BED-7B6CB5DDB5B8}" type="pres">
      <dgm:prSet presAssocID="{8283F6F7-B419-41B4-859E-A3C27660B228}" presName="node" presStyleLbl="node1" presStyleIdx="5" presStyleCnt="6">
        <dgm:presLayoutVars>
          <dgm:bulletEnabled val="1"/>
        </dgm:presLayoutVars>
      </dgm:prSet>
      <dgm:spPr>
        <a:prstGeom prst="snip2DiagRect">
          <a:avLst/>
        </a:prstGeom>
      </dgm:spPr>
      <dgm:t>
        <a:bodyPr/>
        <a:lstStyle/>
        <a:p>
          <a:endParaRPr lang="en-IN"/>
        </a:p>
      </dgm:t>
    </dgm:pt>
  </dgm:ptLst>
  <dgm:cxnLst>
    <dgm:cxn modelId="{3F85094E-DF8B-458E-AF36-E770BE7EBD1B}" type="presOf" srcId="{26C1B562-CBF5-481A-A6F8-5E27B5BC3872}" destId="{188155A2-2219-4ED9-AC55-348879F36367}" srcOrd="0" destOrd="0" presId="urn:microsoft.com/office/officeart/2005/8/layout/default#1"/>
    <dgm:cxn modelId="{8C055A51-76C6-4A16-98CF-5C506AABE8B3}" srcId="{C91E6EE2-AB6C-43B2-A05F-0567B52D92E6}" destId="{5474CAF5-56FF-4338-AAFD-076F99C77E9C}" srcOrd="0" destOrd="0" parTransId="{ED8ECB68-12AD-4789-8441-2D26B7E2889B}" sibTransId="{F6C2AA4C-88FD-49AE-8C24-51B039FB6BE2}"/>
    <dgm:cxn modelId="{CA1A5CC5-E711-4A0F-B81E-0C7EC6DC9ADF}" type="presOf" srcId="{2D5D1CCC-8343-4537-B57E-16E3A3D90FD9}" destId="{BF0B0E1A-1FBC-4C12-B3F0-BCCD45CDB337}" srcOrd="0" destOrd="0" presId="urn:microsoft.com/office/officeart/2005/8/layout/default#1"/>
    <dgm:cxn modelId="{12D5EF7A-8DDA-4D45-A96C-EDF55E3234AC}" type="presOf" srcId="{8283F6F7-B419-41B4-859E-A3C27660B228}" destId="{6D2ADF15-1BCC-45CA-8BED-7B6CB5DDB5B8}" srcOrd="0" destOrd="0" presId="urn:microsoft.com/office/officeart/2005/8/layout/default#1"/>
    <dgm:cxn modelId="{9CF4CDAE-E4BC-4570-9364-0B256DF6E657}" srcId="{C91E6EE2-AB6C-43B2-A05F-0567B52D92E6}" destId="{2D5D1CCC-8343-4537-B57E-16E3A3D90FD9}" srcOrd="3" destOrd="0" parTransId="{53D1C207-B71A-479A-97BC-2AEE0E680969}" sibTransId="{9F36677E-FF02-42F4-82F6-9FCD987CEFC2}"/>
    <dgm:cxn modelId="{ECFFBEE0-FC9B-421E-BEC4-844F272CF001}" srcId="{C91E6EE2-AB6C-43B2-A05F-0567B52D92E6}" destId="{75D4C9BD-C9D7-47BD-8364-6D0BD67D829F}" srcOrd="2" destOrd="0" parTransId="{8E2C3F54-631F-4ADA-BE3C-A54431C230CB}" sibTransId="{5CBEA46C-30F2-4C6D-B9B7-280AE29CB394}"/>
    <dgm:cxn modelId="{BCBFE102-0783-40C0-ADA2-0FAC0D81800B}" type="presOf" srcId="{C91E6EE2-AB6C-43B2-A05F-0567B52D92E6}" destId="{F70D911F-6950-4FD0-A983-52A64DEDA8D8}" srcOrd="0" destOrd="0" presId="urn:microsoft.com/office/officeart/2005/8/layout/default#1"/>
    <dgm:cxn modelId="{5F646569-3151-4A35-8844-A35E7292CAD9}" type="presOf" srcId="{5474CAF5-56FF-4338-AAFD-076F99C77E9C}" destId="{D5928F8B-7E06-4C04-93A6-4366F71CB7D3}" srcOrd="0" destOrd="0" presId="urn:microsoft.com/office/officeart/2005/8/layout/default#1"/>
    <dgm:cxn modelId="{347CA35B-7A2B-4C49-AE40-CFCBC65360C9}" srcId="{C91E6EE2-AB6C-43B2-A05F-0567B52D92E6}" destId="{8283F6F7-B419-41B4-859E-A3C27660B228}" srcOrd="5" destOrd="0" parTransId="{289AF3A5-A791-4B1F-8597-C008B2CACB0B}" sibTransId="{0AC30AEB-EE9C-41EF-8CB4-F4483224CEBD}"/>
    <dgm:cxn modelId="{1E2C6FB9-C9E4-4B51-BEC2-4932BEBBBD06}" srcId="{C91E6EE2-AB6C-43B2-A05F-0567B52D92E6}" destId="{0DE3EE1C-5A2B-4265-9832-97D992C672E4}" srcOrd="4" destOrd="0" parTransId="{E44A05D8-D234-4949-A3A5-C055D48D7D9E}" sibTransId="{1D61928A-F1F5-4B04-B1EB-B9220430455B}"/>
    <dgm:cxn modelId="{0AEBF5DA-C0DF-49E2-AD28-31F5A7374FBE}" srcId="{C91E6EE2-AB6C-43B2-A05F-0567B52D92E6}" destId="{26C1B562-CBF5-481A-A6F8-5E27B5BC3872}" srcOrd="1" destOrd="0" parTransId="{52706A98-BC9C-4FFD-BE1A-B095AB9D8B27}" sibTransId="{C4A9D9D1-9131-4255-AA30-D389962E2245}"/>
    <dgm:cxn modelId="{5A5BC7B5-3A0A-47FD-A6A1-B1F50CF0B66F}" type="presOf" srcId="{75D4C9BD-C9D7-47BD-8364-6D0BD67D829F}" destId="{E5A9DB02-486D-4605-8293-AF4EF7C57E77}" srcOrd="0" destOrd="0" presId="urn:microsoft.com/office/officeart/2005/8/layout/default#1"/>
    <dgm:cxn modelId="{CA1E704B-0710-46D8-AB09-6B0E2FF80BE3}" type="presOf" srcId="{0DE3EE1C-5A2B-4265-9832-97D992C672E4}" destId="{FF437EDE-D323-444E-A086-76902AE52E3C}" srcOrd="0" destOrd="0" presId="urn:microsoft.com/office/officeart/2005/8/layout/default#1"/>
    <dgm:cxn modelId="{768D940B-A080-4F7D-B22D-E9781B238C3F}" type="presParOf" srcId="{F70D911F-6950-4FD0-A983-52A64DEDA8D8}" destId="{D5928F8B-7E06-4C04-93A6-4366F71CB7D3}" srcOrd="0" destOrd="0" presId="urn:microsoft.com/office/officeart/2005/8/layout/default#1"/>
    <dgm:cxn modelId="{80CD78FE-4555-47A9-A416-1F4756F0ECF1}" type="presParOf" srcId="{F70D911F-6950-4FD0-A983-52A64DEDA8D8}" destId="{E4D95943-448B-4777-AC9A-DC1CBE0A74DB}" srcOrd="1" destOrd="0" presId="urn:microsoft.com/office/officeart/2005/8/layout/default#1"/>
    <dgm:cxn modelId="{94B13CF9-C48E-466B-AE72-9F04F750A0B0}" type="presParOf" srcId="{F70D911F-6950-4FD0-A983-52A64DEDA8D8}" destId="{188155A2-2219-4ED9-AC55-348879F36367}" srcOrd="2" destOrd="0" presId="urn:microsoft.com/office/officeart/2005/8/layout/default#1"/>
    <dgm:cxn modelId="{1B451536-2925-486B-8467-452B9F9723E8}" type="presParOf" srcId="{F70D911F-6950-4FD0-A983-52A64DEDA8D8}" destId="{B4D71A7E-F23A-418B-A456-7885CE361AD4}" srcOrd="3" destOrd="0" presId="urn:microsoft.com/office/officeart/2005/8/layout/default#1"/>
    <dgm:cxn modelId="{4A58C146-C1EB-40D5-8902-F890DF3F134C}" type="presParOf" srcId="{F70D911F-6950-4FD0-A983-52A64DEDA8D8}" destId="{E5A9DB02-486D-4605-8293-AF4EF7C57E77}" srcOrd="4" destOrd="0" presId="urn:microsoft.com/office/officeart/2005/8/layout/default#1"/>
    <dgm:cxn modelId="{B4443084-B088-4745-BBC3-B10DC46E3700}" type="presParOf" srcId="{F70D911F-6950-4FD0-A983-52A64DEDA8D8}" destId="{342DF3C0-D403-43E5-9133-A70AA0C8C09F}" srcOrd="5" destOrd="0" presId="urn:microsoft.com/office/officeart/2005/8/layout/default#1"/>
    <dgm:cxn modelId="{0E1FC3CC-F886-4255-87C2-2D46C1D27C9D}" type="presParOf" srcId="{F70D911F-6950-4FD0-A983-52A64DEDA8D8}" destId="{BF0B0E1A-1FBC-4C12-B3F0-BCCD45CDB337}" srcOrd="6" destOrd="0" presId="urn:microsoft.com/office/officeart/2005/8/layout/default#1"/>
    <dgm:cxn modelId="{5DBA208A-86A2-422C-8CDC-A0D1E6AFE904}" type="presParOf" srcId="{F70D911F-6950-4FD0-A983-52A64DEDA8D8}" destId="{F079E3D4-E88D-45A6-A88D-1D24994348D5}" srcOrd="7" destOrd="0" presId="urn:microsoft.com/office/officeart/2005/8/layout/default#1"/>
    <dgm:cxn modelId="{447249E8-06E6-4205-96B0-D0FECEE4302F}" type="presParOf" srcId="{F70D911F-6950-4FD0-A983-52A64DEDA8D8}" destId="{FF437EDE-D323-444E-A086-76902AE52E3C}" srcOrd="8" destOrd="0" presId="urn:microsoft.com/office/officeart/2005/8/layout/default#1"/>
    <dgm:cxn modelId="{EA9CEDF6-E9F2-431E-845B-EDB12A07C624}" type="presParOf" srcId="{F70D911F-6950-4FD0-A983-52A64DEDA8D8}" destId="{10B36886-1E30-45A6-A29E-00F807BE708E}" srcOrd="9" destOrd="0" presId="urn:microsoft.com/office/officeart/2005/8/layout/default#1"/>
    <dgm:cxn modelId="{4FC2D9A0-4B29-401F-8E17-32B424D0637F}" type="presParOf" srcId="{F70D911F-6950-4FD0-A983-52A64DEDA8D8}" destId="{6D2ADF15-1BCC-45CA-8BED-7B6CB5DDB5B8}" srcOrd="10" destOrd="0" presId="urn:microsoft.com/office/officeart/2005/8/layout/defaul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D2CDF-4860-4CF4-8E5A-6E9D8160CBA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IN"/>
        </a:p>
      </dgm:t>
    </dgm:pt>
    <dgm:pt modelId="{F76F07E7-BCE5-42DD-9A37-6CD2FA67236D}">
      <dgm:prSet/>
      <dgm:spPr/>
      <dgm:t>
        <a:bodyPr/>
        <a:lstStyle/>
        <a:p>
          <a:pPr rtl="0"/>
          <a:r>
            <a:rPr lang="en-US" dirty="0" smtClean="0"/>
            <a:t>Dumped!</a:t>
          </a:r>
          <a:endParaRPr lang="en-IN" dirty="0"/>
        </a:p>
      </dgm:t>
    </dgm:pt>
    <dgm:pt modelId="{51D7392D-DFA5-4C84-A0CF-13C7E27F3691}" type="parTrans" cxnId="{5BA54D22-9F5B-4659-BDC2-DDFB12C68CE8}">
      <dgm:prSet/>
      <dgm:spPr/>
      <dgm:t>
        <a:bodyPr/>
        <a:lstStyle/>
        <a:p>
          <a:endParaRPr lang="en-IN"/>
        </a:p>
      </dgm:t>
    </dgm:pt>
    <dgm:pt modelId="{90B57E45-2DA0-494F-9680-CAD3561121C2}" type="sibTrans" cxnId="{5BA54D22-9F5B-4659-BDC2-DDFB12C68CE8}">
      <dgm:prSet/>
      <dgm:spPr/>
      <dgm:t>
        <a:bodyPr/>
        <a:lstStyle/>
        <a:p>
          <a:endParaRPr lang="en-IN"/>
        </a:p>
      </dgm:t>
    </dgm:pt>
    <dgm:pt modelId="{4B3D6F30-FF62-4907-9F9F-A0ACD8E20130}" type="pres">
      <dgm:prSet presAssocID="{70CD2CDF-4860-4CF4-8E5A-6E9D8160CBA4}" presName="linear" presStyleCnt="0">
        <dgm:presLayoutVars>
          <dgm:animLvl val="lvl"/>
          <dgm:resizeHandles val="exact"/>
        </dgm:presLayoutVars>
      </dgm:prSet>
      <dgm:spPr/>
      <dgm:t>
        <a:bodyPr/>
        <a:lstStyle/>
        <a:p>
          <a:endParaRPr lang="en-US"/>
        </a:p>
      </dgm:t>
    </dgm:pt>
    <dgm:pt modelId="{5617BF83-40A3-4F6E-B513-B737894BA16E}" type="pres">
      <dgm:prSet presAssocID="{F76F07E7-BCE5-42DD-9A37-6CD2FA67236D}" presName="parentText" presStyleLbl="node1" presStyleIdx="0" presStyleCnt="1" custLinFactNeighborX="45455" custLinFactNeighborY="-13371">
        <dgm:presLayoutVars>
          <dgm:chMax val="0"/>
          <dgm:bulletEnabled val="1"/>
        </dgm:presLayoutVars>
      </dgm:prSet>
      <dgm:spPr/>
      <dgm:t>
        <a:bodyPr/>
        <a:lstStyle/>
        <a:p>
          <a:endParaRPr lang="en-US"/>
        </a:p>
      </dgm:t>
    </dgm:pt>
  </dgm:ptLst>
  <dgm:cxnLst>
    <dgm:cxn modelId="{5BA54D22-9F5B-4659-BDC2-DDFB12C68CE8}" srcId="{70CD2CDF-4860-4CF4-8E5A-6E9D8160CBA4}" destId="{F76F07E7-BCE5-42DD-9A37-6CD2FA67236D}" srcOrd="0" destOrd="0" parTransId="{51D7392D-DFA5-4C84-A0CF-13C7E27F3691}" sibTransId="{90B57E45-2DA0-494F-9680-CAD3561121C2}"/>
    <dgm:cxn modelId="{9554527E-2FF9-439F-8FBE-B8FAED583CDC}" type="presOf" srcId="{70CD2CDF-4860-4CF4-8E5A-6E9D8160CBA4}" destId="{4B3D6F30-FF62-4907-9F9F-A0ACD8E20130}" srcOrd="0" destOrd="0" presId="urn:microsoft.com/office/officeart/2005/8/layout/vList2"/>
    <dgm:cxn modelId="{29EA968D-D277-4E16-9242-2A8084CDA81C}" type="presOf" srcId="{F76F07E7-BCE5-42DD-9A37-6CD2FA67236D}" destId="{5617BF83-40A3-4F6E-B513-B737894BA16E}" srcOrd="0" destOrd="0" presId="urn:microsoft.com/office/officeart/2005/8/layout/vList2"/>
    <dgm:cxn modelId="{753BF5E2-B225-4BAA-B6B1-AB23B45164EF}" type="presParOf" srcId="{4B3D6F30-FF62-4907-9F9F-A0ACD8E20130}" destId="{5617BF83-40A3-4F6E-B513-B737894BA16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A7CE9-D36E-429D-B018-6124456557C1}">
      <dsp:nvSpPr>
        <dsp:cNvPr id="0" name=""/>
        <dsp:cNvSpPr/>
      </dsp:nvSpPr>
      <dsp:spPr>
        <a:xfrm>
          <a:off x="0" y="9294"/>
          <a:ext cx="8043890" cy="8494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latin typeface="Algerian" pitchFamily="82" charset="0"/>
            </a:rPr>
            <a:t>Disadvantages of Plastic Bottles </a:t>
          </a:r>
          <a:endParaRPr lang="en-IN" sz="3300" b="1" kern="1200" dirty="0">
            <a:latin typeface="Algerian" pitchFamily="82" charset="0"/>
          </a:endParaRPr>
        </a:p>
      </dsp:txBody>
      <dsp:txXfrm>
        <a:off x="41465" y="50759"/>
        <a:ext cx="7960960" cy="766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28F8B-7E06-4C04-93A6-4366F71CB7D3}">
      <dsp:nvSpPr>
        <dsp:cNvPr id="0" name=""/>
        <dsp:cNvSpPr/>
      </dsp:nvSpPr>
      <dsp:spPr>
        <a:xfrm>
          <a:off x="0" y="637766"/>
          <a:ext cx="2500329" cy="150019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N" sz="2500" b="1" kern="1200" dirty="0" smtClean="0"/>
            <a:t>Decomposition</a:t>
          </a:r>
          <a:endParaRPr lang="en-IN" sz="2500" kern="1200" dirty="0"/>
        </a:p>
      </dsp:txBody>
      <dsp:txXfrm>
        <a:off x="125019" y="762785"/>
        <a:ext cx="2250291" cy="1250160"/>
      </dsp:txXfrm>
    </dsp:sp>
    <dsp:sp modelId="{188155A2-2219-4ED9-AC55-348879F36367}">
      <dsp:nvSpPr>
        <dsp:cNvPr id="0" name=""/>
        <dsp:cNvSpPr/>
      </dsp:nvSpPr>
      <dsp:spPr>
        <a:xfrm>
          <a:off x="2750363" y="637766"/>
          <a:ext cx="2500329" cy="150019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N" sz="2500" b="1" kern="1200" dirty="0" smtClean="0"/>
            <a:t>Non-Renewable</a:t>
          </a:r>
          <a:endParaRPr lang="en-IN" sz="2500" kern="1200" dirty="0"/>
        </a:p>
      </dsp:txBody>
      <dsp:txXfrm>
        <a:off x="2875382" y="762785"/>
        <a:ext cx="2250291" cy="1250160"/>
      </dsp:txXfrm>
    </dsp:sp>
    <dsp:sp modelId="{E5A9DB02-486D-4605-8293-AF4EF7C57E77}">
      <dsp:nvSpPr>
        <dsp:cNvPr id="0" name=""/>
        <dsp:cNvSpPr/>
      </dsp:nvSpPr>
      <dsp:spPr>
        <a:xfrm>
          <a:off x="5500726" y="637766"/>
          <a:ext cx="2500329" cy="150019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N" sz="2500" b="1" kern="1200" dirty="0" smtClean="0"/>
            <a:t>Hard to Reuse</a:t>
          </a:r>
          <a:endParaRPr lang="en-IN" sz="2500" b="1" kern="1200" dirty="0"/>
        </a:p>
      </dsp:txBody>
      <dsp:txXfrm>
        <a:off x="5625745" y="762785"/>
        <a:ext cx="2250291" cy="1250160"/>
      </dsp:txXfrm>
    </dsp:sp>
    <dsp:sp modelId="{BF0B0E1A-1FBC-4C12-B3F0-BCCD45CDB337}">
      <dsp:nvSpPr>
        <dsp:cNvPr id="0" name=""/>
        <dsp:cNvSpPr/>
      </dsp:nvSpPr>
      <dsp:spPr>
        <a:xfrm>
          <a:off x="0" y="2387997"/>
          <a:ext cx="2500329" cy="1500198"/>
        </a:xfrm>
        <a:prstGeom prst="snip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N" sz="2500" b="1" kern="1200" dirty="0" smtClean="0"/>
            <a:t>Difficult to Recycle</a:t>
          </a:r>
          <a:endParaRPr lang="en-IN" sz="2500" b="1" kern="1200" dirty="0"/>
        </a:p>
      </dsp:txBody>
      <dsp:txXfrm>
        <a:off x="0" y="2513016"/>
        <a:ext cx="2375310" cy="1375179"/>
      </dsp:txXfrm>
    </dsp:sp>
    <dsp:sp modelId="{FF437EDE-D323-444E-A086-76902AE52E3C}">
      <dsp:nvSpPr>
        <dsp:cNvPr id="0" name=""/>
        <dsp:cNvSpPr/>
      </dsp:nvSpPr>
      <dsp:spPr>
        <a:xfrm>
          <a:off x="2750363" y="2387998"/>
          <a:ext cx="2500329" cy="150019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Toxic</a:t>
          </a:r>
          <a:endParaRPr lang="en-IN" sz="2500" b="1" kern="1200" dirty="0"/>
        </a:p>
      </dsp:txBody>
      <dsp:txXfrm>
        <a:off x="2875382" y="2513017"/>
        <a:ext cx="2250291" cy="1250160"/>
      </dsp:txXfrm>
    </dsp:sp>
    <dsp:sp modelId="{6D2ADF15-1BCC-45CA-8BED-7B6CB5DDB5B8}">
      <dsp:nvSpPr>
        <dsp:cNvPr id="0" name=""/>
        <dsp:cNvSpPr/>
      </dsp:nvSpPr>
      <dsp:spPr>
        <a:xfrm>
          <a:off x="5500726" y="2387998"/>
          <a:ext cx="2500329" cy="150019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Threat to Animals</a:t>
          </a:r>
          <a:endParaRPr lang="en-IN" sz="2500" b="1" kern="1200" dirty="0"/>
        </a:p>
      </dsp:txBody>
      <dsp:txXfrm>
        <a:off x="5625745" y="2513017"/>
        <a:ext cx="2250291" cy="1250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BB7F6-FBDA-4A1B-B900-5D45991BFAE4}" type="datetimeFigureOut">
              <a:rPr lang="en-US" smtClean="0"/>
              <a:pPr/>
              <a:t>11/20/2013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0C0B4-6AC1-4E2F-839B-4BCEA66968EA}" type="slidenum">
              <a:rPr lang="en-IN" smtClean="0"/>
              <a:pPr/>
              <a:t>‹#›</a:t>
            </a:fld>
            <a:endParaRPr lang="en-IN"/>
          </a:p>
        </p:txBody>
      </p:sp>
    </p:spTree>
    <p:extLst>
      <p:ext uri="{BB962C8B-B14F-4D97-AF65-F5344CB8AC3E}">
        <p14:creationId xmlns:p14="http://schemas.microsoft.com/office/powerpoint/2010/main" val="274324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5C0C0B4-6AC1-4E2F-839B-4BCEA66968EA}" type="slidenum">
              <a:rPr lang="en-IN" smtClean="0"/>
              <a:pPr/>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5C804C9-5EF6-46FE-95FF-2BE0F918FCD1}" type="datetime1">
              <a:rPr lang="en-US" smtClean="0"/>
              <a:pPr/>
              <a:t>11/20/2013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561E145-5171-4109-BD55-E2D8044B0842}" type="datetime1">
              <a:rPr lang="en-US" smtClean="0"/>
              <a:pPr/>
              <a:t>11/20/2013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54988D-CCBC-430B-957D-78E8AA8481C5}" type="datetime1">
              <a:rPr lang="en-US" smtClean="0"/>
              <a:pPr/>
              <a:t>11/20/2013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6AA222-71CD-45D5-8CE1-DD1C8F0B8670}" type="datetime1">
              <a:rPr lang="en-US" smtClean="0"/>
              <a:pPr/>
              <a:t>11/20/2013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71512-F610-4779-8992-2413962B015F}" type="datetime1">
              <a:rPr lang="en-US" smtClean="0"/>
              <a:pPr/>
              <a:t>11/20/2013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F5B0DEF-6EAF-4B8C-976C-96E035811212}" type="datetime1">
              <a:rPr lang="en-US" smtClean="0"/>
              <a:pPr/>
              <a:t>11/20/2013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74CF6A8-F229-4C1E-B1D1-C9313B6954BB}" type="datetime1">
              <a:rPr lang="en-US" smtClean="0"/>
              <a:pPr/>
              <a:t>11/20/2013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409F17C-031C-42CC-8615-55767622E4C6}" type="datetime1">
              <a:rPr lang="en-US" smtClean="0"/>
              <a:pPr/>
              <a:t>11/20/2013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CE597-E491-4BEB-9AC5-2B6110063B70}" type="datetime1">
              <a:rPr lang="en-US" smtClean="0"/>
              <a:pPr/>
              <a:t>11/20/2013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8877D-68FA-48D7-8920-C5C78C9898B6}" type="datetime1">
              <a:rPr lang="en-US" smtClean="0"/>
              <a:pPr/>
              <a:t>11/20/2013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2EB9A-A632-45E9-9755-D79EB2319EE6}" type="datetime1">
              <a:rPr lang="en-US" smtClean="0"/>
              <a:pPr/>
              <a:t>11/20/2013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C2731B-CAE3-4034-83FC-CC7480FB1397}" type="slidenum">
              <a:rPr lang="en-IN" smtClean="0"/>
              <a:pPr/>
              <a:t>‹#›</a:t>
            </a:fld>
            <a:endParaRPr lang="en-IN"/>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3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64CCF-D43A-4916-A9FC-486633A7D05C}" type="datetime1">
              <a:rPr lang="en-US" smtClean="0"/>
              <a:pPr/>
              <a:t>11/20/2013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2731B-CAE3-4034-83FC-CC7480FB139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coworldly.com/2009/04/16/after-four-months-of-plastic-bag-ban-in-delhi/" TargetMode="External"/><Relationship Id="rId2" Type="http://schemas.openxmlformats.org/officeDocument/2006/relationships/hyperlink" Target="http://www.beckdale.co.uk/Biodegradable.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ovacem.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Microsoft_Word_97_-_2003_Document1.doc"/></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nestle-bottled-water.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latin typeface="Algerian" pitchFamily="82" charset="0"/>
              </a:rPr>
              <a:t>Disadvantages of Plastics!!</a:t>
            </a:r>
            <a:endParaRPr lang="en-IN" dirty="0">
              <a:latin typeface="Algerian" pitchFamily="82" charset="0"/>
            </a:endParaRPr>
          </a:p>
        </p:txBody>
      </p:sp>
      <p:sp>
        <p:nvSpPr>
          <p:cNvPr id="4" name="Date Placeholder 3"/>
          <p:cNvSpPr>
            <a:spLocks noGrp="1"/>
          </p:cNvSpPr>
          <p:nvPr>
            <p:ph type="dt" sz="half" idx="10"/>
          </p:nvPr>
        </p:nvSpPr>
        <p:spPr/>
        <p:txBody>
          <a:bodyPr/>
          <a:lstStyle/>
          <a:p>
            <a:fld id="{692E6865-948A-48E6-BA6D-A60F40C01D84}"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1</a:t>
            </a:fld>
            <a:endParaRPr lang="en-IN"/>
          </a:p>
        </p:txBody>
      </p:sp>
      <p:sp>
        <p:nvSpPr>
          <p:cNvPr id="7" name="Subtitle 6"/>
          <p:cNvSpPr>
            <a:spLocks noGrp="1"/>
          </p:cNvSpPr>
          <p:nvPr>
            <p:ph type="subTitle" idx="1"/>
          </p:nvPr>
        </p:nvSpPr>
        <p:spPr/>
        <p:txBody>
          <a:bodyPr/>
          <a:lstStyle/>
          <a:p>
            <a:endParaRPr lang="en-IN"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Whales hail for help!!</a:t>
            </a:r>
            <a:endParaRPr lang="en-IN" b="1" dirty="0"/>
          </a:p>
        </p:txBody>
      </p:sp>
      <p:sp>
        <p:nvSpPr>
          <p:cNvPr id="3" name="Content Placeholder 2"/>
          <p:cNvSpPr>
            <a:spLocks noGrp="1"/>
          </p:cNvSpPr>
          <p:nvPr>
            <p:ph idx="1"/>
          </p:nvPr>
        </p:nvSpPr>
        <p:spPr/>
        <p:txBody>
          <a:bodyPr>
            <a:normAutofit/>
          </a:bodyPr>
          <a:lstStyle/>
          <a:p>
            <a:r>
              <a:rPr lang="en-IN" sz="2000" b="1" dirty="0" smtClean="0"/>
              <a:t>As per </a:t>
            </a:r>
            <a:r>
              <a:rPr lang="en-IN" sz="2000" b="1" dirty="0" err="1" smtClean="0"/>
              <a:t>Marrickville</a:t>
            </a:r>
            <a:r>
              <a:rPr lang="en-IN" sz="2000" b="1" dirty="0" smtClean="0"/>
              <a:t> Council of Australia, as many as 100,000 whales, turtles and birds die have been reported to die every year, mainly because of plastic in their environment. Plastic bags not only have adverse effects on our natural habitats, but have also been found to be responsible for the death of many animals, mainly on account of the suffocation encountered on eating them.</a:t>
            </a:r>
            <a:endParaRPr lang="en-IN" sz="2000" b="1" dirty="0"/>
          </a:p>
        </p:txBody>
      </p:sp>
      <p:sp>
        <p:nvSpPr>
          <p:cNvPr id="4" name="Date Placeholder 3"/>
          <p:cNvSpPr>
            <a:spLocks noGrp="1"/>
          </p:cNvSpPr>
          <p:nvPr>
            <p:ph type="dt" sz="half" idx="10"/>
          </p:nvPr>
        </p:nvSpPr>
        <p:spPr/>
        <p:txBody>
          <a:bodyPr/>
          <a:lstStyle/>
          <a:p>
            <a:fld id="{CA71006C-CB3E-4221-B428-425D0C8138D1}"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10</a:t>
            </a:fld>
            <a:endParaRPr lang="en-IN"/>
          </a:p>
        </p:txBody>
      </p:sp>
      <p:pic>
        <p:nvPicPr>
          <p:cNvPr id="19457" name="Picture 1" descr="H:\the_whale_and_the_plastic_bottle_78605.jpg"/>
          <p:cNvPicPr>
            <a:picLocks noChangeAspect="1" noChangeArrowheads="1"/>
          </p:cNvPicPr>
          <p:nvPr/>
        </p:nvPicPr>
        <p:blipFill>
          <a:blip r:embed="rId2" cstate="print"/>
          <a:srcRect/>
          <a:stretch>
            <a:fillRect/>
          </a:stretch>
        </p:blipFill>
        <p:spPr bwMode="auto">
          <a:xfrm>
            <a:off x="500034" y="3714752"/>
            <a:ext cx="3500462" cy="28621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lastic-Ocean.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176AA222-71CD-45D5-8CE1-DD1C8F0B8670}"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11</a:t>
            </a:fld>
            <a:endParaRPr lang="en-IN"/>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Rockwell Condensed" pitchFamily="18" charset="0"/>
              </a:rPr>
              <a:t>Things You can do !</a:t>
            </a:r>
            <a:endParaRPr lang="en-IN" b="1" dirty="0">
              <a:latin typeface="Rockwell Condensed" pitchFamily="18" charset="0"/>
            </a:endParaRPr>
          </a:p>
        </p:txBody>
      </p:sp>
      <p:sp>
        <p:nvSpPr>
          <p:cNvPr id="3" name="Content Placeholder 2"/>
          <p:cNvSpPr>
            <a:spLocks noGrp="1"/>
          </p:cNvSpPr>
          <p:nvPr>
            <p:ph idx="1"/>
          </p:nvPr>
        </p:nvSpPr>
        <p:spPr/>
        <p:txBody>
          <a:bodyPr>
            <a:normAutofit fontScale="92500"/>
          </a:bodyPr>
          <a:lstStyle/>
          <a:p>
            <a:pPr>
              <a:buNone/>
            </a:pPr>
            <a:endParaRPr lang="en-IN" b="1" dirty="0" smtClean="0"/>
          </a:p>
          <a:p>
            <a:r>
              <a:rPr lang="en-IN" dirty="0" smtClean="0"/>
              <a:t>The two best things you can do is to use less (or no) plastic and to reuse plastic when possible. Many products that come in plastic bottles are also available in glass bottle or tin cans; use these whenever possible. Instead of buying bottled water buy a refillable water bottle and fill it with tap water. Generally, try to waste less by using less and reusing when possible.</a:t>
            </a:r>
            <a:endParaRPr lang="en-IN" dirty="0"/>
          </a:p>
        </p:txBody>
      </p:sp>
      <p:sp>
        <p:nvSpPr>
          <p:cNvPr id="4" name="Date Placeholder 3"/>
          <p:cNvSpPr>
            <a:spLocks noGrp="1"/>
          </p:cNvSpPr>
          <p:nvPr>
            <p:ph type="dt" sz="half" idx="10"/>
          </p:nvPr>
        </p:nvSpPr>
        <p:spPr/>
        <p:txBody>
          <a:bodyPr/>
          <a:lstStyle/>
          <a:p>
            <a:fld id="{F8608569-69CF-4E2C-A13F-6C53DA0819C8}"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12</a:t>
            </a:fld>
            <a:endParaRPr lang="en-IN"/>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a:t>www.manavata.org</a:t>
            </a:r>
          </a:p>
        </p:txBody>
      </p:sp>
      <p:sp>
        <p:nvSpPr>
          <p:cNvPr id="6148" name="Text Box 11"/>
          <p:cNvSpPr txBox="1">
            <a:spLocks noChangeArrowheads="1"/>
          </p:cNvSpPr>
          <p:nvPr/>
        </p:nvSpPr>
        <p:spPr bwMode="auto">
          <a:xfrm>
            <a:off x="2714612" y="285728"/>
            <a:ext cx="3505200" cy="523220"/>
          </a:xfrm>
          <a:prstGeom prst="rect">
            <a:avLst/>
          </a:prstGeom>
          <a:noFill/>
          <a:ln w="9525">
            <a:noFill/>
            <a:miter lim="800000"/>
            <a:headEnd/>
            <a:tailEnd/>
          </a:ln>
        </p:spPr>
        <p:txBody>
          <a:bodyPr>
            <a:spAutoFit/>
          </a:bodyPr>
          <a:lstStyle/>
          <a:p>
            <a:pPr>
              <a:spcBef>
                <a:spcPct val="50000"/>
              </a:spcBef>
            </a:pPr>
            <a:r>
              <a:rPr lang="en-US" sz="2800" b="1" dirty="0">
                <a:latin typeface="Algerian" pitchFamily="82" charset="0"/>
              </a:rPr>
              <a:t>ALTERNATIVES</a:t>
            </a:r>
            <a:endParaRPr lang="en-US" b="1" dirty="0">
              <a:latin typeface="Algerian" pitchFamily="82" charset="0"/>
            </a:endParaRPr>
          </a:p>
        </p:txBody>
      </p:sp>
      <p:sp>
        <p:nvSpPr>
          <p:cNvPr id="6149" name="Text Box 14"/>
          <p:cNvSpPr txBox="1">
            <a:spLocks noChangeArrowheads="1"/>
          </p:cNvSpPr>
          <p:nvPr/>
        </p:nvSpPr>
        <p:spPr bwMode="auto">
          <a:xfrm>
            <a:off x="500034" y="1571612"/>
            <a:ext cx="8339166" cy="4093428"/>
          </a:xfrm>
          <a:prstGeom prst="rect">
            <a:avLst/>
          </a:prstGeom>
          <a:noFill/>
          <a:ln w="9525">
            <a:noFill/>
            <a:miter lim="800000"/>
            <a:headEnd/>
            <a:tailEnd/>
          </a:ln>
        </p:spPr>
        <p:txBody>
          <a:bodyPr wrap="square">
            <a:spAutoFit/>
          </a:bodyPr>
          <a:lstStyle/>
          <a:p>
            <a:r>
              <a:rPr lang="en-US" sz="2000" dirty="0">
                <a:latin typeface="Arial" charset="0"/>
                <a:cs typeface="Arial" charset="0"/>
              </a:rPr>
              <a:t>Plastic bags take between 15 to 1000 years to degrade.</a:t>
            </a:r>
            <a:r>
              <a:rPr lang="en-US" sz="2000" dirty="0">
                <a:latin typeface="Arial" charset="0"/>
              </a:rPr>
              <a:t> </a:t>
            </a:r>
            <a:br>
              <a:rPr lang="en-US" sz="2000" dirty="0">
                <a:latin typeface="Arial" charset="0"/>
              </a:rPr>
            </a:br>
            <a:r>
              <a:rPr lang="en-US" sz="2000" dirty="0">
                <a:latin typeface="Arial" charset="0"/>
              </a:rPr>
              <a:t>The detoxins and other chemical pollutants released from</a:t>
            </a:r>
            <a:br>
              <a:rPr lang="en-US" sz="2000" dirty="0">
                <a:latin typeface="Arial" charset="0"/>
              </a:rPr>
            </a:br>
            <a:r>
              <a:rPr lang="en-US" sz="2000" dirty="0">
                <a:latin typeface="Arial" charset="0"/>
              </a:rPr>
              <a:t>them are a Serious Threat to be Tackled.</a:t>
            </a:r>
            <a:br>
              <a:rPr lang="en-US" sz="2000" dirty="0">
                <a:latin typeface="Arial" charset="0"/>
              </a:rPr>
            </a:br>
            <a:r>
              <a:rPr lang="en-US" sz="2000" dirty="0">
                <a:latin typeface="Arial" charset="0"/>
              </a:rPr>
              <a:t/>
            </a:r>
            <a:br>
              <a:rPr lang="en-US" sz="2000" dirty="0">
                <a:latin typeface="Arial" charset="0"/>
              </a:rPr>
            </a:br>
            <a:r>
              <a:rPr lang="en-US" sz="2000" dirty="0">
                <a:latin typeface="Arial" charset="0"/>
                <a:cs typeface="Arial" charset="0"/>
              </a:rPr>
              <a:t>Designing eco-friendly, biodegradable plastics is the need of </a:t>
            </a:r>
            <a:br>
              <a:rPr lang="en-US" sz="2000" dirty="0">
                <a:latin typeface="Arial" charset="0"/>
                <a:cs typeface="Arial" charset="0"/>
              </a:rPr>
            </a:br>
            <a:r>
              <a:rPr lang="en-US" sz="2000" dirty="0">
                <a:latin typeface="Arial" charset="0"/>
                <a:cs typeface="Arial" charset="0"/>
              </a:rPr>
              <a:t>the hour. Though partially biodegradable plastics have been </a:t>
            </a:r>
            <a:br>
              <a:rPr lang="en-US" sz="2000" dirty="0">
                <a:latin typeface="Arial" charset="0"/>
                <a:cs typeface="Arial" charset="0"/>
              </a:rPr>
            </a:br>
            <a:r>
              <a:rPr lang="en-US" sz="2000" dirty="0">
                <a:latin typeface="Arial" charset="0"/>
                <a:cs typeface="Arial" charset="0"/>
              </a:rPr>
              <a:t>developed and used, completely biodegradable plastics based on</a:t>
            </a:r>
            <a:br>
              <a:rPr lang="en-US" sz="2000" dirty="0">
                <a:latin typeface="Arial" charset="0"/>
                <a:cs typeface="Arial" charset="0"/>
              </a:rPr>
            </a:br>
            <a:r>
              <a:rPr lang="en-US" sz="2000" dirty="0">
                <a:latin typeface="Arial" charset="0"/>
                <a:cs typeface="Arial" charset="0"/>
              </a:rPr>
              <a:t>renewable starch rather than petrochemicals have only recently been </a:t>
            </a:r>
            <a:br>
              <a:rPr lang="en-US" sz="2000" dirty="0">
                <a:latin typeface="Arial" charset="0"/>
                <a:cs typeface="Arial" charset="0"/>
              </a:rPr>
            </a:br>
            <a:r>
              <a:rPr lang="en-US" sz="2000" dirty="0">
                <a:latin typeface="Arial" charset="0"/>
                <a:cs typeface="Arial" charset="0"/>
              </a:rPr>
              <a:t>developed and are in the early stages of commercialization.</a:t>
            </a:r>
            <a:endParaRPr lang="en-US" sz="2000" dirty="0">
              <a:latin typeface="Arial" charset="0"/>
              <a:cs typeface="Times New Roman" pitchFamily="18" charset="0"/>
            </a:endParaRPr>
          </a:p>
          <a:p>
            <a:endParaRPr lang="en-US" sz="2000" dirty="0">
              <a:latin typeface="Arial" charset="0"/>
              <a:cs typeface="Times New Roman" pitchFamily="18" charset="0"/>
            </a:endParaRPr>
          </a:p>
          <a:p>
            <a:r>
              <a:rPr lang="en-US" sz="2000" dirty="0">
                <a:latin typeface="Arial" charset="0"/>
                <a:cs typeface="Times New Roman" pitchFamily="18" charset="0"/>
              </a:rPr>
              <a:t>Paper , Cloth, Jute, Cane, etc., </a:t>
            </a:r>
            <a:br>
              <a:rPr lang="en-US" sz="2000" dirty="0">
                <a:latin typeface="Arial" charset="0"/>
                <a:cs typeface="Times New Roman" pitchFamily="18" charset="0"/>
              </a:rPr>
            </a:br>
            <a:r>
              <a:rPr lang="en-US" sz="2000" dirty="0">
                <a:latin typeface="Arial" charset="0"/>
                <a:cs typeface="Times New Roman" pitchFamily="18" charset="0"/>
              </a:rPr>
              <a:t>are the most preferable but still </a:t>
            </a:r>
            <a:br>
              <a:rPr lang="en-US" sz="2000" dirty="0">
                <a:latin typeface="Arial" charset="0"/>
                <a:cs typeface="Times New Roman" pitchFamily="18" charset="0"/>
              </a:rPr>
            </a:br>
            <a:r>
              <a:rPr lang="en-US" sz="2000" dirty="0">
                <a:latin typeface="Arial" charset="0"/>
                <a:cs typeface="Times New Roman" pitchFamily="18" charset="0"/>
              </a:rPr>
              <a:t>controversial</a:t>
            </a:r>
          </a:p>
        </p:txBody>
      </p:sp>
      <p:pic>
        <p:nvPicPr>
          <p:cNvPr id="6150" name="Picture 16" descr="Picture9"/>
          <p:cNvPicPr>
            <a:picLocks noChangeAspect="1" noChangeArrowheads="1"/>
          </p:cNvPicPr>
          <p:nvPr/>
        </p:nvPicPr>
        <p:blipFill>
          <a:blip r:embed="rId2" cstate="print"/>
          <a:srcRect/>
          <a:stretch>
            <a:fillRect/>
          </a:stretch>
        </p:blipFill>
        <p:spPr bwMode="auto">
          <a:xfrm>
            <a:off x="5492524" y="4429133"/>
            <a:ext cx="2651375"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quarter" idx="10"/>
          </p:nvPr>
        </p:nvSpPr>
        <p:spPr/>
        <p:txBody>
          <a:bodyPr/>
          <a:lstStyle/>
          <a:p>
            <a:pPr>
              <a:defRPr/>
            </a:pPr>
            <a:r>
              <a:rPr lang="en-US"/>
              <a:t>www.manavata.org</a:t>
            </a:r>
          </a:p>
        </p:txBody>
      </p:sp>
      <p:sp>
        <p:nvSpPr>
          <p:cNvPr id="7172" name="Text Box 4"/>
          <p:cNvSpPr txBox="1">
            <a:spLocks noChangeArrowheads="1"/>
          </p:cNvSpPr>
          <p:nvPr/>
        </p:nvSpPr>
        <p:spPr bwMode="auto">
          <a:xfrm>
            <a:off x="76200" y="-63500"/>
            <a:ext cx="3505200" cy="457200"/>
          </a:xfrm>
          <a:prstGeom prst="rect">
            <a:avLst/>
          </a:prstGeom>
          <a:noFill/>
          <a:ln w="9525">
            <a:noFill/>
            <a:miter lim="800000"/>
            <a:headEnd/>
            <a:tailEnd/>
          </a:ln>
        </p:spPr>
        <p:txBody>
          <a:bodyPr>
            <a:spAutoFit/>
          </a:bodyPr>
          <a:lstStyle/>
          <a:p>
            <a:pPr>
              <a:spcBef>
                <a:spcPct val="50000"/>
              </a:spcBef>
            </a:pPr>
            <a:r>
              <a:rPr lang="en-US" b="1">
                <a:solidFill>
                  <a:srgbClr val="008000"/>
                </a:solidFill>
                <a:latin typeface="Tahoma" pitchFamily="34" charset="0"/>
              </a:rPr>
              <a:t> </a:t>
            </a:r>
          </a:p>
        </p:txBody>
      </p:sp>
      <p:sp>
        <p:nvSpPr>
          <p:cNvPr id="7173" name="Text Box 5"/>
          <p:cNvSpPr txBox="1">
            <a:spLocks noChangeArrowheads="1"/>
          </p:cNvSpPr>
          <p:nvPr/>
        </p:nvSpPr>
        <p:spPr bwMode="auto">
          <a:xfrm>
            <a:off x="371475" y="1744663"/>
            <a:ext cx="8304213" cy="4278094"/>
          </a:xfrm>
          <a:prstGeom prst="rect">
            <a:avLst/>
          </a:prstGeom>
          <a:noFill/>
          <a:ln w="9525">
            <a:noFill/>
            <a:miter lim="800000"/>
            <a:headEnd/>
            <a:tailEnd/>
          </a:ln>
        </p:spPr>
        <p:txBody>
          <a:bodyPr>
            <a:spAutoFit/>
          </a:bodyPr>
          <a:lstStyle/>
          <a:p>
            <a:pPr>
              <a:spcBef>
                <a:spcPct val="50000"/>
              </a:spcBef>
            </a:pPr>
            <a:endParaRPr lang="en-US" sz="2000" dirty="0">
              <a:solidFill>
                <a:srgbClr val="008000"/>
              </a:solidFill>
            </a:endParaRPr>
          </a:p>
          <a:p>
            <a:pPr>
              <a:spcBef>
                <a:spcPct val="50000"/>
              </a:spcBef>
              <a:buFontTx/>
              <a:buChar char="•"/>
            </a:pPr>
            <a:r>
              <a:rPr lang="en-US" sz="1800" dirty="0">
                <a:latin typeface="Arial" charset="0"/>
                <a:cs typeface="Arial" charset="0"/>
              </a:rPr>
              <a:t>Say NO to plastic check-out bags whilst </a:t>
            </a:r>
            <a:br>
              <a:rPr lang="en-US" sz="1800" dirty="0">
                <a:latin typeface="Arial" charset="0"/>
                <a:cs typeface="Arial" charset="0"/>
              </a:rPr>
            </a:br>
            <a:r>
              <a:rPr lang="en-US" sz="1800" dirty="0">
                <a:latin typeface="Arial" charset="0"/>
                <a:cs typeface="Arial" charset="0"/>
              </a:rPr>
              <a:t>shopping and buy reusable bags or bring</a:t>
            </a:r>
            <a:br>
              <a:rPr lang="en-US" sz="1800" dirty="0">
                <a:latin typeface="Arial" charset="0"/>
                <a:cs typeface="Arial" charset="0"/>
              </a:rPr>
            </a:br>
            <a:r>
              <a:rPr lang="en-US" sz="1800" dirty="0">
                <a:latin typeface="Arial" charset="0"/>
                <a:cs typeface="Arial" charset="0"/>
              </a:rPr>
              <a:t> your own for your shopping instead</a:t>
            </a:r>
            <a:r>
              <a:rPr lang="en-US" sz="1800" dirty="0"/>
              <a:t> </a:t>
            </a:r>
            <a:br>
              <a:rPr lang="en-US" sz="1800" dirty="0"/>
            </a:br>
            <a:endParaRPr lang="en-US" sz="1800" dirty="0"/>
          </a:p>
          <a:p>
            <a:pPr>
              <a:spcBef>
                <a:spcPct val="50000"/>
              </a:spcBef>
              <a:buFontTx/>
              <a:buChar char="•"/>
            </a:pPr>
            <a:r>
              <a:rPr lang="en-US" sz="1800" b="1" dirty="0"/>
              <a:t>Use of Glass / C</a:t>
            </a:r>
            <a:r>
              <a:rPr lang="en-US" sz="1800" b="1" dirty="0">
                <a:cs typeface="Times New Roman" pitchFamily="18" charset="0"/>
              </a:rPr>
              <a:t>eramic instead of </a:t>
            </a:r>
            <a:br>
              <a:rPr lang="en-US" sz="1800" b="1" dirty="0">
                <a:cs typeface="Times New Roman" pitchFamily="18" charset="0"/>
              </a:rPr>
            </a:br>
            <a:r>
              <a:rPr lang="en-US" sz="1800" b="1" dirty="0">
                <a:cs typeface="Times New Roman" pitchFamily="18" charset="0"/>
              </a:rPr>
              <a:t>plastic in Microwave.</a:t>
            </a:r>
            <a:br>
              <a:rPr lang="en-US" sz="1800" b="1" dirty="0">
                <a:cs typeface="Times New Roman" pitchFamily="18" charset="0"/>
              </a:rPr>
            </a:br>
            <a:r>
              <a:rPr lang="en-US" sz="1800" b="1" dirty="0">
                <a:cs typeface="Times New Roman" pitchFamily="18" charset="0"/>
              </a:rPr>
              <a:t> </a:t>
            </a:r>
            <a:br>
              <a:rPr lang="en-US" sz="1800" b="1" dirty="0">
                <a:cs typeface="Times New Roman" pitchFamily="18" charset="0"/>
              </a:rPr>
            </a:br>
            <a:r>
              <a:rPr lang="en-US" sz="1800" b="1" dirty="0">
                <a:cs typeface="Times New Roman" pitchFamily="18" charset="0"/>
              </a:rPr>
              <a:t>• Replace plastic travel mugs with stainless</a:t>
            </a:r>
            <a:br>
              <a:rPr lang="en-US" sz="1800" b="1" dirty="0">
                <a:cs typeface="Times New Roman" pitchFamily="18" charset="0"/>
              </a:rPr>
            </a:br>
            <a:r>
              <a:rPr lang="en-US" sz="1800" b="1" dirty="0">
                <a:cs typeface="Times New Roman" pitchFamily="18" charset="0"/>
              </a:rPr>
              <a:t> steel for hot beverages. </a:t>
            </a:r>
            <a:br>
              <a:rPr lang="en-US" sz="1800" b="1" dirty="0">
                <a:cs typeface="Times New Roman" pitchFamily="18" charset="0"/>
              </a:rPr>
            </a:br>
            <a:r>
              <a:rPr lang="en-US" sz="1800" b="1" dirty="0">
                <a:cs typeface="Times New Roman" pitchFamily="18" charset="0"/>
              </a:rPr>
              <a:t/>
            </a:r>
            <a:br>
              <a:rPr lang="en-US" sz="1800" b="1" dirty="0">
                <a:cs typeface="Times New Roman" pitchFamily="18" charset="0"/>
              </a:rPr>
            </a:br>
            <a:r>
              <a:rPr lang="en-US" sz="1800" b="1" dirty="0">
                <a:cs typeface="Times New Roman" pitchFamily="18" charset="0"/>
              </a:rPr>
              <a:t>• When you can’t avoid plastic, check container bottoms for recycling codes (in triangle with chasing arrows). Choose those easily recycled.</a:t>
            </a:r>
            <a:r>
              <a:rPr lang="en-US" sz="1800" dirty="0">
                <a:cs typeface="Times New Roman" pitchFamily="18" charset="0"/>
              </a:rPr>
              <a:t/>
            </a:r>
            <a:br>
              <a:rPr lang="en-US" sz="1800" dirty="0">
                <a:cs typeface="Times New Roman" pitchFamily="18" charset="0"/>
              </a:rPr>
            </a:br>
            <a:endParaRPr lang="en-US" sz="1800" dirty="0">
              <a:cs typeface="Times New Roman" pitchFamily="18" charset="0"/>
            </a:endParaRPr>
          </a:p>
        </p:txBody>
      </p:sp>
      <p:pic>
        <p:nvPicPr>
          <p:cNvPr id="7176" name="Picture 8" descr="plastc"/>
          <p:cNvPicPr>
            <a:picLocks noChangeAspect="1" noChangeArrowheads="1"/>
          </p:cNvPicPr>
          <p:nvPr/>
        </p:nvPicPr>
        <p:blipFill>
          <a:blip r:embed="rId2" cstate="print"/>
          <a:srcRect/>
          <a:stretch>
            <a:fillRect/>
          </a:stretch>
        </p:blipFill>
        <p:spPr bwMode="auto">
          <a:xfrm>
            <a:off x="4887913" y="2362200"/>
            <a:ext cx="3429000" cy="25908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000100" y="428604"/>
            <a:ext cx="7215238" cy="1015663"/>
          </a:xfrm>
          <a:prstGeom prst="rect">
            <a:avLst/>
          </a:prstGeom>
        </p:spPr>
        <p:txBody>
          <a:bodyPr wrap="square">
            <a:spAutoFit/>
          </a:bodyPr>
          <a:lstStyle/>
          <a:p>
            <a:r>
              <a:rPr lang="en-US" sz="2400" b="1" dirty="0" smtClean="0">
                <a:solidFill>
                  <a:srgbClr val="002060"/>
                </a:solidFill>
                <a:latin typeface="Algerian" pitchFamily="82" charset="0"/>
              </a:rPr>
              <a:t>To save your </a:t>
            </a:r>
            <a:r>
              <a:rPr lang="en-US" sz="3600" b="1" dirty="0" smtClean="0">
                <a:solidFill>
                  <a:srgbClr val="002060"/>
                </a:solidFill>
                <a:latin typeface="Algerian" pitchFamily="82" charset="0"/>
              </a:rPr>
              <a:t>environment</a:t>
            </a:r>
            <a:r>
              <a:rPr lang="en-US" sz="2400" b="1" dirty="0" smtClean="0">
                <a:solidFill>
                  <a:srgbClr val="002060"/>
                </a:solidFill>
                <a:latin typeface="Algerian" pitchFamily="82" charset="0"/>
              </a:rPr>
              <a:t> and thereby your self</a:t>
            </a:r>
            <a:endParaRPr lang="en-US" sz="2400" dirty="0">
              <a:solidFill>
                <a:srgbClr val="002060"/>
              </a:solidFill>
              <a:latin typeface="Algerian" pitchFamily="82"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p:txBody>
          <a:bodyPr/>
          <a:lstStyle/>
          <a:p>
            <a:pPr>
              <a:defRPr/>
            </a:pPr>
            <a:r>
              <a:rPr lang="en-US"/>
              <a:t>www.manavata.org</a:t>
            </a:r>
          </a:p>
        </p:txBody>
      </p:sp>
      <p:sp>
        <p:nvSpPr>
          <p:cNvPr id="8197" name="Text Box 6"/>
          <p:cNvSpPr txBox="1">
            <a:spLocks noChangeArrowheads="1"/>
          </p:cNvSpPr>
          <p:nvPr/>
        </p:nvSpPr>
        <p:spPr bwMode="auto">
          <a:xfrm>
            <a:off x="684213" y="1557338"/>
            <a:ext cx="8274050" cy="3444875"/>
          </a:xfrm>
          <a:prstGeom prst="rect">
            <a:avLst/>
          </a:prstGeom>
          <a:noFill/>
          <a:ln w="9525">
            <a:noFill/>
            <a:miter lim="800000"/>
            <a:headEnd/>
            <a:tailEnd/>
          </a:ln>
        </p:spPr>
        <p:txBody>
          <a:bodyPr>
            <a:spAutoFit/>
          </a:bodyPr>
          <a:lstStyle/>
          <a:p>
            <a:pPr>
              <a:spcBef>
                <a:spcPct val="50000"/>
              </a:spcBef>
            </a:pPr>
            <a:r>
              <a:rPr lang="en-US" sz="2000" dirty="0">
                <a:latin typeface="Arial" charset="0"/>
                <a:cs typeface="Times New Roman" pitchFamily="18" charset="0"/>
              </a:rPr>
              <a:t>It's impossible to eliminate most plastic from daily life, </a:t>
            </a:r>
            <a:br>
              <a:rPr lang="en-US" sz="2000" dirty="0">
                <a:latin typeface="Arial" charset="0"/>
                <a:cs typeface="Times New Roman" pitchFamily="18" charset="0"/>
              </a:rPr>
            </a:br>
            <a:r>
              <a:rPr lang="en-US" sz="2000" dirty="0">
                <a:latin typeface="Arial" charset="0"/>
                <a:cs typeface="Times New Roman" pitchFamily="18" charset="0"/>
              </a:rPr>
              <a:t>but it's prudent for our health and that of our environment</a:t>
            </a:r>
            <a:br>
              <a:rPr lang="en-US" sz="2000" dirty="0">
                <a:latin typeface="Arial" charset="0"/>
                <a:cs typeface="Times New Roman" pitchFamily="18" charset="0"/>
              </a:rPr>
            </a:br>
            <a:r>
              <a:rPr lang="en-US" sz="2000" dirty="0">
                <a:latin typeface="Arial" charset="0"/>
                <a:cs typeface="Times New Roman" pitchFamily="18" charset="0"/>
              </a:rPr>
              <a:t>to curb the use of some.</a:t>
            </a:r>
            <a:r>
              <a:rPr lang="en-US" sz="2000" dirty="0">
                <a:latin typeface="Arial" charset="0"/>
              </a:rPr>
              <a:t> </a:t>
            </a:r>
            <a:br>
              <a:rPr lang="en-US" sz="2000" dirty="0">
                <a:latin typeface="Arial" charset="0"/>
              </a:rPr>
            </a:br>
            <a:r>
              <a:rPr lang="en-US" sz="2000" dirty="0">
                <a:latin typeface="Arial" charset="0"/>
              </a:rPr>
              <a:t/>
            </a:r>
            <a:br>
              <a:rPr lang="en-US" sz="2000" dirty="0">
                <a:latin typeface="Arial" charset="0"/>
              </a:rPr>
            </a:br>
            <a:r>
              <a:rPr lang="en-US" sz="2000" dirty="0">
                <a:latin typeface="Arial" charset="0"/>
              </a:rPr>
              <a:t>Overall reduction in plastic usage, proper management for disposal </a:t>
            </a:r>
            <a:br>
              <a:rPr lang="en-US" sz="2000" dirty="0">
                <a:latin typeface="Arial" charset="0"/>
              </a:rPr>
            </a:br>
            <a:r>
              <a:rPr lang="en-US" sz="2000" dirty="0">
                <a:latin typeface="Arial" charset="0"/>
              </a:rPr>
              <a:t>and public awareness would bring a great difference in present situation.</a:t>
            </a:r>
          </a:p>
          <a:p>
            <a:pPr>
              <a:spcBef>
                <a:spcPct val="50000"/>
              </a:spcBef>
              <a:buFontTx/>
              <a:buChar char="•"/>
            </a:pPr>
            <a:r>
              <a:rPr lang="en-US" sz="2000" b="1" dirty="0">
                <a:latin typeface="Arial" charset="0"/>
              </a:rPr>
              <a:t>Separate .. Store..and hand over for proper recycling or </a:t>
            </a:r>
            <a:br>
              <a:rPr lang="en-US" sz="2000" b="1" dirty="0">
                <a:latin typeface="Arial" charset="0"/>
              </a:rPr>
            </a:br>
            <a:r>
              <a:rPr lang="en-US" sz="2000" b="1" dirty="0">
                <a:latin typeface="Arial" charset="0"/>
              </a:rPr>
              <a:t>disposal</a:t>
            </a:r>
            <a:r>
              <a:rPr lang="en-US" sz="2000" dirty="0">
                <a:latin typeface="Arial" charset="0"/>
              </a:rPr>
              <a:t>.</a:t>
            </a:r>
          </a:p>
          <a:p>
            <a:pPr>
              <a:spcBef>
                <a:spcPct val="50000"/>
              </a:spcBef>
              <a:buFontTx/>
              <a:buChar char="•"/>
            </a:pPr>
            <a:r>
              <a:rPr lang="en-US" sz="2000" dirty="0">
                <a:latin typeface="Arial" charset="0"/>
              </a:rPr>
              <a:t>Do not let plastic litter the environment.</a:t>
            </a:r>
          </a:p>
        </p:txBody>
      </p:sp>
      <p:sp>
        <p:nvSpPr>
          <p:cNvPr id="8198" name="Text Box 7"/>
          <p:cNvSpPr txBox="1">
            <a:spLocks noChangeArrowheads="1"/>
          </p:cNvSpPr>
          <p:nvPr/>
        </p:nvSpPr>
        <p:spPr bwMode="auto">
          <a:xfrm>
            <a:off x="3286116" y="5876925"/>
            <a:ext cx="5078422" cy="769441"/>
          </a:xfrm>
          <a:prstGeom prst="rect">
            <a:avLst/>
          </a:prstGeom>
          <a:noFill/>
          <a:ln w="9525">
            <a:noFill/>
            <a:miter lim="800000"/>
            <a:headEnd/>
            <a:tailEnd/>
          </a:ln>
        </p:spPr>
        <p:txBody>
          <a:bodyPr wrap="square">
            <a:spAutoFit/>
          </a:bodyPr>
          <a:lstStyle/>
          <a:p>
            <a:pPr>
              <a:spcBef>
                <a:spcPct val="50000"/>
              </a:spcBef>
            </a:pPr>
            <a:r>
              <a:rPr lang="en-US" sz="4400" b="1" dirty="0">
                <a:latin typeface="Broadway" pitchFamily="82" charset="0"/>
              </a:rPr>
              <a:t>SAVE EARTH</a:t>
            </a:r>
          </a:p>
        </p:txBody>
      </p:sp>
      <p:sp>
        <p:nvSpPr>
          <p:cNvPr id="8199" name="Text Box 8"/>
          <p:cNvSpPr txBox="1">
            <a:spLocks noChangeArrowheads="1"/>
          </p:cNvSpPr>
          <p:nvPr/>
        </p:nvSpPr>
        <p:spPr bwMode="auto">
          <a:xfrm>
            <a:off x="827088" y="476250"/>
            <a:ext cx="4495800" cy="523220"/>
          </a:xfrm>
          <a:prstGeom prst="rect">
            <a:avLst/>
          </a:prstGeom>
          <a:noFill/>
          <a:ln w="9525">
            <a:noFill/>
            <a:miter lim="800000"/>
            <a:headEnd/>
            <a:tailEnd/>
          </a:ln>
        </p:spPr>
        <p:txBody>
          <a:bodyPr>
            <a:spAutoFit/>
          </a:bodyPr>
          <a:lstStyle/>
          <a:p>
            <a:pPr>
              <a:spcBef>
                <a:spcPct val="50000"/>
              </a:spcBef>
            </a:pPr>
            <a:r>
              <a:rPr lang="en-US" sz="2800" b="1" dirty="0">
                <a:latin typeface="Algerian" pitchFamily="82" charset="0"/>
              </a:rPr>
              <a:t>OUR RESPONSIBILITY</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57158" y="571480"/>
            <a:ext cx="8229600" cy="1143000"/>
          </a:xfrm>
        </p:spPr>
        <p:txBody>
          <a:bodyPr>
            <a:normAutofit/>
          </a:bodyPr>
          <a:lstStyle/>
          <a:p>
            <a:r>
              <a:rPr lang="en-US" dirty="0" smtClean="0">
                <a:solidFill>
                  <a:srgbClr val="FFFF00"/>
                </a:solidFill>
                <a:latin typeface="Copperplate Gothic Bold" pitchFamily="34" charset="0"/>
              </a:rPr>
              <a:t>Future of Plastic</a:t>
            </a:r>
            <a:endParaRPr lang="en-IN" dirty="0">
              <a:solidFill>
                <a:srgbClr val="FFFF00"/>
              </a:solidFill>
              <a:latin typeface="Copperplate Gothic Bold" pitchFamily="34" charset="0"/>
            </a:endParaRPr>
          </a:p>
        </p:txBody>
      </p:sp>
      <p:sp>
        <p:nvSpPr>
          <p:cNvPr id="4" name="Date Placeholder 3"/>
          <p:cNvSpPr>
            <a:spLocks noGrp="1"/>
          </p:cNvSpPr>
          <p:nvPr>
            <p:ph type="dt" sz="half" idx="10"/>
          </p:nvPr>
        </p:nvSpPr>
        <p:spPr/>
        <p:txBody>
          <a:bodyPr/>
          <a:lstStyle/>
          <a:p>
            <a:fld id="{CF35A218-F86C-4D2F-9B9B-7C8EF0263959}"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16</a:t>
            </a:fld>
            <a:endParaRPr lang="en-IN"/>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Algerian" pitchFamily="82" charset="0"/>
              </a:rPr>
              <a:t>The future of plastic is ‘not’ in jeopardy</a:t>
            </a:r>
            <a:endParaRPr lang="en-IN" b="1" dirty="0">
              <a:latin typeface="Algerian" pitchFamily="82" charset="0"/>
            </a:endParaRPr>
          </a:p>
        </p:txBody>
      </p:sp>
      <p:sp>
        <p:nvSpPr>
          <p:cNvPr id="3" name="Content Placeholder 2"/>
          <p:cNvSpPr>
            <a:spLocks noGrp="1"/>
          </p:cNvSpPr>
          <p:nvPr>
            <p:ph idx="1"/>
          </p:nvPr>
        </p:nvSpPr>
        <p:spPr/>
        <p:txBody>
          <a:bodyPr>
            <a:normAutofit fontScale="62500" lnSpcReduction="20000"/>
          </a:bodyPr>
          <a:lstStyle/>
          <a:p>
            <a:r>
              <a:rPr lang="en-IN" sz="4000" b="1" dirty="0" smtClean="0"/>
              <a:t>“Everything’s plastic, we’re all </a:t>
            </a:r>
            <a:r>
              <a:rPr lang="en-IN" sz="4000" b="1" dirty="0" err="1" smtClean="0"/>
              <a:t>gonna</a:t>
            </a:r>
            <a:r>
              <a:rPr lang="en-IN" sz="4000" b="1" dirty="0" smtClean="0"/>
              <a:t> die” </a:t>
            </a:r>
            <a:r>
              <a:rPr lang="en-IN" sz="4000" dirty="0" smtClean="0"/>
              <a:t>says Elizabeth Wurtzel. I do not agree with the statement. Biodegradable plastic seems to show some light, however, they too come with certain disadvantages. When degraded, these emit harmful Co2 and methane. </a:t>
            </a:r>
          </a:p>
          <a:p>
            <a:r>
              <a:rPr lang="en-IN" sz="4000" dirty="0" smtClean="0"/>
              <a:t>However, here comes recycled plastic </a:t>
            </a:r>
            <a:r>
              <a:rPr lang="en-IN" sz="4000" dirty="0" err="1" smtClean="0"/>
              <a:t>curbstone</a:t>
            </a:r>
            <a:r>
              <a:rPr lang="en-IN" sz="4000" dirty="0" smtClean="0"/>
              <a:t>, which acts as a substitute to building materials. In addition, “</a:t>
            </a:r>
            <a:r>
              <a:rPr lang="en-IN" sz="4000" dirty="0" err="1" smtClean="0">
                <a:hlinkClick r:id="rId2"/>
              </a:rPr>
              <a:t>oxo</a:t>
            </a:r>
            <a:r>
              <a:rPr lang="en-IN" sz="4000" dirty="0">
                <a:hlinkClick r:id="rId2"/>
              </a:rPr>
              <a:t>-</a:t>
            </a:r>
            <a:r>
              <a:rPr lang="en-IN" sz="4000" dirty="0" smtClean="0">
                <a:hlinkClick r:id="rId2"/>
              </a:rPr>
              <a:t>biodegradable</a:t>
            </a:r>
            <a:r>
              <a:rPr lang="en-IN" sz="4000" dirty="0" smtClean="0"/>
              <a:t>” plastics are eco- friendly as when degraded they emit no methane. It’s time we change our opinion.</a:t>
            </a:r>
          </a:p>
          <a:p>
            <a:r>
              <a:rPr lang="en-IN" sz="4000" dirty="0" smtClean="0"/>
              <a:t>Many developing countries like India are </a:t>
            </a:r>
            <a:r>
              <a:rPr lang="en-IN" sz="4000" dirty="0" smtClean="0">
                <a:hlinkClick r:id="rId3"/>
              </a:rPr>
              <a:t>banning</a:t>
            </a:r>
            <a:r>
              <a:rPr lang="en-IN" sz="4000" dirty="0" smtClean="0"/>
              <a:t> plastic bags. Instead of banning them, the plastic bags should be utilized elsewhere.</a:t>
            </a:r>
          </a:p>
          <a:p>
            <a:endParaRPr lang="en-IN" dirty="0"/>
          </a:p>
        </p:txBody>
      </p:sp>
      <p:sp>
        <p:nvSpPr>
          <p:cNvPr id="4" name="Date Placeholder 3"/>
          <p:cNvSpPr>
            <a:spLocks noGrp="1"/>
          </p:cNvSpPr>
          <p:nvPr>
            <p:ph type="dt" sz="half" idx="10"/>
          </p:nvPr>
        </p:nvSpPr>
        <p:spPr/>
        <p:txBody>
          <a:bodyPr/>
          <a:lstStyle/>
          <a:p>
            <a:fld id="{53C59E8A-82F5-487D-9086-F78100E08DAC}"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17</a:t>
            </a:fld>
            <a:endParaRPr lang="en-IN"/>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Algerian" pitchFamily="82" charset="0"/>
              </a:rPr>
              <a:t>Let’s discuss about a few recent developments</a:t>
            </a:r>
            <a:r>
              <a:rPr lang="en-IN" b="1" dirty="0" smtClean="0"/>
              <a:t>: </a:t>
            </a:r>
            <a:endParaRPr lang="en-IN" dirty="0"/>
          </a:p>
        </p:txBody>
      </p:sp>
      <p:sp>
        <p:nvSpPr>
          <p:cNvPr id="3" name="Content Placeholder 2"/>
          <p:cNvSpPr>
            <a:spLocks noGrp="1"/>
          </p:cNvSpPr>
          <p:nvPr>
            <p:ph idx="1"/>
          </p:nvPr>
        </p:nvSpPr>
        <p:spPr/>
        <p:txBody>
          <a:bodyPr>
            <a:normAutofit fontScale="92500" lnSpcReduction="10000"/>
          </a:bodyPr>
          <a:lstStyle/>
          <a:p>
            <a:pPr>
              <a:buNone/>
            </a:pPr>
            <a:r>
              <a:rPr lang="en-IN" dirty="0" smtClean="0"/>
              <a:t>• </a:t>
            </a:r>
            <a:r>
              <a:rPr lang="en-IN" b="1" dirty="0" smtClean="0"/>
              <a:t>Plastic used in construction:</a:t>
            </a:r>
            <a:r>
              <a:rPr lang="en-IN" dirty="0" smtClean="0"/>
              <a:t> Plastic building material is strong, flexible, water- and heat - resistant. Recently, a UK-based company has launched a recycled plastic </a:t>
            </a:r>
            <a:r>
              <a:rPr lang="en-IN" dirty="0" err="1" smtClean="0"/>
              <a:t>curbstone</a:t>
            </a:r>
            <a:r>
              <a:rPr lang="en-IN" dirty="0" smtClean="0"/>
              <a:t>, which can replace building materials like steel, wood, etc. The plastics are light weight and require little maintenance. </a:t>
            </a:r>
            <a:r>
              <a:rPr lang="en-IN" dirty="0" err="1" smtClean="0">
                <a:hlinkClick r:id="rId2"/>
              </a:rPr>
              <a:t>Novacem</a:t>
            </a:r>
            <a:r>
              <a:rPr lang="en-IN" dirty="0" smtClean="0"/>
              <a:t> Company has developed a new formula of locking CO2 into construction materials. The CO2 can be recycled with other plastic and glass from torn out buildings.</a:t>
            </a:r>
            <a:endParaRPr lang="en-IN" dirty="0"/>
          </a:p>
        </p:txBody>
      </p:sp>
      <p:sp>
        <p:nvSpPr>
          <p:cNvPr id="4" name="Date Placeholder 3"/>
          <p:cNvSpPr>
            <a:spLocks noGrp="1"/>
          </p:cNvSpPr>
          <p:nvPr>
            <p:ph type="dt" sz="half" idx="10"/>
          </p:nvPr>
        </p:nvSpPr>
        <p:spPr/>
        <p:txBody>
          <a:bodyPr/>
          <a:lstStyle/>
          <a:p>
            <a:fld id="{16D74AF0-945A-4E2A-BC7E-0A766790C6CE}"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18</a:t>
            </a:fld>
            <a:endParaRPr lang="en-IN"/>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a:t>
            </a:r>
            <a:r>
              <a:rPr lang="en-US" b="1" dirty="0" smtClean="0"/>
              <a:t>Plastics</a:t>
            </a:r>
            <a:r>
              <a:rPr lang="en-US" dirty="0" smtClean="0"/>
              <a:t> from Plants!! Wow!</a:t>
            </a:r>
            <a:endParaRPr lang="en-IN" dirty="0"/>
          </a:p>
        </p:txBody>
      </p:sp>
      <p:sp>
        <p:nvSpPr>
          <p:cNvPr id="3" name="Content Placeholder 2"/>
          <p:cNvSpPr>
            <a:spLocks noGrp="1"/>
          </p:cNvSpPr>
          <p:nvPr>
            <p:ph idx="1"/>
          </p:nvPr>
        </p:nvSpPr>
        <p:spPr/>
        <p:txBody>
          <a:bodyPr>
            <a:normAutofit fontScale="92500" lnSpcReduction="20000"/>
          </a:bodyPr>
          <a:lstStyle/>
          <a:p>
            <a:pPr>
              <a:buNone/>
            </a:pPr>
            <a:r>
              <a:rPr lang="en-IN" dirty="0" smtClean="0"/>
              <a:t>• Scientists have come up with a new technology of making plastic from plant. Three bacterial enzymes have been introduced by the scientists in the model plant Arabidopsis thaliana. When the two enzymes are combined with the plant, an organic polymer known as </a:t>
            </a:r>
            <a:r>
              <a:rPr lang="en-IN" dirty="0" err="1" smtClean="0"/>
              <a:t>polyhdroxybutyrate</a:t>
            </a:r>
            <a:r>
              <a:rPr lang="en-IN" dirty="0" smtClean="0"/>
              <a:t>-co-</a:t>
            </a:r>
            <a:r>
              <a:rPr lang="en-IN" dirty="0" err="1" smtClean="0"/>
              <a:t>polyhydroxyvalerate</a:t>
            </a:r>
            <a:r>
              <a:rPr lang="en-IN" dirty="0" smtClean="0"/>
              <a:t>, or PHBV is produced. PHBV is extensively used to produce variety of products like grocery bags, soda bottles, flatware and disposable razors. The plastic when discarded are easily degraded.</a:t>
            </a:r>
            <a:endParaRPr lang="en-IN" dirty="0"/>
          </a:p>
        </p:txBody>
      </p:sp>
      <p:sp>
        <p:nvSpPr>
          <p:cNvPr id="4" name="Date Placeholder 3"/>
          <p:cNvSpPr>
            <a:spLocks noGrp="1"/>
          </p:cNvSpPr>
          <p:nvPr>
            <p:ph type="dt" sz="half" idx="10"/>
          </p:nvPr>
        </p:nvSpPr>
        <p:spPr/>
        <p:txBody>
          <a:bodyPr/>
          <a:lstStyle/>
          <a:p>
            <a:fld id="{0F81FB42-EF11-41F3-A561-15BB8966B201}"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19</a:t>
            </a:fld>
            <a:endParaRPr lang="en-IN"/>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Rounded MT Bold" pitchFamily="34" charset="0"/>
              </a:rPr>
              <a:t>Intro!</a:t>
            </a:r>
            <a:endParaRPr lang="en-IN" b="1" dirty="0">
              <a:latin typeface="Arial Rounded MT Bold" pitchFamily="34" charset="0"/>
            </a:endParaRPr>
          </a:p>
        </p:txBody>
      </p:sp>
      <p:sp>
        <p:nvSpPr>
          <p:cNvPr id="3" name="Content Placeholder 2"/>
          <p:cNvSpPr>
            <a:spLocks noGrp="1"/>
          </p:cNvSpPr>
          <p:nvPr>
            <p:ph idx="1"/>
          </p:nvPr>
        </p:nvSpPr>
        <p:spPr/>
        <p:txBody>
          <a:bodyPr/>
          <a:lstStyle/>
          <a:p>
            <a:r>
              <a:rPr lang="en-IN" dirty="0" smtClean="0">
                <a:latin typeface="Bell MT" pitchFamily="18" charset="0"/>
              </a:rPr>
              <a:t>Plastic bottles are certainly ubiquitous--they bring us everything from household cleaners to soft drinks to things so readily available as water. These bottles, while convenient, do have disadvantages when used on as wide a scale. While most of these disadvantages are environmental in nature, the consequences could have widespread economic consequences in the long-term.</a:t>
            </a:r>
            <a:endParaRPr lang="en-IN" dirty="0">
              <a:latin typeface="Bell MT" pitchFamily="18" charset="0"/>
            </a:endParaRPr>
          </a:p>
        </p:txBody>
      </p:sp>
      <p:sp>
        <p:nvSpPr>
          <p:cNvPr id="4" name="Date Placeholder 3"/>
          <p:cNvSpPr>
            <a:spLocks noGrp="1"/>
          </p:cNvSpPr>
          <p:nvPr>
            <p:ph type="dt" sz="half" idx="10"/>
          </p:nvPr>
        </p:nvSpPr>
        <p:spPr/>
        <p:txBody>
          <a:bodyPr/>
          <a:lstStyle/>
          <a:p>
            <a:fld id="{69CCD9AF-3DB2-4BF8-BB55-467EB42274F5}"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a:t>
            </a:fld>
            <a:endParaRPr lang="en-IN"/>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Plastic_pollution_08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rgbClr val="FFFF00"/>
                </a:solidFill>
              </a:rPr>
              <a:t>Plastics From Garbage!</a:t>
            </a:r>
            <a:endParaRPr lang="en-IN" b="1" dirty="0">
              <a:solidFill>
                <a:srgbClr val="FFFF00"/>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 Recently scientists have made a green polymer from plastics thrown in the garbage which will prevent dumping of post consume plastics in the landfills. </a:t>
            </a:r>
          </a:p>
          <a:p>
            <a:r>
              <a:rPr lang="en-IN" dirty="0" smtClean="0">
                <a:solidFill>
                  <a:schemeClr val="bg1"/>
                </a:solidFill>
              </a:rPr>
              <a:t>Banning plastics is not the real motto to save the environment but the motto is to make plastics in producing wide varieties of products. </a:t>
            </a:r>
          </a:p>
          <a:p>
            <a:endParaRPr lang="en-IN" dirty="0"/>
          </a:p>
        </p:txBody>
      </p:sp>
      <p:sp>
        <p:nvSpPr>
          <p:cNvPr id="4" name="Date Placeholder 3"/>
          <p:cNvSpPr>
            <a:spLocks noGrp="1"/>
          </p:cNvSpPr>
          <p:nvPr>
            <p:ph type="dt" sz="half" idx="10"/>
          </p:nvPr>
        </p:nvSpPr>
        <p:spPr/>
        <p:txBody>
          <a:bodyPr/>
          <a:lstStyle/>
          <a:p>
            <a:fld id="{59220631-3CA3-45C3-884C-7E19A7B3A2FE}"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20</a:t>
            </a:fld>
            <a:endParaRPr lang="en-IN"/>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itchFamily="18" charset="0"/>
              </a:rPr>
              <a:t>What a mess!!</a:t>
            </a:r>
            <a:endParaRPr lang="en-US" b="1" dirty="0">
              <a:latin typeface="Baskerville Old Face" pitchFamily="18" charset="0"/>
            </a:endParaRPr>
          </a:p>
        </p:txBody>
      </p:sp>
      <p:sp>
        <p:nvSpPr>
          <p:cNvPr id="4" name="Date Placeholder 3"/>
          <p:cNvSpPr>
            <a:spLocks noGrp="1"/>
          </p:cNvSpPr>
          <p:nvPr>
            <p:ph type="dt" sz="half" idx="10"/>
          </p:nvPr>
        </p:nvSpPr>
        <p:spPr/>
        <p:txBody>
          <a:bodyPr/>
          <a:lstStyle/>
          <a:p>
            <a:fld id="{176AA222-71CD-45D5-8CE1-DD1C8F0B8670}"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21</a:t>
            </a:fld>
            <a:endParaRPr lang="en-IN"/>
          </a:p>
        </p:txBody>
      </p:sp>
      <p:pic>
        <p:nvPicPr>
          <p:cNvPr id="6" name="Picture 20"/>
          <p:cNvPicPr>
            <a:picLocks noGrp="1" noChangeAspect="1" noChangeArrowheads="1"/>
          </p:cNvPicPr>
          <p:nvPr>
            <p:ph idx="1"/>
          </p:nvPr>
        </p:nvPicPr>
        <p:blipFill>
          <a:blip r:embed="rId2" cstate="print"/>
          <a:srcRect/>
          <a:stretch>
            <a:fillRect/>
          </a:stretch>
        </p:blipFill>
        <p:spPr bwMode="auto">
          <a:xfrm>
            <a:off x="214282" y="1571612"/>
            <a:ext cx="8786874" cy="507209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plastic-bottles.jpg"/>
          <p:cNvPicPr>
            <a:picLocks noGrp="1" noChangeAspect="1"/>
          </p:cNvPicPr>
          <p:nvPr>
            <p:ph idx="1"/>
          </p:nvPr>
        </p:nvPicPr>
        <p:blipFill>
          <a:blip r:embed="rId2" cstate="print"/>
          <a:stretch>
            <a:fillRect/>
          </a:stretch>
        </p:blipFill>
        <p:spPr>
          <a:xfrm>
            <a:off x="0" y="0"/>
            <a:ext cx="9144000" cy="5572140"/>
          </a:xfrm>
        </p:spPr>
      </p:pic>
      <p:graphicFrame>
        <p:nvGraphicFramePr>
          <p:cNvPr id="7" name="Diagram 6"/>
          <p:cNvGraphicFramePr/>
          <p:nvPr/>
        </p:nvGraphicFramePr>
        <p:xfrm>
          <a:off x="6315084" y="0"/>
          <a:ext cx="2828916"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12002610-2FAC-432B-AB70-84D8823B360A}"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22</a:t>
            </a:fld>
            <a:endParaRPr lang="en-IN"/>
          </a:p>
        </p:txBody>
      </p:sp>
      <p:sp>
        <p:nvSpPr>
          <p:cNvPr id="8" name="Rectangle 7"/>
          <p:cNvSpPr/>
          <p:nvPr/>
        </p:nvSpPr>
        <p:spPr>
          <a:xfrm>
            <a:off x="571472" y="5715016"/>
            <a:ext cx="8215370" cy="954107"/>
          </a:xfrm>
          <a:prstGeom prst="rect">
            <a:avLst/>
          </a:prstGeom>
        </p:spPr>
        <p:txBody>
          <a:bodyPr wrap="square">
            <a:spAutoFit/>
          </a:bodyPr>
          <a:lstStyle/>
          <a:p>
            <a:r>
              <a:rPr lang="en-IN" sz="2800" dirty="0" smtClean="0"/>
              <a:t>Depicts two million plastic beverage bottles:</a:t>
            </a:r>
          </a:p>
          <a:p>
            <a:r>
              <a:rPr lang="en-IN" sz="2800" dirty="0" smtClean="0"/>
              <a:t>the number used in the U.S. every five minutes</a:t>
            </a:r>
            <a:endParaRPr lang="en-IN" sz="280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IN" dirty="0"/>
          </a:p>
        </p:txBody>
      </p:sp>
      <p:sp>
        <p:nvSpPr>
          <p:cNvPr id="4" name="Date Placeholder 3"/>
          <p:cNvSpPr>
            <a:spLocks noGrp="1"/>
          </p:cNvSpPr>
          <p:nvPr>
            <p:ph type="dt" sz="half" idx="10"/>
          </p:nvPr>
        </p:nvSpPr>
        <p:spPr/>
        <p:txBody>
          <a:bodyPr/>
          <a:lstStyle/>
          <a:p>
            <a:fld id="{01089185-3FFE-471F-9979-02AE0D010D4E}"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23</a:t>
            </a:fld>
            <a:endParaRPr lang="en-IN"/>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garbage_patch2_h.jpg"/>
          <p:cNvPicPr>
            <a:picLocks noChangeAspect="1"/>
          </p:cNvPicPr>
          <p:nvPr/>
        </p:nvPicPr>
        <p:blipFill>
          <a:blip r:embed="rId2" cstate="print"/>
          <a:stretch>
            <a:fillRect/>
          </a:stretch>
        </p:blipFill>
        <p:spPr>
          <a:xfrm>
            <a:off x="0" y="0"/>
            <a:ext cx="9144000" cy="6858000"/>
          </a:xfrm>
          <a:prstGeom prst="rect">
            <a:avLst/>
          </a:prstGeom>
        </p:spPr>
      </p:pic>
      <p:sp>
        <p:nvSpPr>
          <p:cNvPr id="4100" name="Rectangle 4"/>
          <p:cNvSpPr>
            <a:spLocks noGrp="1" noChangeArrowheads="1"/>
          </p:cNvSpPr>
          <p:nvPr>
            <p:ph type="ctrTitle"/>
          </p:nvPr>
        </p:nvSpPr>
        <p:spPr>
          <a:xfrm>
            <a:off x="1142976" y="1"/>
            <a:ext cx="6786610" cy="1500174"/>
          </a:xfrm>
        </p:spPr>
        <p:txBody>
          <a:bodyPr>
            <a:noAutofit/>
          </a:bodyPr>
          <a:lstStyle/>
          <a:p>
            <a:r>
              <a:rPr lang="en-US" sz="4800" u="sng" dirty="0">
                <a:latin typeface="Broadway" pitchFamily="82" charset="0"/>
              </a:rPr>
              <a:t>Plastics Recycling</a:t>
            </a:r>
          </a:p>
        </p:txBody>
      </p:sp>
      <p:sp>
        <p:nvSpPr>
          <p:cNvPr id="4101" name="Rectangle 5"/>
          <p:cNvSpPr>
            <a:spLocks noGrp="1" noChangeArrowheads="1"/>
          </p:cNvSpPr>
          <p:nvPr>
            <p:ph type="subTitle" idx="1"/>
          </p:nvPr>
        </p:nvSpPr>
        <p:spPr/>
        <p:txBody>
          <a:bodyPr/>
          <a:lstStyle/>
          <a:p>
            <a:r>
              <a:rPr lang="en-US" dirty="0" smtClean="0"/>
              <a:t>                            </a:t>
            </a:r>
            <a:r>
              <a:rPr lang="en-US" dirty="0"/>
              <a:t>.                             </a:t>
            </a:r>
          </a:p>
        </p:txBody>
      </p:sp>
      <p:sp>
        <p:nvSpPr>
          <p:cNvPr id="4" name="Date Placeholder 3"/>
          <p:cNvSpPr>
            <a:spLocks noGrp="1"/>
          </p:cNvSpPr>
          <p:nvPr>
            <p:ph type="dt" sz="half" idx="10"/>
          </p:nvPr>
        </p:nvSpPr>
        <p:spPr/>
        <p:txBody>
          <a:bodyPr/>
          <a:lstStyle/>
          <a:p>
            <a:fld id="{6C0637FD-D92D-448D-A1B4-0B24CF8C4F2B}"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24</a:t>
            </a:fld>
            <a:endParaRPr lang="en-IN"/>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lastictypes.gif"/>
          <p:cNvPicPr>
            <a:picLocks noGrp="1" noChangeAspect="1"/>
          </p:cNvPicPr>
          <p:nvPr>
            <p:ph idx="1"/>
          </p:nvPr>
        </p:nvPicPr>
        <p:blipFill>
          <a:blip r:embed="rId2" cstate="print"/>
          <a:stretch>
            <a:fillRect/>
          </a:stretch>
        </p:blipFill>
        <p:spPr>
          <a:xfrm>
            <a:off x="2285984" y="357166"/>
            <a:ext cx="4143404" cy="6500834"/>
          </a:xfrm>
        </p:spPr>
      </p:pic>
      <p:sp>
        <p:nvSpPr>
          <p:cNvPr id="4" name="Date Placeholder 3"/>
          <p:cNvSpPr>
            <a:spLocks noGrp="1"/>
          </p:cNvSpPr>
          <p:nvPr>
            <p:ph type="dt" sz="half" idx="10"/>
          </p:nvPr>
        </p:nvSpPr>
        <p:spPr/>
        <p:txBody>
          <a:bodyPr/>
          <a:lstStyle/>
          <a:p>
            <a:fld id="{176AA222-71CD-45D5-8CE1-DD1C8F0B8670}"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25</a:t>
            </a:fld>
            <a:endParaRPr lang="en-IN"/>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r>
              <a:rPr lang="en-US" dirty="0">
                <a:latin typeface="Algerian" pitchFamily="82" charset="0"/>
              </a:rPr>
              <a:t>Advantages of Recycling</a:t>
            </a:r>
          </a:p>
        </p:txBody>
      </p:sp>
      <p:sp>
        <p:nvSpPr>
          <p:cNvPr id="11271" name="Rectangle 7"/>
          <p:cNvSpPr>
            <a:spLocks noGrp="1" noChangeArrowheads="1"/>
          </p:cNvSpPr>
          <p:nvPr>
            <p:ph type="body" idx="1"/>
          </p:nvPr>
        </p:nvSpPr>
        <p:spPr/>
        <p:txBody>
          <a:bodyPr/>
          <a:lstStyle/>
          <a:p>
            <a:r>
              <a:rPr lang="en-US" dirty="0"/>
              <a:t>Waste reduction</a:t>
            </a:r>
          </a:p>
          <a:p>
            <a:r>
              <a:rPr lang="en-US" dirty="0"/>
              <a:t>Conservation of energy</a:t>
            </a:r>
          </a:p>
          <a:p>
            <a:r>
              <a:rPr lang="en-US" dirty="0"/>
              <a:t>Save money</a:t>
            </a:r>
          </a:p>
          <a:p>
            <a:r>
              <a:rPr lang="en-US" dirty="0"/>
              <a:t>Create new jobs</a:t>
            </a:r>
          </a:p>
          <a:p>
            <a:r>
              <a:rPr lang="en-US" dirty="0"/>
              <a:t>Generate revenues</a:t>
            </a:r>
          </a:p>
        </p:txBody>
      </p:sp>
      <p:sp>
        <p:nvSpPr>
          <p:cNvPr id="4" name="Date Placeholder 3"/>
          <p:cNvSpPr>
            <a:spLocks noGrp="1"/>
          </p:cNvSpPr>
          <p:nvPr>
            <p:ph type="dt" sz="half" idx="10"/>
          </p:nvPr>
        </p:nvSpPr>
        <p:spPr/>
        <p:txBody>
          <a:bodyPr/>
          <a:lstStyle/>
          <a:p>
            <a:fld id="{11340F7F-8E3A-4ACA-8F76-1688A92C3DB2}"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26</a:t>
            </a:fld>
            <a:endParaRPr lang="en-IN"/>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normAutofit fontScale="90000"/>
          </a:bodyPr>
          <a:lstStyle/>
          <a:p>
            <a:r>
              <a:rPr lang="en-US" b="1" dirty="0" smtClean="0">
                <a:latin typeface="Algerian" pitchFamily="82" charset="0"/>
                <a:cs typeface="Lucida Sans Unicode" pitchFamily="34" charset="0"/>
              </a:rPr>
              <a:t>Disadvantages of Recycling</a:t>
            </a:r>
            <a:r>
              <a:rPr lang="en-US" b="1" dirty="0">
                <a:latin typeface="Lucida Sans Unicode" pitchFamily="34" charset="0"/>
                <a:cs typeface="Lucida Sans Unicode" pitchFamily="34" charset="0"/>
              </a:rPr>
              <a:t/>
            </a:r>
            <a:br>
              <a:rPr lang="en-US" b="1" dirty="0">
                <a:latin typeface="Lucida Sans Unicode" pitchFamily="34" charset="0"/>
                <a:cs typeface="Lucida Sans Unicode" pitchFamily="34" charset="0"/>
              </a:rPr>
            </a:br>
            <a:endParaRPr lang="en-US" b="1" dirty="0">
              <a:latin typeface="Lucida Sans Unicode" pitchFamily="34" charset="0"/>
              <a:cs typeface="Lucida Sans Unicode" pitchFamily="34" charset="0"/>
            </a:endParaRPr>
          </a:p>
        </p:txBody>
      </p:sp>
      <p:sp>
        <p:nvSpPr>
          <p:cNvPr id="12295" name="Rectangle 7"/>
          <p:cNvSpPr>
            <a:spLocks noGrp="1" noChangeArrowheads="1"/>
          </p:cNvSpPr>
          <p:nvPr>
            <p:ph type="body" idx="1"/>
          </p:nvPr>
        </p:nvSpPr>
        <p:spPr/>
        <p:txBody>
          <a:bodyPr/>
          <a:lstStyle/>
          <a:p>
            <a:r>
              <a:rPr lang="en-US" dirty="0">
                <a:cs typeface="Times New Roman" pitchFamily="18" charset="0"/>
              </a:rPr>
              <a:t>Recyclable materials might be in contact with radioactive materials </a:t>
            </a:r>
          </a:p>
          <a:p>
            <a:r>
              <a:rPr lang="en-US" dirty="0">
                <a:cs typeface="Times New Roman" pitchFamily="18" charset="0"/>
              </a:rPr>
              <a:t>The chemical bonds (toughness) </a:t>
            </a:r>
          </a:p>
          <a:p>
            <a:r>
              <a:rPr lang="en-US" dirty="0">
                <a:cs typeface="Times New Roman" pitchFamily="18" charset="0"/>
              </a:rPr>
              <a:t>Impossible to recycle at 100% </a:t>
            </a:r>
          </a:p>
          <a:p>
            <a:endParaRPr lang="en-US" dirty="0">
              <a:cs typeface="Times New Roman" pitchFamily="18" charset="0"/>
            </a:endParaRPr>
          </a:p>
          <a:p>
            <a:endParaRPr lang="en-US" dirty="0"/>
          </a:p>
        </p:txBody>
      </p:sp>
      <p:sp>
        <p:nvSpPr>
          <p:cNvPr id="4" name="Date Placeholder 3"/>
          <p:cNvSpPr>
            <a:spLocks noGrp="1"/>
          </p:cNvSpPr>
          <p:nvPr>
            <p:ph type="dt" sz="half" idx="10"/>
          </p:nvPr>
        </p:nvSpPr>
        <p:spPr/>
        <p:txBody>
          <a:bodyPr/>
          <a:lstStyle/>
          <a:p>
            <a:fld id="{11E331F5-2A61-4682-8DEC-C648679DB9AD}"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27</a:t>
            </a:fld>
            <a:endParaRPr lang="en-IN"/>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8" name="Rectangle 6"/>
          <p:cNvSpPr>
            <a:spLocks noGrp="1" noChangeArrowheads="1"/>
          </p:cNvSpPr>
          <p:nvPr>
            <p:ph type="title"/>
          </p:nvPr>
        </p:nvSpPr>
        <p:spPr>
          <a:xfrm>
            <a:off x="428596" y="500042"/>
            <a:ext cx="8229600" cy="1143000"/>
          </a:xfrm>
        </p:spPr>
        <p:txBody>
          <a:bodyPr>
            <a:normAutofit fontScale="90000"/>
          </a:bodyPr>
          <a:lstStyle/>
          <a:p>
            <a:r>
              <a:rPr lang="en-US" b="1" dirty="0">
                <a:latin typeface="Georgia" pitchFamily="18" charset="0"/>
              </a:rPr>
              <a:t>Growth in plastic </a:t>
            </a:r>
            <a:r>
              <a:rPr lang="en-US" b="1" dirty="0" smtClean="0">
                <a:latin typeface="Georgia" pitchFamily="18" charset="0"/>
              </a:rPr>
              <a:t>bottles Recycling</a:t>
            </a:r>
            <a:r>
              <a:rPr lang="en-US" dirty="0">
                <a:latin typeface="Georgia" pitchFamily="18" charset="0"/>
              </a:rPr>
              <a:t/>
            </a:r>
            <a:br>
              <a:rPr lang="en-US" dirty="0">
                <a:latin typeface="Georgia" pitchFamily="18" charset="0"/>
              </a:rPr>
            </a:br>
            <a:endParaRPr lang="en-US" dirty="0">
              <a:latin typeface="Georgia" pitchFamily="18" charset="0"/>
            </a:endParaRPr>
          </a:p>
        </p:txBody>
      </p:sp>
      <p:sp>
        <p:nvSpPr>
          <p:cNvPr id="13319" name="Rectangle 7"/>
          <p:cNvSpPr>
            <a:spLocks noGrp="1" noChangeArrowheads="1"/>
          </p:cNvSpPr>
          <p:nvPr>
            <p:ph type="body" idx="1"/>
          </p:nvPr>
        </p:nvSpPr>
        <p:spPr/>
        <p:txBody>
          <a:bodyPr/>
          <a:lstStyle/>
          <a:p>
            <a:pPr>
              <a:buFont typeface="Wingdings" pitchFamily="2" charset="2"/>
              <a:buNone/>
            </a:pPr>
            <a:r>
              <a:rPr lang="en-US"/>
              <a:t>Plastic bottle recycling increased since 1990</a:t>
            </a:r>
          </a:p>
          <a:p>
            <a:pPr>
              <a:buFont typeface="Wingdings" pitchFamily="2" charset="2"/>
              <a:buNone/>
            </a:pPr>
            <a:endParaRPr lang="en-US"/>
          </a:p>
          <a:p>
            <a:pPr>
              <a:buFont typeface="Wingdings" pitchFamily="2" charset="2"/>
              <a:buNone/>
            </a:pPr>
            <a:endParaRPr lang="en-US"/>
          </a:p>
        </p:txBody>
      </p:sp>
      <p:graphicFrame>
        <p:nvGraphicFramePr>
          <p:cNvPr id="13320" name="Object 8"/>
          <p:cNvGraphicFramePr>
            <a:graphicFrameLocks noChangeAspect="1"/>
          </p:cNvGraphicFramePr>
          <p:nvPr/>
        </p:nvGraphicFramePr>
        <p:xfrm>
          <a:off x="228600" y="1752600"/>
          <a:ext cx="8686800" cy="4876800"/>
        </p:xfrm>
        <a:graphic>
          <a:graphicData uri="http://schemas.openxmlformats.org/presentationml/2006/ole">
            <mc:AlternateContent xmlns:mc="http://schemas.openxmlformats.org/markup-compatibility/2006">
              <mc:Choice xmlns:v="urn:schemas-microsoft-com:vml" Requires="v">
                <p:oleObj spid="_x0000_s1027" name="Document" r:id="rId4" imgW="5525280" imgH="3668040" progId="Word.Document.8">
                  <p:embed/>
                </p:oleObj>
              </mc:Choice>
              <mc:Fallback>
                <p:oleObj name="Document" r:id="rId4" imgW="5525280" imgH="366804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52600"/>
                        <a:ext cx="868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Date Placeholder 4"/>
          <p:cNvSpPr>
            <a:spLocks noGrp="1"/>
          </p:cNvSpPr>
          <p:nvPr>
            <p:ph type="dt" sz="half" idx="10"/>
          </p:nvPr>
        </p:nvSpPr>
        <p:spPr/>
        <p:txBody>
          <a:bodyPr/>
          <a:lstStyle/>
          <a:p>
            <a:fld id="{4BDA7305-D6D9-4244-A582-3A766415F172}" type="datetime1">
              <a:rPr lang="en-US" smtClean="0"/>
              <a:pPr/>
              <a:t>11/20/2013</a:t>
            </a:fld>
            <a:endParaRPr lang="en-IN"/>
          </a:p>
        </p:txBody>
      </p:sp>
      <p:sp>
        <p:nvSpPr>
          <p:cNvPr id="6" name="Slide Number Placeholder 5"/>
          <p:cNvSpPr>
            <a:spLocks noGrp="1"/>
          </p:cNvSpPr>
          <p:nvPr>
            <p:ph type="sldNum" sz="quarter" idx="12"/>
          </p:nvPr>
        </p:nvSpPr>
        <p:spPr/>
        <p:txBody>
          <a:bodyPr/>
          <a:lstStyle/>
          <a:p>
            <a:fld id="{C8C2731B-CAE3-4034-83FC-CC7480FB1397}" type="slidenum">
              <a:rPr lang="en-IN" smtClean="0"/>
              <a:pPr/>
              <a:t>28</a:t>
            </a:fld>
            <a:endParaRPr lang="en-IN"/>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dirty="0" smtClean="0">
                <a:latin typeface="Baskerville Old Face" pitchFamily="18" charset="0"/>
              </a:rPr>
              <a:t>Conclusions on Recycling</a:t>
            </a:r>
            <a:endParaRPr lang="en-US" b="1" dirty="0">
              <a:latin typeface="Baskerville Old Face" pitchFamily="18" charset="0"/>
            </a:endParaRPr>
          </a:p>
        </p:txBody>
      </p:sp>
      <p:sp>
        <p:nvSpPr>
          <p:cNvPr id="23555" name="Rectangle 3"/>
          <p:cNvSpPr>
            <a:spLocks noGrp="1" noChangeArrowheads="1"/>
          </p:cNvSpPr>
          <p:nvPr>
            <p:ph type="body" idx="1"/>
          </p:nvPr>
        </p:nvSpPr>
        <p:spPr/>
        <p:txBody>
          <a:bodyPr/>
          <a:lstStyle/>
          <a:p>
            <a:r>
              <a:rPr lang="en-US" dirty="0">
                <a:latin typeface="Georgia" pitchFamily="18" charset="0"/>
              </a:rPr>
              <a:t>Recycling</a:t>
            </a:r>
          </a:p>
          <a:p>
            <a:pPr>
              <a:buFont typeface="Wingdings" pitchFamily="2" charset="2"/>
              <a:buNone/>
            </a:pPr>
            <a:r>
              <a:rPr lang="en-US" dirty="0">
                <a:latin typeface="Georgia" pitchFamily="18" charset="0"/>
              </a:rPr>
              <a:t>     - save money</a:t>
            </a:r>
          </a:p>
          <a:p>
            <a:pPr>
              <a:buFont typeface="Wingdings" pitchFamily="2" charset="2"/>
              <a:buNone/>
            </a:pPr>
            <a:r>
              <a:rPr lang="en-US" dirty="0">
                <a:latin typeface="Georgia" pitchFamily="18" charset="0"/>
              </a:rPr>
              <a:t>     - use less raw materials</a:t>
            </a:r>
          </a:p>
          <a:p>
            <a:pPr>
              <a:buFont typeface="Wingdings" pitchFamily="2" charset="2"/>
              <a:buNone/>
            </a:pPr>
            <a:r>
              <a:rPr lang="en-US" dirty="0">
                <a:latin typeface="Georgia" pitchFamily="18" charset="0"/>
              </a:rPr>
              <a:t>     - no landfills- plastics take about 20 to 30   	years to decompose</a:t>
            </a:r>
          </a:p>
        </p:txBody>
      </p:sp>
      <p:sp>
        <p:nvSpPr>
          <p:cNvPr id="4" name="Date Placeholder 3"/>
          <p:cNvSpPr>
            <a:spLocks noGrp="1"/>
          </p:cNvSpPr>
          <p:nvPr>
            <p:ph type="dt" sz="half" idx="10"/>
          </p:nvPr>
        </p:nvSpPr>
        <p:spPr/>
        <p:txBody>
          <a:bodyPr/>
          <a:lstStyle/>
          <a:p>
            <a:fld id="{4901847B-454D-4DFD-8AAC-5993F1B4B59D}"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29</a:t>
            </a:fld>
            <a:endParaRPr lang="en-IN"/>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lastic-bottles1.jpg"/>
          <p:cNvPicPr>
            <a:picLocks noChangeAspect="1"/>
          </p:cNvPicPr>
          <p:nvPr/>
        </p:nvPicPr>
        <p:blipFill>
          <a:blip r:embed="rId3" cstate="print"/>
          <a:stretch>
            <a:fillRect/>
          </a:stretch>
        </p:blipFill>
        <p:spPr>
          <a:xfrm>
            <a:off x="-142908" y="-500090"/>
            <a:ext cx="9572692" cy="7358090"/>
          </a:xfrm>
          <a:prstGeom prst="rect">
            <a:avLst/>
          </a:prstGeom>
        </p:spPr>
      </p:pic>
      <p:graphicFrame>
        <p:nvGraphicFramePr>
          <p:cNvPr id="12" name="Diagram 11"/>
          <p:cNvGraphicFramePr/>
          <p:nvPr/>
        </p:nvGraphicFramePr>
        <p:xfrm>
          <a:off x="571472" y="357166"/>
          <a:ext cx="804389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Content Placeholder 10"/>
          <p:cNvGraphicFramePr>
            <a:graphicFrameLocks noGrp="1"/>
          </p:cNvGraphicFramePr>
          <p:nvPr>
            <p:ph idx="1"/>
          </p:nvPr>
        </p:nvGraphicFramePr>
        <p:xfrm>
          <a:off x="500034" y="2071678"/>
          <a:ext cx="8001056" cy="4525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Date Placeholder 3"/>
          <p:cNvSpPr>
            <a:spLocks noGrp="1"/>
          </p:cNvSpPr>
          <p:nvPr>
            <p:ph type="dt" sz="half" idx="10"/>
          </p:nvPr>
        </p:nvSpPr>
        <p:spPr/>
        <p:txBody>
          <a:bodyPr/>
          <a:lstStyle/>
          <a:p>
            <a:fld id="{424AF746-0E4F-4570-97F1-9F527A7096DD}"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3</a:t>
            </a:fld>
            <a:endParaRPr lang="en-IN"/>
          </a:p>
        </p:txBody>
      </p:sp>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graphicEl>
                                              <a:dgm id="{937A7CE9-D36E-429D-B018-6124456557C1}"/>
                                            </p:graphicEl>
                                          </p:spTgt>
                                        </p:tgtEl>
                                        <p:attrNameLst>
                                          <p:attrName>style.visibility</p:attrName>
                                        </p:attrNameLst>
                                      </p:cBhvr>
                                      <p:to>
                                        <p:strVal val="visible"/>
                                      </p:to>
                                    </p:set>
                                    <p:anim calcmode="lin" valueType="num">
                                      <p:cBhvr additive="base">
                                        <p:cTn id="7" dur="500" fill="hold"/>
                                        <p:tgtEl>
                                          <p:spTgt spid="12">
                                            <p:graphicEl>
                                              <a:dgm id="{937A7CE9-D36E-429D-B018-6124456557C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graphicEl>
                                              <a:dgm id="{937A7CE9-D36E-429D-B018-6124456557C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graphicEl>
                                              <a:dgm id="{D5928F8B-7E06-4C04-93A6-4366F71CB7D3}"/>
                                            </p:graphicEl>
                                          </p:spTgt>
                                        </p:tgtEl>
                                        <p:attrNameLst>
                                          <p:attrName>style.visibility</p:attrName>
                                        </p:attrNameLst>
                                      </p:cBhvr>
                                      <p:to>
                                        <p:strVal val="visible"/>
                                      </p:to>
                                    </p:set>
                                    <p:animEffect transition="in" filter="wipe(down)">
                                      <p:cBhvr>
                                        <p:cTn id="13" dur="500"/>
                                        <p:tgtEl>
                                          <p:spTgt spid="11">
                                            <p:graphicEl>
                                              <a:dgm id="{D5928F8B-7E06-4C04-93A6-4366F71CB7D3}"/>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graphicEl>
                                              <a:dgm id="{188155A2-2219-4ED9-AC55-348879F36367}"/>
                                            </p:graphicEl>
                                          </p:spTgt>
                                        </p:tgtEl>
                                        <p:attrNameLst>
                                          <p:attrName>style.visibility</p:attrName>
                                        </p:attrNameLst>
                                      </p:cBhvr>
                                      <p:to>
                                        <p:strVal val="visible"/>
                                      </p:to>
                                    </p:set>
                                    <p:animEffect transition="in" filter="wipe(down)">
                                      <p:cBhvr>
                                        <p:cTn id="16" dur="500"/>
                                        <p:tgtEl>
                                          <p:spTgt spid="11">
                                            <p:graphicEl>
                                              <a:dgm id="{188155A2-2219-4ED9-AC55-348879F36367}"/>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graphicEl>
                                              <a:dgm id="{E5A9DB02-486D-4605-8293-AF4EF7C57E77}"/>
                                            </p:graphicEl>
                                          </p:spTgt>
                                        </p:tgtEl>
                                        <p:attrNameLst>
                                          <p:attrName>style.visibility</p:attrName>
                                        </p:attrNameLst>
                                      </p:cBhvr>
                                      <p:to>
                                        <p:strVal val="visible"/>
                                      </p:to>
                                    </p:set>
                                    <p:animEffect transition="in" filter="wipe(down)">
                                      <p:cBhvr>
                                        <p:cTn id="19" dur="500"/>
                                        <p:tgtEl>
                                          <p:spTgt spid="11">
                                            <p:graphicEl>
                                              <a:dgm id="{E5A9DB02-486D-4605-8293-AF4EF7C57E77}"/>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graphicEl>
                                              <a:dgm id="{BF0B0E1A-1FBC-4C12-B3F0-BCCD45CDB337}"/>
                                            </p:graphicEl>
                                          </p:spTgt>
                                        </p:tgtEl>
                                        <p:attrNameLst>
                                          <p:attrName>style.visibility</p:attrName>
                                        </p:attrNameLst>
                                      </p:cBhvr>
                                      <p:to>
                                        <p:strVal val="visible"/>
                                      </p:to>
                                    </p:set>
                                    <p:animEffect transition="in" filter="wipe(down)">
                                      <p:cBhvr>
                                        <p:cTn id="22" dur="500"/>
                                        <p:tgtEl>
                                          <p:spTgt spid="11">
                                            <p:graphicEl>
                                              <a:dgm id="{BF0B0E1A-1FBC-4C12-B3F0-BCCD45CDB337}"/>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graphicEl>
                                              <a:dgm id="{FF437EDE-D323-444E-A086-76902AE52E3C}"/>
                                            </p:graphicEl>
                                          </p:spTgt>
                                        </p:tgtEl>
                                        <p:attrNameLst>
                                          <p:attrName>style.visibility</p:attrName>
                                        </p:attrNameLst>
                                      </p:cBhvr>
                                      <p:to>
                                        <p:strVal val="visible"/>
                                      </p:to>
                                    </p:set>
                                    <p:animEffect transition="in" filter="wipe(down)">
                                      <p:cBhvr>
                                        <p:cTn id="25" dur="500"/>
                                        <p:tgtEl>
                                          <p:spTgt spid="11">
                                            <p:graphicEl>
                                              <a:dgm id="{FF437EDE-D323-444E-A086-76902AE52E3C}"/>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graphicEl>
                                              <a:dgm id="{6D2ADF15-1BCC-45CA-8BED-7B6CB5DDB5B8}"/>
                                            </p:graphicEl>
                                          </p:spTgt>
                                        </p:tgtEl>
                                        <p:attrNameLst>
                                          <p:attrName>style.visibility</p:attrName>
                                        </p:attrNameLst>
                                      </p:cBhvr>
                                      <p:to>
                                        <p:strVal val="visible"/>
                                      </p:to>
                                    </p:set>
                                    <p:animEffect transition="in" filter="wipe(down)">
                                      <p:cBhvr>
                                        <p:cTn id="28" dur="500"/>
                                        <p:tgtEl>
                                          <p:spTgt spid="11">
                                            <p:graphicEl>
                                              <a:dgm id="{6D2ADF15-1BCC-45CA-8BED-7B6CB5DDB5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p:bldSub>
      </p:bldGraphic>
      <p:bldGraphic spid="11" grpId="0">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Documents and Settings\UZMAKHI\Desktop\plastic\coral_plastic_treehugger.jpg"/>
          <p:cNvPicPr>
            <a:picLocks noChangeAspect="1" noChangeArrowheads="1"/>
          </p:cNvPicPr>
          <p:nvPr/>
        </p:nvPicPr>
        <p:blipFill>
          <a:blip r:embed="rId2" cstate="prin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lstStyle/>
          <a:p>
            <a:r>
              <a:rPr lang="en-US" dirty="0" smtClean="0"/>
              <a:t>5-R for Plastics!! </a:t>
            </a:r>
            <a:endParaRPr lang="en-IN" dirty="0"/>
          </a:p>
        </p:txBody>
      </p:sp>
      <p:sp>
        <p:nvSpPr>
          <p:cNvPr id="3" name="Content Placeholder 2"/>
          <p:cNvSpPr>
            <a:spLocks noGrp="1"/>
          </p:cNvSpPr>
          <p:nvPr>
            <p:ph idx="1"/>
          </p:nvPr>
        </p:nvSpPr>
        <p:spPr/>
        <p:txBody>
          <a:bodyPr/>
          <a:lstStyle/>
          <a:p>
            <a:r>
              <a:rPr lang="en-US" b="1" dirty="0" smtClean="0">
                <a:latin typeface="Colonna MT" pitchFamily="82" charset="0"/>
              </a:rPr>
              <a:t>Refuse</a:t>
            </a:r>
            <a:endParaRPr lang="en-IN" b="1" dirty="0" smtClean="0">
              <a:latin typeface="Colonna MT" pitchFamily="82" charset="0"/>
            </a:endParaRPr>
          </a:p>
          <a:p>
            <a:r>
              <a:rPr lang="en-IN" b="1" dirty="0" smtClean="0">
                <a:latin typeface="Colonna MT" pitchFamily="82" charset="0"/>
              </a:rPr>
              <a:t>Reduce</a:t>
            </a:r>
          </a:p>
          <a:p>
            <a:r>
              <a:rPr lang="en-IN" b="1" dirty="0" smtClean="0">
                <a:latin typeface="Colonna MT" pitchFamily="82" charset="0"/>
              </a:rPr>
              <a:t>Reuse </a:t>
            </a:r>
          </a:p>
          <a:p>
            <a:r>
              <a:rPr lang="en-IN" b="1" dirty="0" smtClean="0">
                <a:latin typeface="Colonna MT" pitchFamily="82" charset="0"/>
              </a:rPr>
              <a:t>Recycle</a:t>
            </a:r>
          </a:p>
          <a:p>
            <a:r>
              <a:rPr lang="en-IN" b="1" dirty="0" err="1" smtClean="0">
                <a:latin typeface="Colonna MT" pitchFamily="82" charset="0"/>
              </a:rPr>
              <a:t>Rebuy</a:t>
            </a:r>
            <a:endParaRPr lang="en-IN" dirty="0">
              <a:latin typeface="Colonna MT" pitchFamily="82" charset="0"/>
            </a:endParaRPr>
          </a:p>
        </p:txBody>
      </p:sp>
      <p:sp>
        <p:nvSpPr>
          <p:cNvPr id="4" name="Date Placeholder 3"/>
          <p:cNvSpPr>
            <a:spLocks noGrp="1"/>
          </p:cNvSpPr>
          <p:nvPr>
            <p:ph type="dt" sz="half" idx="10"/>
          </p:nvPr>
        </p:nvSpPr>
        <p:spPr/>
        <p:txBody>
          <a:bodyPr/>
          <a:lstStyle/>
          <a:p>
            <a:fld id="{F1BD2979-C2F1-4DAA-9217-C51936319AB1}"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30</a:t>
            </a:fld>
            <a:endParaRPr lang="en-IN"/>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r>
              <a:rPr lang="en-US" dirty="0"/>
              <a:t>QUESTIONS </a:t>
            </a:r>
          </a:p>
        </p:txBody>
      </p:sp>
      <p:sp>
        <p:nvSpPr>
          <p:cNvPr id="24579" name="Rectangle 3"/>
          <p:cNvSpPr>
            <a:spLocks noGrp="1" noChangeArrowheads="1"/>
          </p:cNvSpPr>
          <p:nvPr>
            <p:ph type="subTitle" idx="1"/>
          </p:nvPr>
        </p:nvSpPr>
        <p:spPr/>
        <p:txBody>
          <a:bodyPr/>
          <a:lstStyle/>
          <a:p>
            <a:r>
              <a:rPr lang="en-US" sz="4400" b="1" dirty="0">
                <a:latin typeface="Algerian" pitchFamily="82" charset="0"/>
              </a:rPr>
              <a:t>?</a:t>
            </a:r>
          </a:p>
        </p:txBody>
      </p:sp>
      <p:sp>
        <p:nvSpPr>
          <p:cNvPr id="4" name="Date Placeholder 3"/>
          <p:cNvSpPr>
            <a:spLocks noGrp="1"/>
          </p:cNvSpPr>
          <p:nvPr>
            <p:ph type="dt" sz="half" idx="10"/>
          </p:nvPr>
        </p:nvSpPr>
        <p:spPr/>
        <p:txBody>
          <a:bodyPr/>
          <a:lstStyle/>
          <a:p>
            <a:fld id="{2DE6B027-BE46-4B52-9D15-BCC6E39D33F6}"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31</a:t>
            </a:fld>
            <a:endParaRPr lang="en-IN"/>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IN" b="1" dirty="0" smtClean="0"/>
              <a:t/>
            </a:r>
            <a:br>
              <a:rPr lang="en-IN" b="1" dirty="0" smtClean="0"/>
            </a:br>
            <a:r>
              <a:rPr lang="en-IN" b="1" dirty="0" smtClean="0">
                <a:latin typeface="Baskerville Old Face" pitchFamily="18" charset="0"/>
              </a:rPr>
              <a:t>Decomposition</a:t>
            </a:r>
            <a:endParaRPr lang="en-IN" dirty="0">
              <a:latin typeface="Baskerville Old Face" pitchFamily="18" charset="0"/>
            </a:endParaRPr>
          </a:p>
        </p:txBody>
      </p:sp>
      <p:sp>
        <p:nvSpPr>
          <p:cNvPr id="3" name="Content Placeholder 2"/>
          <p:cNvSpPr>
            <a:spLocks noGrp="1"/>
          </p:cNvSpPr>
          <p:nvPr>
            <p:ph idx="1"/>
          </p:nvPr>
        </p:nvSpPr>
        <p:spPr/>
        <p:txBody>
          <a:bodyPr>
            <a:normAutofit/>
          </a:bodyPr>
          <a:lstStyle/>
          <a:p>
            <a:r>
              <a:rPr lang="en-IN" dirty="0" smtClean="0">
                <a:latin typeface="Bell MT" pitchFamily="18" charset="0"/>
              </a:rPr>
              <a:t>The main disadvantage of plastic bottles is the shear amount of time they take to decompose--the average plastic bottle takes 500 years. Plastic's decomposition can be affected by various factors, such as the type of plastic, the climate and acids in the landfill; plastic still lasts a long time, filling landfills for an indefinite period</a:t>
            </a:r>
            <a:r>
              <a:rPr lang="en-IN" dirty="0" smtClean="0"/>
              <a:t>. </a:t>
            </a:r>
            <a:endParaRPr lang="en-IN" dirty="0"/>
          </a:p>
        </p:txBody>
      </p:sp>
      <p:sp>
        <p:nvSpPr>
          <p:cNvPr id="4" name="Date Placeholder 3"/>
          <p:cNvSpPr>
            <a:spLocks noGrp="1"/>
          </p:cNvSpPr>
          <p:nvPr>
            <p:ph type="dt" sz="half" idx="10"/>
          </p:nvPr>
        </p:nvSpPr>
        <p:spPr/>
        <p:txBody>
          <a:bodyPr/>
          <a:lstStyle/>
          <a:p>
            <a:fld id="{FFA1BF9E-A8AA-4F04-843A-DA399DF6149F}"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4</a:t>
            </a:fld>
            <a:endParaRPr lang="en-IN"/>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lgerian" pitchFamily="82" charset="0"/>
              </a:rPr>
              <a:t>Difficult To Recycle</a:t>
            </a:r>
            <a:endParaRPr lang="en-IN" b="1"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IN" b="1" dirty="0"/>
              <a:t> </a:t>
            </a:r>
            <a:r>
              <a:rPr lang="en-IN" dirty="0" smtClean="0"/>
              <a:t>Glass bottles can be melted and easily reused, as can tin cans. Recycling plastic is not so simple. Much of the plastic placed in recycling boxes is not recycled at all, as most plastic cannot be recycled. Those bottles that are recycled are not used to make new bottles. Instead, recycled plastic bottles are used to make non-recyclable products, such as T-shirts, plastic lumber or parking lot bumpers. This means more raw materials need to be used to create new plastic bottles than is the case with easily recycled material, such as glass or tin. </a:t>
            </a:r>
            <a:endParaRPr lang="en-IN" dirty="0"/>
          </a:p>
        </p:txBody>
      </p:sp>
      <p:sp>
        <p:nvSpPr>
          <p:cNvPr id="4" name="Date Placeholder 3"/>
          <p:cNvSpPr>
            <a:spLocks noGrp="1"/>
          </p:cNvSpPr>
          <p:nvPr>
            <p:ph type="dt" sz="half" idx="10"/>
          </p:nvPr>
        </p:nvSpPr>
        <p:spPr/>
        <p:txBody>
          <a:bodyPr/>
          <a:lstStyle/>
          <a:p>
            <a:fld id="{F37E5AF8-CF94-49BD-B4CD-9D6EE34C3F0A}"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5</a:t>
            </a:fld>
            <a:endParaRPr lang="en-IN"/>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Hard</a:t>
            </a:r>
            <a:r>
              <a:rPr lang="en-US" dirty="0" smtClean="0"/>
              <a:t> </a:t>
            </a:r>
            <a:r>
              <a:rPr lang="en-US" b="1" dirty="0" smtClean="0"/>
              <a:t>To Reuse</a:t>
            </a:r>
            <a:endParaRPr lang="en-IN" b="1" dirty="0"/>
          </a:p>
        </p:txBody>
      </p:sp>
      <p:sp>
        <p:nvSpPr>
          <p:cNvPr id="3" name="Content Placeholder 2"/>
          <p:cNvSpPr>
            <a:spLocks noGrp="1"/>
          </p:cNvSpPr>
          <p:nvPr>
            <p:ph idx="1"/>
          </p:nvPr>
        </p:nvSpPr>
        <p:spPr/>
        <p:txBody>
          <a:bodyPr>
            <a:normAutofit/>
          </a:bodyPr>
          <a:lstStyle/>
          <a:p>
            <a:r>
              <a:rPr lang="en-IN" dirty="0" smtClean="0"/>
              <a:t>The standard disposable plastic bottle is meant for one use, not many. Recycled plastic bottles are not refilled in-mass the way glass beer bottles are, and flimsy plastic bottles do not lend themselves well to at-home re-usage. Water bottles, for example, are often reused in the home but become less and less sturdy over time and are ultimately thrown away.</a:t>
            </a:r>
            <a:endParaRPr lang="en-IN" dirty="0"/>
          </a:p>
        </p:txBody>
      </p:sp>
      <p:sp>
        <p:nvSpPr>
          <p:cNvPr id="4" name="Date Placeholder 3"/>
          <p:cNvSpPr>
            <a:spLocks noGrp="1"/>
          </p:cNvSpPr>
          <p:nvPr>
            <p:ph type="dt" sz="half" idx="10"/>
          </p:nvPr>
        </p:nvSpPr>
        <p:spPr/>
        <p:txBody>
          <a:bodyPr/>
          <a:lstStyle/>
          <a:p>
            <a:fld id="{E0482E69-008E-4EC1-8105-92F808F2E7DC}"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6</a:t>
            </a:fld>
            <a:endParaRPr lang="en-IN"/>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itchFamily="18" charset="0"/>
              </a:rPr>
              <a:t>Non Renewable</a:t>
            </a:r>
            <a:endParaRPr lang="en-IN" b="1" dirty="0">
              <a:latin typeface="Baskerville Old Face" pitchFamily="18" charset="0"/>
            </a:endParaRPr>
          </a:p>
        </p:txBody>
      </p:sp>
      <p:sp>
        <p:nvSpPr>
          <p:cNvPr id="3" name="Content Placeholder 2"/>
          <p:cNvSpPr>
            <a:spLocks noGrp="1"/>
          </p:cNvSpPr>
          <p:nvPr>
            <p:ph idx="1"/>
          </p:nvPr>
        </p:nvSpPr>
        <p:spPr/>
        <p:txBody>
          <a:bodyPr>
            <a:normAutofit fontScale="92500" lnSpcReduction="20000"/>
          </a:bodyPr>
          <a:lstStyle/>
          <a:p>
            <a:pPr>
              <a:buNone/>
            </a:pPr>
            <a:endParaRPr lang="en-IN" b="1" dirty="0" smtClean="0"/>
          </a:p>
          <a:p>
            <a:r>
              <a:rPr lang="en-IN" dirty="0" smtClean="0">
                <a:latin typeface="Comic Sans MS" pitchFamily="66" charset="0"/>
              </a:rPr>
              <a:t>Plastic is manufactured using oil by-products and natural gas, materials that could be used in numerous other applications or conserved were plastic usage lower. Natural gas, for example, can be used to heat houses and cook food. Using plastic in the volume we currently do reduces the availability of these resources, which are gone forever when used up. </a:t>
            </a:r>
            <a:endParaRPr lang="en-IN" dirty="0">
              <a:latin typeface="Comic Sans MS" pitchFamily="66" charset="0"/>
            </a:endParaRPr>
          </a:p>
        </p:txBody>
      </p:sp>
      <p:sp>
        <p:nvSpPr>
          <p:cNvPr id="4" name="Date Placeholder 3"/>
          <p:cNvSpPr>
            <a:spLocks noGrp="1"/>
          </p:cNvSpPr>
          <p:nvPr>
            <p:ph type="dt" sz="half" idx="10"/>
          </p:nvPr>
        </p:nvSpPr>
        <p:spPr/>
        <p:txBody>
          <a:bodyPr/>
          <a:lstStyle/>
          <a:p>
            <a:fld id="{796599ED-9392-47C6-9EFE-A790C6E67566}"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7</a:t>
            </a:fld>
            <a:endParaRPr lang="en-IN"/>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lastic-plankton.jpg"/>
          <p:cNvPicPr>
            <a:picLocks noChangeAspect="1"/>
          </p:cNvPicPr>
          <p:nvPr/>
        </p:nvPicPr>
        <p:blipFill>
          <a:blip r:embed="rId2" cstate="print"/>
          <a:stretch>
            <a:fillRect/>
          </a:stretch>
        </p:blipFill>
        <p:spPr>
          <a:xfrm>
            <a:off x="5715008" y="3071810"/>
            <a:ext cx="3428992" cy="35719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Title 1"/>
          <p:cNvSpPr>
            <a:spLocks noGrp="1"/>
          </p:cNvSpPr>
          <p:nvPr>
            <p:ph type="title"/>
          </p:nvPr>
        </p:nvSpPr>
        <p:spPr/>
        <p:txBody>
          <a:bodyPr/>
          <a:lstStyle/>
          <a:p>
            <a:r>
              <a:rPr lang="en-US" b="1" dirty="0" err="1" smtClean="0">
                <a:latin typeface="Lucida Handwriting" pitchFamily="66" charset="0"/>
              </a:rPr>
              <a:t>Omg</a:t>
            </a:r>
            <a:r>
              <a:rPr lang="en-US" b="1" dirty="0" smtClean="0">
                <a:latin typeface="Lucida Handwriting" pitchFamily="66" charset="0"/>
              </a:rPr>
              <a:t>! Threat To All!</a:t>
            </a:r>
            <a:endParaRPr lang="en-IN" b="1" dirty="0">
              <a:latin typeface="Lucida Handwriting" pitchFamily="66" charset="0"/>
            </a:endParaRPr>
          </a:p>
        </p:txBody>
      </p:sp>
      <p:sp>
        <p:nvSpPr>
          <p:cNvPr id="3" name="Content Placeholder 2"/>
          <p:cNvSpPr>
            <a:spLocks noGrp="1"/>
          </p:cNvSpPr>
          <p:nvPr>
            <p:ph idx="1"/>
          </p:nvPr>
        </p:nvSpPr>
        <p:spPr>
          <a:xfrm>
            <a:off x="214282" y="1600200"/>
            <a:ext cx="8472518" cy="5114948"/>
          </a:xfrm>
        </p:spPr>
        <p:txBody>
          <a:bodyPr>
            <a:noAutofit/>
          </a:bodyPr>
          <a:lstStyle/>
          <a:p>
            <a:r>
              <a:rPr lang="en-IN" sz="2400" dirty="0" smtClean="0"/>
              <a:t>Discarded Plastic  usually ends up within marine sources. The Pacific Ocean has one of the largest dumping ground for plastics, unknown numbers of sea birds marine mammals and fish ingest plastics which causes a variety of negative health effects. </a:t>
            </a:r>
          </a:p>
          <a:p>
            <a:pPr>
              <a:buNone/>
            </a:pPr>
            <a:r>
              <a:rPr lang="en-IN" sz="2400" dirty="0" smtClean="0"/>
              <a:t>As plastics break down by wave action, </a:t>
            </a:r>
            <a:r>
              <a:rPr lang="en-IN" sz="2400" dirty="0" err="1" smtClean="0"/>
              <a:t>photic</a:t>
            </a:r>
            <a:endParaRPr lang="en-IN" sz="2400" dirty="0" smtClean="0"/>
          </a:p>
          <a:p>
            <a:pPr>
              <a:buNone/>
            </a:pPr>
            <a:r>
              <a:rPr lang="en-IN" sz="2400" dirty="0" smtClean="0"/>
              <a:t> or biological means generation of </a:t>
            </a:r>
          </a:p>
          <a:p>
            <a:pPr>
              <a:buNone/>
            </a:pPr>
            <a:r>
              <a:rPr lang="en-IN" sz="2400" dirty="0" err="1" smtClean="0"/>
              <a:t>microplastics</a:t>
            </a:r>
            <a:r>
              <a:rPr lang="en-IN" sz="2400" dirty="0" smtClean="0"/>
              <a:t> also occurs. </a:t>
            </a:r>
          </a:p>
          <a:p>
            <a:pPr>
              <a:buNone/>
            </a:pPr>
            <a:r>
              <a:rPr lang="en-IN" sz="2400" dirty="0" err="1" smtClean="0"/>
              <a:t>Microplastics</a:t>
            </a:r>
            <a:r>
              <a:rPr lang="en-IN" sz="2400" dirty="0" smtClean="0"/>
              <a:t> have the potential </a:t>
            </a:r>
          </a:p>
          <a:p>
            <a:pPr>
              <a:buNone/>
            </a:pPr>
            <a:r>
              <a:rPr lang="en-IN" sz="2400" dirty="0" smtClean="0"/>
              <a:t>to harbour </a:t>
            </a:r>
            <a:r>
              <a:rPr lang="en-IN" sz="2400" dirty="0" err="1" smtClean="0"/>
              <a:t>persitant</a:t>
            </a:r>
            <a:r>
              <a:rPr lang="en-IN" sz="2400" dirty="0" smtClean="0"/>
              <a:t> organic pollutants and </a:t>
            </a:r>
          </a:p>
          <a:p>
            <a:pPr>
              <a:buNone/>
            </a:pPr>
            <a:r>
              <a:rPr lang="en-IN" sz="2400" dirty="0" err="1" smtClean="0"/>
              <a:t>polyaromatic</a:t>
            </a:r>
            <a:r>
              <a:rPr lang="en-IN" sz="2400" dirty="0" smtClean="0"/>
              <a:t> hydrocarbons which are </a:t>
            </a:r>
          </a:p>
          <a:p>
            <a:pPr>
              <a:buNone/>
            </a:pPr>
            <a:r>
              <a:rPr lang="en-IN" sz="2400" dirty="0" smtClean="0"/>
              <a:t>highly toxic to all known living creatures</a:t>
            </a:r>
            <a:r>
              <a:rPr lang="en-IN" sz="1800" b="1" dirty="0" smtClean="0"/>
              <a:t>. </a:t>
            </a:r>
            <a:br>
              <a:rPr lang="en-IN" sz="1800" b="1" dirty="0" smtClean="0"/>
            </a:br>
            <a:r>
              <a:rPr lang="en-IN" sz="2400" dirty="0" smtClean="0"/>
              <a:t/>
            </a:r>
            <a:br>
              <a:rPr lang="en-IN" sz="2400" dirty="0" smtClean="0"/>
            </a:br>
            <a:r>
              <a:rPr lang="en-IN" sz="2400" dirty="0" smtClean="0"/>
              <a:t> </a:t>
            </a:r>
            <a:endParaRPr lang="en-IN" sz="2400" dirty="0"/>
          </a:p>
        </p:txBody>
      </p:sp>
      <p:sp>
        <p:nvSpPr>
          <p:cNvPr id="5" name="Slide Number Placeholder 4"/>
          <p:cNvSpPr>
            <a:spLocks noGrp="1"/>
          </p:cNvSpPr>
          <p:nvPr>
            <p:ph type="sldNum" sz="quarter" idx="12"/>
          </p:nvPr>
        </p:nvSpPr>
        <p:spPr/>
        <p:txBody>
          <a:bodyPr/>
          <a:lstStyle/>
          <a:p>
            <a:fld id="{C8C2731B-CAE3-4034-83FC-CC7480FB1397}" type="slidenum">
              <a:rPr lang="en-IN" smtClean="0"/>
              <a:pPr/>
              <a:t>8</a:t>
            </a:fld>
            <a:endParaRPr lang="en-IN"/>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turtle_eating_plastic_bags.jpg"/>
          <p:cNvPicPr>
            <a:picLocks noGrp="1" noChangeAspect="1"/>
          </p:cNvPicPr>
          <p:nvPr>
            <p:ph idx="1"/>
          </p:nvPr>
        </p:nvPicPr>
        <p:blipFill>
          <a:blip r:embed="rId2" cstate="print"/>
          <a:stretch>
            <a:fillRect/>
          </a:stretch>
        </p:blipFill>
        <p:spPr>
          <a:xfrm>
            <a:off x="4071934" y="1857364"/>
            <a:ext cx="5072066" cy="35718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Date Placeholder 3"/>
          <p:cNvSpPr>
            <a:spLocks noGrp="1"/>
          </p:cNvSpPr>
          <p:nvPr>
            <p:ph type="dt" sz="half" idx="10"/>
          </p:nvPr>
        </p:nvSpPr>
        <p:spPr/>
        <p:txBody>
          <a:bodyPr/>
          <a:lstStyle/>
          <a:p>
            <a:fld id="{84AE5678-BCAC-4B6A-8815-5816FFEED4C7}" type="datetime1">
              <a:rPr lang="en-US" smtClean="0"/>
              <a:pPr/>
              <a:t>11/20/2013</a:t>
            </a:fld>
            <a:endParaRPr lang="en-IN"/>
          </a:p>
        </p:txBody>
      </p:sp>
      <p:sp>
        <p:nvSpPr>
          <p:cNvPr id="5" name="Slide Number Placeholder 4"/>
          <p:cNvSpPr>
            <a:spLocks noGrp="1"/>
          </p:cNvSpPr>
          <p:nvPr>
            <p:ph type="sldNum" sz="quarter" idx="12"/>
          </p:nvPr>
        </p:nvSpPr>
        <p:spPr/>
        <p:txBody>
          <a:bodyPr/>
          <a:lstStyle/>
          <a:p>
            <a:fld id="{C8C2731B-CAE3-4034-83FC-CC7480FB1397}" type="slidenum">
              <a:rPr lang="en-IN" smtClean="0"/>
              <a:pPr/>
              <a:t>9</a:t>
            </a:fld>
            <a:endParaRPr lang="en-IN"/>
          </a:p>
        </p:txBody>
      </p:sp>
      <p:pic>
        <p:nvPicPr>
          <p:cNvPr id="8" name="Picture 7" descr="NOAA-1.jpg"/>
          <p:cNvPicPr>
            <a:picLocks noChangeAspect="1"/>
          </p:cNvPicPr>
          <p:nvPr/>
        </p:nvPicPr>
        <p:blipFill>
          <a:blip r:embed="rId3" cstate="print"/>
          <a:stretch>
            <a:fillRect/>
          </a:stretch>
        </p:blipFill>
        <p:spPr>
          <a:xfrm>
            <a:off x="3071802" y="0"/>
            <a:ext cx="2692400" cy="3848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NOAA-2.jpg"/>
          <p:cNvPicPr>
            <a:picLocks noChangeAspect="1"/>
          </p:cNvPicPr>
          <p:nvPr/>
        </p:nvPicPr>
        <p:blipFill>
          <a:blip r:embed="rId4" cstate="print"/>
          <a:stretch>
            <a:fillRect/>
          </a:stretch>
        </p:blipFill>
        <p:spPr>
          <a:xfrm>
            <a:off x="428596" y="571480"/>
            <a:ext cx="2692400" cy="3848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p:cNvSpPr txBox="1"/>
          <p:nvPr/>
        </p:nvSpPr>
        <p:spPr>
          <a:xfrm>
            <a:off x="4143372" y="5857892"/>
            <a:ext cx="3000396" cy="707886"/>
          </a:xfrm>
          <a:prstGeom prst="rect">
            <a:avLst/>
          </a:prstGeom>
          <a:noFill/>
        </p:spPr>
        <p:txBody>
          <a:bodyPr wrap="square" rtlCol="0">
            <a:spAutoFit/>
          </a:bodyPr>
          <a:lstStyle/>
          <a:p>
            <a:r>
              <a:rPr lang="en-US" sz="4000" dirty="0" smtClean="0">
                <a:solidFill>
                  <a:srgbClr val="FF0000"/>
                </a:solidFill>
                <a:latin typeface="Brush Script MT" pitchFamily="66" charset="0"/>
              </a:rPr>
              <a:t>Help Us!!</a:t>
            </a:r>
            <a:endParaRPr lang="en-US" sz="4000" dirty="0">
              <a:solidFill>
                <a:srgbClr val="FF0000"/>
              </a:solidFill>
              <a:latin typeface="Brush Script MT" pitchFamily="66" charset="0"/>
            </a:endParaRPr>
          </a:p>
        </p:txBody>
      </p:sp>
      <p:pic>
        <p:nvPicPr>
          <p:cNvPr id="12" name="Content Placeholder 5" descr="184465-main_Full.jpg"/>
          <p:cNvPicPr>
            <a:picLocks noChangeAspect="1"/>
          </p:cNvPicPr>
          <p:nvPr/>
        </p:nvPicPr>
        <p:blipFill>
          <a:blip r:embed="rId5" cstate="print"/>
          <a:stretch>
            <a:fillRect/>
          </a:stretch>
        </p:blipFill>
        <p:spPr>
          <a:xfrm>
            <a:off x="428596" y="4071942"/>
            <a:ext cx="3428992" cy="2571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1218</Words>
  <Application>Microsoft Office PowerPoint</Application>
  <PresentationFormat>On-screen Show (4:3)</PresentationFormat>
  <Paragraphs>150</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Document</vt:lpstr>
      <vt:lpstr>Disadvantages of Plastics!!</vt:lpstr>
      <vt:lpstr>Intro!</vt:lpstr>
      <vt:lpstr>PowerPoint Presentation</vt:lpstr>
      <vt:lpstr> Decomposition</vt:lpstr>
      <vt:lpstr>Difficult To Recycle</vt:lpstr>
      <vt:lpstr>Hard To Reuse</vt:lpstr>
      <vt:lpstr>Non Renewable</vt:lpstr>
      <vt:lpstr>Omg! Threat To All!</vt:lpstr>
      <vt:lpstr>PowerPoint Presentation</vt:lpstr>
      <vt:lpstr>Whales hail for help!!</vt:lpstr>
      <vt:lpstr>PowerPoint Presentation</vt:lpstr>
      <vt:lpstr>Things You can do !</vt:lpstr>
      <vt:lpstr>PowerPoint Presentation</vt:lpstr>
      <vt:lpstr>PowerPoint Presentation</vt:lpstr>
      <vt:lpstr>PowerPoint Presentation</vt:lpstr>
      <vt:lpstr>Future of Plastic</vt:lpstr>
      <vt:lpstr>The future of plastic is ‘not’ in jeopardy</vt:lpstr>
      <vt:lpstr>Let’s discuss about a few recent developments: </vt:lpstr>
      <vt:lpstr>Making Plastics from Plants!! Wow!</vt:lpstr>
      <vt:lpstr>Plastics From Garbage!</vt:lpstr>
      <vt:lpstr>What a mess!!</vt:lpstr>
      <vt:lpstr>PowerPoint Presentation</vt:lpstr>
      <vt:lpstr>PowerPoint Presentation</vt:lpstr>
      <vt:lpstr>Plastics Recycling</vt:lpstr>
      <vt:lpstr>PowerPoint Presentation</vt:lpstr>
      <vt:lpstr>Advantages of Recycling</vt:lpstr>
      <vt:lpstr>Disadvantages of Recycling </vt:lpstr>
      <vt:lpstr>Growth in plastic bottles Recycling </vt:lpstr>
      <vt:lpstr>Conclusions on Recycling</vt:lpstr>
      <vt:lpstr>5-R for Plastics!! </vt:lpstr>
      <vt:lpstr>QUESTIONS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Pankaj Kumar Baid</dc:creator>
  <cp:lastModifiedBy>Student</cp:lastModifiedBy>
  <cp:revision>53</cp:revision>
  <dcterms:created xsi:type="dcterms:W3CDTF">2009-09-15T13:31:20Z</dcterms:created>
  <dcterms:modified xsi:type="dcterms:W3CDTF">2013-11-20T06:56:21Z</dcterms:modified>
</cp:coreProperties>
</file>