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7" r:id="rId4"/>
    <p:sldId id="269" r:id="rId5"/>
    <p:sldId id="258" r:id="rId6"/>
    <p:sldId id="259" r:id="rId7"/>
    <p:sldId id="270" r:id="rId8"/>
    <p:sldId id="261" r:id="rId9"/>
    <p:sldId id="264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B320"/>
    <a:srgbClr val="CC0000"/>
    <a:srgbClr val="FF3300"/>
    <a:srgbClr val="BB0F1F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9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087AE-7597-4D42-BC44-46E61B2B8E38}" type="datetimeFigureOut">
              <a:rPr lang="en-IN" smtClean="0"/>
              <a:pPr/>
              <a:t>12-08-2017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2715B-4539-4408-A8AA-853B9DBFD7C3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70179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2996952"/>
            <a:ext cx="7272808" cy="1470025"/>
          </a:xfrm>
        </p:spPr>
        <p:txBody>
          <a:bodyPr/>
          <a:lstStyle>
            <a:lvl1pPr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1760" y="4509120"/>
            <a:ext cx="5328592" cy="72008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00B05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A4FA-2C95-4BD0-9935-471052EE0A4C}" type="datetime1">
              <a:rPr lang="en-IN" smtClean="0"/>
              <a:pPr/>
              <a:t>12-08-2017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| Vigyan Ashram | INDUSA PTI |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8264" y="6376243"/>
            <a:ext cx="2133600" cy="365125"/>
          </a:xfrm>
        </p:spPr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tx2"/>
                </a:solidFill>
                <a:effectLst/>
              </a:defRPr>
            </a:lvl1pPr>
          </a:lstStyle>
          <a:p>
            <a:fld id="{1F68CD27-F250-44A2-BCBA-F6217D12169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26B24-4907-4837-8F39-3C6833CA2E53}" type="datetime1">
              <a:rPr lang="en-IN" smtClean="0"/>
              <a:pPr/>
              <a:t>12-08-2017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| Vigyan Ashram | INDUSA PTI |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C928C-1441-4C75-9485-B8ABB09FB0F8}" type="datetime1">
              <a:rPr lang="en-IN" smtClean="0"/>
              <a:pPr/>
              <a:t>12-08-2017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| Vigyan Ashram | INDUSA PTI |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91ED-B9E9-4D79-B6C1-99AA94E13F7A}" type="datetime1">
              <a:rPr lang="en-IN" smtClean="0"/>
              <a:pPr/>
              <a:t>12-08-2017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| Vigyan Ashram | INDUSA PTI |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fld id="{1F68CD27-F250-44A2-BCBA-F6217D12169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162C-3F91-4986-908C-D196F9B3DFDF}" type="datetime1">
              <a:rPr lang="en-IN" smtClean="0"/>
              <a:pPr/>
              <a:t>12-08-2017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| Vigyan Ashram | INDUSA PTI |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25A21-7405-455D-B1BF-7DE3653E7800}" type="datetime1">
              <a:rPr lang="en-IN" smtClean="0"/>
              <a:pPr/>
              <a:t>12-08-2017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| Vigyan Ashram | INDUSA PTI |</a:t>
            </a:r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B5F18-CBF2-47EB-A018-9893B700B268}" type="datetime1">
              <a:rPr lang="en-IN" smtClean="0"/>
              <a:pPr/>
              <a:t>12-08-2017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| Vigyan Ashram | INDUSA PTI |</a:t>
            </a:r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3246C-F85C-4B95-95DA-656918325929}" type="datetime1">
              <a:rPr lang="en-IN" smtClean="0"/>
              <a:pPr/>
              <a:t>12-08-2017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| Vigyan Ashram | INDUSA PTI |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DD09C-F65F-4F60-881C-47F2890A93C4}" type="datetime1">
              <a:rPr lang="en-IN" smtClean="0"/>
              <a:pPr/>
              <a:t>12-08-2017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| Vigyan Ashram | INDUSA PTI |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273050"/>
            <a:ext cx="655272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41202"/>
            <a:ext cx="5111750" cy="4668118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1825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65D80-C95C-4A3C-B4DA-B4A95F76907A}" type="datetime1">
              <a:rPr lang="en-IN" smtClean="0"/>
              <a:pPr/>
              <a:t>12-08-2017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| Vigyan Ashram | INDUSA PTI |</a:t>
            </a:r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4C84-813E-434A-8A6E-06D75621854A}" type="datetime1">
              <a:rPr lang="en-IN" smtClean="0"/>
              <a:pPr/>
              <a:t>12-08-2017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| Vigyan Ashram | INDUSA PTI |</a:t>
            </a:r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39752" y="269776"/>
            <a:ext cx="648072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840" y="1772816"/>
            <a:ext cx="8064896" cy="240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8EF8F-EADE-4ABC-B664-A4C2F07AE3F7}" type="datetime1">
              <a:rPr lang="en-IN" smtClean="0"/>
              <a:pPr/>
              <a:t>12-08-2017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|</a:t>
            </a:r>
            <a:r>
              <a:rPr lang="en-US" dirty="0" smtClean="0"/>
              <a:t> Vigyan Ashram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|</a:t>
            </a:r>
            <a:r>
              <a:rPr lang="en-US" dirty="0" smtClean="0"/>
              <a:t> INDUSA PTI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|</a:t>
            </a:r>
            <a:endParaRPr lang="en-IN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6256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fld id="{DBA2D849-F80E-4A61-B632-3B1F48906DD7}" type="slidenum">
              <a:rPr lang="en-IN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pPr/>
              <a:t>‹#›</a:t>
            </a:fld>
            <a:endParaRPr lang="en-IN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339752" y="1484784"/>
            <a:ext cx="648072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15" name="Picture 2" descr="C:\Users\SONY\Desktop\LWD IMG\LWD_Logo.jpg"/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251520" y="197217"/>
            <a:ext cx="1944216" cy="135819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 cap="none" spc="0">
          <a:ln w="1905"/>
          <a:solidFill>
            <a:schemeClr val="tx2"/>
          </a:solidFill>
          <a:effectLst>
            <a:innerShdw blurRad="69850" dist="43180" dir="5400000">
              <a:srgbClr val="000000">
                <a:alpha val="65000"/>
              </a:srgbClr>
            </a:inn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FF33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B05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70C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4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2133600"/>
            <a:ext cx="3352800" cy="2438400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dirty="0" smtClean="0"/>
              <a:t>खेळाच्या मैदानावर सूर्यमाला ही संकल्पना स्पष्ट करणे.</a:t>
            </a:r>
            <a:endParaRPr lang="en-US" sz="3600" dirty="0" smtClean="0"/>
          </a:p>
          <a:p>
            <a:endParaRPr lang="en-IN" sz="36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1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| Vigyan Ashram | INDUSA PTI |</a:t>
            </a:r>
            <a:endParaRPr lang="en-IN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524000"/>
            <a:ext cx="5715000" cy="48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2514600" y="457200"/>
            <a:ext cx="632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4400" b="1" dirty="0" smtClean="0">
                <a:solidFill>
                  <a:srgbClr val="FCB3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आपली सूर्यमाला </a:t>
            </a:r>
            <a:endParaRPr lang="en-US" sz="4400" b="1" dirty="0">
              <a:solidFill>
                <a:srgbClr val="FCB3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                                  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mr-IN" dirty="0" smtClean="0"/>
          </a:p>
          <a:p>
            <a:pPr marL="0" indent="0" algn="ctr">
              <a:buNone/>
            </a:pPr>
            <a:endParaRPr lang="mr-IN" dirty="0"/>
          </a:p>
          <a:p>
            <a:pPr marL="0" indent="0" algn="ctr">
              <a:buNone/>
            </a:pPr>
            <a:r>
              <a:rPr lang="mr-IN" sz="6600" dirty="0" smtClean="0"/>
              <a:t>धन्यवाद !</a:t>
            </a:r>
            <a:endParaRPr lang="en-IN" sz="6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| Vigyan Ashram | INDUSA PTI |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10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5673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| Vigyan Ashram | INDUSA PTI |</a:t>
            </a:r>
            <a:endParaRPr lang="en-IN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mr-IN" dirty="0" smtClean="0"/>
              <a:t>चला मुलांनो खेळायला !</a:t>
            </a:r>
            <a:endParaRPr lang="en-IN" dirty="0"/>
          </a:p>
        </p:txBody>
      </p:sp>
      <p:sp>
        <p:nvSpPr>
          <p:cNvPr id="11" name="TextBox 10"/>
          <p:cNvSpPr txBox="1"/>
          <p:nvPr/>
        </p:nvSpPr>
        <p:spPr>
          <a:xfrm>
            <a:off x="723900" y="54864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r-IN" sz="2800" b="1" dirty="0" smtClean="0"/>
              <a:t> </a:t>
            </a:r>
            <a:endParaRPr lang="en-IN" sz="2800" b="1" dirty="0"/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4572000" y="2133600"/>
            <a:ext cx="4191000" cy="4419600"/>
          </a:xfrm>
        </p:spPr>
        <p:txBody>
          <a:bodyPr>
            <a:noAutofit/>
          </a:bodyPr>
          <a:lstStyle/>
          <a:p>
            <a:r>
              <a:rPr lang="mr-IN" sz="2400" dirty="0" smtClean="0"/>
              <a:t>मुलांनो आज आपण तुमच्या नेहमीपेक्षा वेगळा खेळ खेळणार आहोत.</a:t>
            </a:r>
          </a:p>
          <a:p>
            <a:r>
              <a:rPr lang="mr-IN" sz="2400" dirty="0" smtClean="0"/>
              <a:t>या खेळाद्वारे तुम्हाला आपली सूर्यमाला,सूर्यमालेतील ग्रह,ग्रहांची परिभ्रमानाची  दिशा  समजणार आहे.</a:t>
            </a:r>
          </a:p>
          <a:p>
            <a:r>
              <a:rPr lang="mr-IN" sz="2400" dirty="0" smtClean="0"/>
              <a:t>तर मग चला मैदानावर !  </a:t>
            </a:r>
            <a:endParaRPr lang="en-IN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600200"/>
            <a:ext cx="4114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4" name="Picture 10" descr="Image result for round card sheet pap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38711" y="4495800"/>
            <a:ext cx="1741336" cy="18288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| Vigyan Ashram | INDUSA PTI |</a:t>
            </a:r>
            <a:endParaRPr lang="en-IN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mr-IN" dirty="0" smtClean="0"/>
              <a:t>खालील साहित्य घ्या.</a:t>
            </a:r>
            <a:endParaRPr lang="en-IN" dirty="0"/>
          </a:p>
        </p:txBody>
      </p:sp>
      <p:sp>
        <p:nvSpPr>
          <p:cNvPr id="12" name="TextBox 11"/>
          <p:cNvSpPr txBox="1"/>
          <p:nvPr/>
        </p:nvSpPr>
        <p:spPr>
          <a:xfrm>
            <a:off x="1120552" y="5707113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r-IN" sz="2800" b="1" dirty="0" smtClean="0"/>
              <a:t> </a:t>
            </a:r>
            <a:endParaRPr lang="en-IN" sz="2800" b="1" dirty="0"/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8123280" y="2603311"/>
            <a:ext cx="4934272" cy="39554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mr-IN" sz="2400" dirty="0" smtClean="0"/>
              <a:t> </a:t>
            </a:r>
          </a:p>
          <a:p>
            <a:r>
              <a:rPr lang="mr-IN" sz="2400" dirty="0" smtClean="0"/>
              <a:t> </a:t>
            </a:r>
          </a:p>
          <a:p>
            <a:endParaRPr lang="mr-IN" sz="2400" dirty="0" smtClean="0"/>
          </a:p>
          <a:p>
            <a:endParaRPr lang="en-IN" sz="2400" dirty="0"/>
          </a:p>
        </p:txBody>
      </p:sp>
      <p:pic>
        <p:nvPicPr>
          <p:cNvPr id="11266" name="Picture 2" descr="Image result for thick thread"/>
          <p:cNvPicPr>
            <a:picLocks noChangeAspect="1" noChangeArrowheads="1"/>
          </p:cNvPicPr>
          <p:nvPr/>
        </p:nvPicPr>
        <p:blipFill rotWithShape="1">
          <a:blip r:embed="rId3"/>
          <a:srcRect r="19048"/>
          <a:stretch/>
        </p:blipFill>
        <p:spPr bwMode="auto">
          <a:xfrm>
            <a:off x="117294" y="1672457"/>
            <a:ext cx="1173956" cy="2209800"/>
          </a:xfrm>
          <a:prstGeom prst="rect">
            <a:avLst/>
          </a:prstGeom>
          <a:noFill/>
        </p:spPr>
      </p:pic>
      <p:pic>
        <p:nvPicPr>
          <p:cNvPr id="11268" name="Picture 4" descr="Image result for one feet stick"/>
          <p:cNvPicPr>
            <a:picLocks noChangeAspect="1" noChangeArrowheads="1"/>
          </p:cNvPicPr>
          <p:nvPr/>
        </p:nvPicPr>
        <p:blipFill rotWithShape="1">
          <a:blip r:embed="rId4"/>
          <a:srcRect l="4180" t="11562" r="-4180" b="-9480"/>
          <a:stretch/>
        </p:blipFill>
        <p:spPr bwMode="auto">
          <a:xfrm>
            <a:off x="1559997" y="1797719"/>
            <a:ext cx="1823112" cy="1908274"/>
          </a:xfrm>
          <a:prstGeom prst="rect">
            <a:avLst/>
          </a:prstGeom>
          <a:noFill/>
        </p:spPr>
      </p:pic>
      <p:pic>
        <p:nvPicPr>
          <p:cNvPr id="11270" name="Picture 6" descr="Image result for mark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290" y="4090936"/>
            <a:ext cx="2496666" cy="1783333"/>
          </a:xfrm>
          <a:prstGeom prst="rect">
            <a:avLst/>
          </a:prstGeom>
          <a:noFill/>
        </p:spPr>
      </p:pic>
      <p:pic>
        <p:nvPicPr>
          <p:cNvPr id="11272" name="Picture 8" descr="Image result for fakki powd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5200" y="4343400"/>
            <a:ext cx="2381250" cy="1924050"/>
          </a:xfrm>
          <a:prstGeom prst="rect">
            <a:avLst/>
          </a:prstGeom>
          <a:noFill/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662548"/>
              </p:ext>
            </p:extLst>
          </p:nvPr>
        </p:nvGraphicFramePr>
        <p:xfrm>
          <a:off x="3505201" y="1733498"/>
          <a:ext cx="5504656" cy="2524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7122"/>
                <a:gridCol w="3493925"/>
                <a:gridCol w="1213609"/>
              </a:tblGrid>
              <a:tr h="3963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80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अ.क्र</a:t>
                      </a:r>
                      <a:r>
                        <a:rPr lang="en-IN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80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साहित्याचे</a:t>
                      </a:r>
                      <a:r>
                        <a:rPr lang="en-IN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80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नाव</a:t>
                      </a:r>
                      <a:r>
                        <a:rPr lang="en-IN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80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नग</a:t>
                      </a:r>
                      <a:r>
                        <a:rPr lang="en-IN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IN" sz="180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संख्या</a:t>
                      </a:r>
                      <a:endParaRPr lang="en-IN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mr-IN" dirty="0" smtClean="0"/>
                        <a:t>१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800" dirty="0" smtClean="0"/>
                        <a:t>१० मीटर दोरी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dirty="0" smtClean="0"/>
                        <a:t>१ </a:t>
                      </a:r>
                      <a:endParaRPr lang="en-IN" dirty="0"/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r>
                        <a:rPr lang="mr-IN" dirty="0" smtClean="0"/>
                        <a:t>२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800" dirty="0" smtClean="0"/>
                        <a:t>जाड १ फुट लांबीची काठी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dirty="0" smtClean="0"/>
                        <a:t>१ 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mr-IN" dirty="0" smtClean="0"/>
                        <a:t>३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sz="1800" dirty="0" smtClean="0"/>
                        <a:t>फक्की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dirty="0" smtClean="0"/>
                        <a:t>१ किलो 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mr-IN" dirty="0" smtClean="0"/>
                        <a:t>४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800" baseline="0" dirty="0" smtClean="0"/>
                        <a:t>१५ </a:t>
                      </a:r>
                      <a:r>
                        <a:rPr lang="mr-IN" sz="1800" baseline="0" dirty="0" smtClean="0"/>
                        <a:t>से.मी. व्यास असलेले </a:t>
                      </a:r>
                      <a:r>
                        <a:rPr lang="mr-IN" sz="1800" dirty="0" smtClean="0"/>
                        <a:t>गोल कापलेले कार्ड शीट पेपर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dirty="0" smtClean="0"/>
                        <a:t>९ 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mr-IN" dirty="0" smtClean="0"/>
                        <a:t>५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800" baseline="0" dirty="0" smtClean="0"/>
                        <a:t>वेगवेगळ्या रंगाचे </a:t>
                      </a:r>
                      <a:r>
                        <a:rPr lang="mr-IN" sz="1800" dirty="0" smtClean="0"/>
                        <a:t>मार्कर पेन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dirty="0" smtClean="0"/>
                        <a:t>३ 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569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r-IN" dirty="0" smtClean="0"/>
              <a:t> 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| Vigyan Ashram | INDUSA PTI |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4</a:t>
            </a:fld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267200" y="1905000"/>
            <a:ext cx="4572000" cy="3352800"/>
          </a:xfrm>
        </p:spPr>
        <p:txBody>
          <a:bodyPr>
            <a:noAutofit/>
          </a:bodyPr>
          <a:lstStyle/>
          <a:p>
            <a:r>
              <a:rPr lang="mr-IN" sz="2400" dirty="0" smtClean="0"/>
              <a:t>दोरी काठीच्या एका बाजूला बांधा.</a:t>
            </a:r>
          </a:p>
          <a:p>
            <a:r>
              <a:rPr lang="mr-IN" sz="2400" dirty="0" smtClean="0"/>
              <a:t>दोरीचे दुसरे टोक जमिनीवर ठेवा आणि  काठीने दोन मी.त्रिज्येचे वर्तुळ काढा .</a:t>
            </a:r>
          </a:p>
          <a:p>
            <a:r>
              <a:rPr lang="mr-IN" sz="2400" dirty="0" smtClean="0"/>
              <a:t>आता केंद्रबिंदू तोच ठेऊन एक – एक मीटर त्रिज्येची ७ वर्तुळे काढा.</a:t>
            </a:r>
          </a:p>
          <a:p>
            <a:r>
              <a:rPr lang="mr-IN" sz="2400" dirty="0" smtClean="0"/>
              <a:t>अशा प्रकारे एकूण आठ वर्तुळे होतील.</a:t>
            </a:r>
          </a:p>
          <a:p>
            <a:r>
              <a:rPr lang="mr-IN" sz="2400" dirty="0" smtClean="0"/>
              <a:t>आता ही आठ वर्तुळे फक्कीने स्पष्ट करा.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39752" y="609600"/>
            <a:ext cx="5893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40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पायरी – १ </a:t>
            </a:r>
            <a:endParaRPr lang="en-US" sz="4000" b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1" y="1752600"/>
            <a:ext cx="4038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1025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609600"/>
            <a:ext cx="6480720" cy="726976"/>
          </a:xfrm>
        </p:spPr>
        <p:txBody>
          <a:bodyPr/>
          <a:lstStyle/>
          <a:p>
            <a:pPr algn="l"/>
            <a:r>
              <a:rPr lang="mr-IN" dirty="0" smtClean="0"/>
              <a:t>पायरी </a:t>
            </a:r>
            <a:r>
              <a:rPr lang="mr-IN" dirty="0"/>
              <a:t>– २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| Vigyan Ashram | INDUSA PTI |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5</a:t>
            </a:fld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94840" y="1772816"/>
            <a:ext cx="8064896" cy="3484984"/>
          </a:xfrm>
        </p:spPr>
        <p:txBody>
          <a:bodyPr>
            <a:normAutofit/>
          </a:bodyPr>
          <a:lstStyle/>
          <a:p>
            <a:r>
              <a:rPr lang="mr-IN" sz="2800" dirty="0" smtClean="0"/>
              <a:t>आता ९ गोल कार्ड शीट पेपर घ्या.   </a:t>
            </a:r>
          </a:p>
          <a:p>
            <a:r>
              <a:rPr lang="mr-IN" sz="2800" dirty="0" smtClean="0"/>
              <a:t>त्याच्यावर मार्कर पेनच्या सहाय्याने मोठ्या अक्षरात सूर्य आणि आठ ग्रहांची क्रमाने नावे लिहा.</a:t>
            </a:r>
          </a:p>
          <a:p>
            <a:r>
              <a:rPr lang="mr-IN" sz="2800" dirty="0" smtClean="0"/>
              <a:t>क्रम - सूर्य,बुध,शुक्र,पृथ्वी,मंगळ,गुरु,शनी,युरेनस आणि नेपच्युन </a:t>
            </a:r>
          </a:p>
          <a:p>
            <a:pPr marL="857250" lvl="2" indent="0">
              <a:buNone/>
            </a:pPr>
            <a:endParaRPr lang="en-I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10" descr="Image result for round card sheet pap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416" y="4343400"/>
            <a:ext cx="1741336" cy="1828800"/>
          </a:xfrm>
          <a:prstGeom prst="rect">
            <a:avLst/>
          </a:prstGeom>
          <a:noFill/>
        </p:spPr>
      </p:pic>
      <p:pic>
        <p:nvPicPr>
          <p:cNvPr id="8" name="Picture 10" descr="Image result for round card sheet pap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2763" y="4343400"/>
            <a:ext cx="1741336" cy="1828800"/>
          </a:xfrm>
          <a:prstGeom prst="rect">
            <a:avLst/>
          </a:prstGeom>
          <a:noFill/>
        </p:spPr>
      </p:pic>
      <p:pic>
        <p:nvPicPr>
          <p:cNvPr id="9" name="Picture 10" descr="Image result for round card sheet pap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9444" y="4343400"/>
            <a:ext cx="1741336" cy="1828800"/>
          </a:xfrm>
          <a:prstGeom prst="rect">
            <a:avLst/>
          </a:prstGeom>
          <a:noFill/>
        </p:spPr>
      </p:pic>
      <p:pic>
        <p:nvPicPr>
          <p:cNvPr id="10" name="Picture 10" descr="Image result for round card sheet pap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6125" y="4343400"/>
            <a:ext cx="1741336" cy="1828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14400" y="5040868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r-IN" sz="2000" b="1" dirty="0" smtClean="0">
                <a:solidFill>
                  <a:srgbClr val="FF0000"/>
                </a:solidFill>
              </a:rPr>
              <a:t>सूर्य </a:t>
            </a:r>
            <a:endParaRPr lang="en-IN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01931" y="50259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r-IN" sz="2000" b="1" dirty="0" smtClean="0"/>
              <a:t>बुध </a:t>
            </a:r>
            <a:endParaRPr lang="en-IN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029200" y="5050689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r-IN" sz="2000" b="1" dirty="0" smtClean="0">
                <a:solidFill>
                  <a:srgbClr val="00B050"/>
                </a:solidFill>
              </a:rPr>
              <a:t>शुक्र </a:t>
            </a:r>
            <a:endParaRPr lang="en-IN" sz="2000" b="1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15293" y="5057745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r-IN" sz="2000" b="1" dirty="0" smtClean="0">
                <a:solidFill>
                  <a:srgbClr val="7030A0"/>
                </a:solidFill>
              </a:rPr>
              <a:t>पृथ्वी </a:t>
            </a:r>
            <a:endParaRPr lang="en-IN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| Vigyan Ashram | INDUSA PTI |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6</a:t>
            </a:fld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027" y="1828800"/>
            <a:ext cx="8887573" cy="838200"/>
          </a:xfrm>
        </p:spPr>
        <p:txBody>
          <a:bodyPr>
            <a:normAutofit lnSpcReduction="10000"/>
          </a:bodyPr>
          <a:lstStyle/>
          <a:p>
            <a:r>
              <a:rPr lang="mr-IN" sz="2600" dirty="0" smtClean="0"/>
              <a:t>चित्रात दाखविल्याप्रमाणे सूर्य व इतर ग्रहांच्या आकारमानानुसार वेगवेगळी उंची असलेली मुले निवडावीत. </a:t>
            </a:r>
            <a:endParaRPr lang="en-IN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mr-IN" dirty="0"/>
              <a:t>पायरी – ३</a:t>
            </a:r>
            <a:endParaRPr lang="en-IN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33" t="4419" r="-121" b="4999"/>
          <a:stretch/>
        </p:blipFill>
        <p:spPr>
          <a:xfrm>
            <a:off x="-2237" y="3576495"/>
            <a:ext cx="1262920" cy="4729305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101484" y="2809849"/>
            <a:ext cx="874173" cy="918081"/>
            <a:chOff x="101484" y="2809849"/>
            <a:chExt cx="874173" cy="918081"/>
          </a:xfrm>
        </p:grpSpPr>
        <p:pic>
          <p:nvPicPr>
            <p:cNvPr id="9" name="Picture 10" descr="Image result for round card sheet paper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1484" y="2809849"/>
              <a:ext cx="874173" cy="918081"/>
            </a:xfrm>
            <a:prstGeom prst="rect">
              <a:avLst/>
            </a:prstGeom>
            <a:solidFill>
              <a:srgbClr val="FFC000"/>
            </a:solidFill>
          </p:spPr>
        </p:pic>
        <p:sp>
          <p:nvSpPr>
            <p:cNvPr id="13" name="TextBox 12"/>
            <p:cNvSpPr txBox="1"/>
            <p:nvPr/>
          </p:nvSpPr>
          <p:spPr>
            <a:xfrm>
              <a:off x="294482" y="3121223"/>
              <a:ext cx="5020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r-IN" sz="1400" b="1" dirty="0" smtClean="0">
                  <a:solidFill>
                    <a:srgbClr val="FF0000"/>
                  </a:solidFill>
                </a:rPr>
                <a:t>सूर्य </a:t>
              </a:r>
              <a:endParaRPr lang="en-IN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972614" y="2819400"/>
            <a:ext cx="874173" cy="918081"/>
            <a:chOff x="1143000" y="2819400"/>
            <a:chExt cx="874173" cy="918081"/>
          </a:xfrm>
        </p:grpSpPr>
        <p:pic>
          <p:nvPicPr>
            <p:cNvPr id="10" name="Picture 10" descr="Image result for round card sheet paper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43000" y="2819400"/>
              <a:ext cx="874173" cy="918081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1379362" y="3124200"/>
              <a:ext cx="4494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r-IN" sz="1400" b="1" dirty="0" smtClean="0"/>
                <a:t>बुध </a:t>
              </a:r>
              <a:endParaRPr lang="en-IN" sz="1400" b="1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828800" y="2819400"/>
            <a:ext cx="874173" cy="918081"/>
            <a:chOff x="2209800" y="2819400"/>
            <a:chExt cx="874173" cy="918081"/>
          </a:xfrm>
        </p:grpSpPr>
        <p:pic>
          <p:nvPicPr>
            <p:cNvPr id="11" name="Picture 10" descr="Image result for round card sheet paper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09800" y="2819400"/>
              <a:ext cx="874173" cy="918081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2339752" y="3121223"/>
              <a:ext cx="6248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r-IN" sz="1400" b="1" dirty="0" smtClean="0"/>
                <a:t>शुक्र </a:t>
              </a:r>
              <a:endParaRPr lang="en-IN" sz="1400" b="1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503940" y="2819047"/>
            <a:ext cx="874173" cy="918081"/>
            <a:chOff x="6608741" y="3917556"/>
            <a:chExt cx="874173" cy="918081"/>
          </a:xfrm>
        </p:grpSpPr>
        <p:pic>
          <p:nvPicPr>
            <p:cNvPr id="36" name="Picture 10" descr="Image result for round card sheet paper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608741" y="3917556"/>
              <a:ext cx="874173" cy="918081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6745458" y="4264223"/>
              <a:ext cx="6460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r-IN" sz="1400" b="1" dirty="0" smtClean="0"/>
                <a:t>पृथ्वी </a:t>
              </a:r>
              <a:endParaRPr lang="en-IN" sz="1400" b="1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667000" y="2809849"/>
            <a:ext cx="874173" cy="918081"/>
            <a:chOff x="3276600" y="2809849"/>
            <a:chExt cx="874173" cy="918081"/>
          </a:xfrm>
        </p:grpSpPr>
        <p:pic>
          <p:nvPicPr>
            <p:cNvPr id="12" name="Picture 10" descr="Image result for round card sheet paper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76600" y="2809849"/>
              <a:ext cx="874173" cy="918081"/>
            </a:xfrm>
            <a:prstGeom prst="rect">
              <a:avLst/>
            </a:prstGeom>
            <a:noFill/>
          </p:spPr>
        </p:pic>
        <p:sp>
          <p:nvSpPr>
            <p:cNvPr id="28" name="TextBox 27"/>
            <p:cNvSpPr txBox="1"/>
            <p:nvPr/>
          </p:nvSpPr>
          <p:spPr>
            <a:xfrm>
              <a:off x="3375923" y="3124200"/>
              <a:ext cx="6248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r-IN" sz="1400" b="1" dirty="0" smtClean="0"/>
                <a:t>मंगळ</a:t>
              </a:r>
              <a:endParaRPr lang="en-IN" sz="1400" b="1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363872" y="2820585"/>
            <a:ext cx="874173" cy="918081"/>
            <a:chOff x="4350697" y="2820585"/>
            <a:chExt cx="874173" cy="918081"/>
          </a:xfrm>
        </p:grpSpPr>
        <p:pic>
          <p:nvPicPr>
            <p:cNvPr id="24" name="Picture 10" descr="Image result for round card sheet paper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50697" y="2820585"/>
              <a:ext cx="874173" cy="918081"/>
            </a:xfrm>
            <a:prstGeom prst="rect">
              <a:avLst/>
            </a:prstGeom>
            <a:noFill/>
          </p:spPr>
        </p:pic>
        <p:sp>
          <p:nvSpPr>
            <p:cNvPr id="29" name="TextBox 28"/>
            <p:cNvSpPr txBox="1"/>
            <p:nvPr/>
          </p:nvSpPr>
          <p:spPr>
            <a:xfrm>
              <a:off x="4495800" y="3121223"/>
              <a:ext cx="6248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r-IN" sz="1400" b="1" dirty="0" smtClean="0"/>
                <a:t>गुरु</a:t>
              </a:r>
              <a:endParaRPr lang="en-IN" sz="1400" b="1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202072" y="2830136"/>
            <a:ext cx="874173" cy="918081"/>
            <a:chOff x="5392213" y="2830136"/>
            <a:chExt cx="874173" cy="918081"/>
          </a:xfrm>
        </p:grpSpPr>
        <p:pic>
          <p:nvPicPr>
            <p:cNvPr id="25" name="Picture 10" descr="Image result for round card sheet paper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92213" y="2830136"/>
              <a:ext cx="874173" cy="918081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5540152" y="3124200"/>
              <a:ext cx="6248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r-IN" sz="1400" b="1" dirty="0" smtClean="0"/>
                <a:t>शनि </a:t>
              </a:r>
              <a:endParaRPr lang="en-IN" sz="1400" b="1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898227" y="2819400"/>
            <a:ext cx="874173" cy="918081"/>
            <a:chOff x="6443699" y="2842663"/>
            <a:chExt cx="874173" cy="918081"/>
          </a:xfrm>
        </p:grpSpPr>
        <p:pic>
          <p:nvPicPr>
            <p:cNvPr id="31" name="Picture 10" descr="Image result for round card sheet paper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43699" y="2842663"/>
              <a:ext cx="874173" cy="918081"/>
            </a:xfrm>
            <a:prstGeom prst="rect">
              <a:avLst/>
            </a:prstGeom>
            <a:noFill/>
          </p:spPr>
        </p:pic>
        <p:sp>
          <p:nvSpPr>
            <p:cNvPr id="32" name="TextBox 31"/>
            <p:cNvSpPr txBox="1"/>
            <p:nvPr/>
          </p:nvSpPr>
          <p:spPr>
            <a:xfrm>
              <a:off x="6591638" y="3048000"/>
              <a:ext cx="6248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r-IN" sz="1400" b="1" dirty="0" smtClean="0"/>
                <a:t>युरेनस</a:t>
              </a:r>
              <a:endParaRPr lang="en-IN" sz="1400" b="1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040272" y="2819400"/>
            <a:ext cx="874173" cy="918081"/>
            <a:chOff x="7525813" y="2820585"/>
            <a:chExt cx="874173" cy="918081"/>
          </a:xfrm>
        </p:grpSpPr>
        <p:pic>
          <p:nvPicPr>
            <p:cNvPr id="27" name="Picture 10" descr="Image result for round card sheet paper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525813" y="2820585"/>
              <a:ext cx="874173" cy="918081"/>
            </a:xfrm>
            <a:prstGeom prst="rect">
              <a:avLst/>
            </a:prstGeom>
            <a:noFill/>
          </p:spPr>
        </p:pic>
        <p:sp>
          <p:nvSpPr>
            <p:cNvPr id="33" name="TextBox 32"/>
            <p:cNvSpPr txBox="1"/>
            <p:nvPr/>
          </p:nvSpPr>
          <p:spPr>
            <a:xfrm>
              <a:off x="7620000" y="3048000"/>
              <a:ext cx="6248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r-IN" sz="1400" b="1" dirty="0" smtClean="0"/>
                <a:t>नेपच्यून </a:t>
              </a:r>
              <a:endParaRPr lang="en-IN" sz="1400" b="1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736427" y="2819400"/>
            <a:ext cx="874173" cy="918081"/>
            <a:chOff x="7660227" y="3945346"/>
            <a:chExt cx="874173" cy="918081"/>
          </a:xfrm>
        </p:grpSpPr>
        <p:pic>
          <p:nvPicPr>
            <p:cNvPr id="34" name="Picture 10" descr="Image result for round card sheet paper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60227" y="3945346"/>
              <a:ext cx="874173" cy="918081"/>
            </a:xfrm>
            <a:prstGeom prst="rect">
              <a:avLst/>
            </a:prstGeom>
            <a:noFill/>
          </p:spPr>
        </p:pic>
        <p:sp>
          <p:nvSpPr>
            <p:cNvPr id="35" name="TextBox 34"/>
            <p:cNvSpPr txBox="1"/>
            <p:nvPr/>
          </p:nvSpPr>
          <p:spPr>
            <a:xfrm>
              <a:off x="7772400" y="4267200"/>
              <a:ext cx="6248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r-IN" sz="1400" b="1" dirty="0" smtClean="0"/>
                <a:t>प्लुटो </a:t>
              </a:r>
              <a:endParaRPr lang="en-IN" sz="1400" b="1" dirty="0"/>
            </a:p>
          </p:txBody>
        </p:sp>
      </p:grpSp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9" r="49185" b="4418"/>
          <a:stretch/>
        </p:blipFill>
        <p:spPr>
          <a:xfrm>
            <a:off x="7029535" y="3733800"/>
            <a:ext cx="653596" cy="13086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9" r="49185" b="4418"/>
          <a:stretch/>
        </p:blipFill>
        <p:spPr>
          <a:xfrm>
            <a:off x="1066800" y="3740178"/>
            <a:ext cx="591614" cy="105461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33" t="4419" r="-121" b="4999"/>
          <a:stretch/>
        </p:blipFill>
        <p:spPr>
          <a:xfrm>
            <a:off x="8001000" y="3750538"/>
            <a:ext cx="405186" cy="657648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33" t="4419" r="-121" b="4999"/>
          <a:stretch/>
        </p:blipFill>
        <p:spPr>
          <a:xfrm>
            <a:off x="4447566" y="3657600"/>
            <a:ext cx="750251" cy="2471529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33" t="4419" r="-121" b="4999"/>
          <a:stretch/>
        </p:blipFill>
        <p:spPr>
          <a:xfrm>
            <a:off x="5252489" y="3657600"/>
            <a:ext cx="750251" cy="2152162"/>
          </a:xfrm>
          <a:prstGeom prst="rect">
            <a:avLst/>
          </a:prstGeom>
        </p:spPr>
      </p:pic>
      <p:cxnSp>
        <p:nvCxnSpPr>
          <p:cNvPr id="52" name="Straight Connector 51"/>
          <p:cNvCxnSpPr/>
          <p:nvPr/>
        </p:nvCxnSpPr>
        <p:spPr>
          <a:xfrm>
            <a:off x="0" y="3733800"/>
            <a:ext cx="9009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9" r="49185" b="4418"/>
          <a:stretch/>
        </p:blipFill>
        <p:spPr>
          <a:xfrm>
            <a:off x="6196164" y="3724522"/>
            <a:ext cx="653596" cy="130862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9" r="49185" b="4418"/>
          <a:stretch/>
        </p:blipFill>
        <p:spPr>
          <a:xfrm>
            <a:off x="3497710" y="3733800"/>
            <a:ext cx="921890" cy="1643369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9" r="49185" b="4418"/>
          <a:stretch/>
        </p:blipFill>
        <p:spPr>
          <a:xfrm>
            <a:off x="2744871" y="3724521"/>
            <a:ext cx="684129" cy="1457079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9" r="49185" b="4418"/>
          <a:stretch/>
        </p:blipFill>
        <p:spPr>
          <a:xfrm>
            <a:off x="1804463" y="3746759"/>
            <a:ext cx="921890" cy="16433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| Vigyan Ashram | INDUSA PTI |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7</a:t>
            </a:fld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1" y="1660525"/>
            <a:ext cx="4752227" cy="452755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mr-IN" sz="2600" dirty="0" smtClean="0"/>
              <a:t>पायरी ३ प्रमाणे सूर्य आणि योग्य तो ग्रह दर्शविणारा विद्यार्थी ग्रहांच्या क्रमानुसार प्रत्येक वर्तुळावर एक याप्रमाणे उभे राहण्यास सांगावे. त्यांच्या हातामध्ये ग्रहाचे नाव असलेले कार्ड शीट द्यावे.</a:t>
            </a:r>
          </a:p>
          <a:p>
            <a:pPr>
              <a:lnSpc>
                <a:spcPct val="120000"/>
              </a:lnSpc>
            </a:pPr>
            <a:r>
              <a:rPr lang="mr-IN" sz="2600" dirty="0" smtClean="0"/>
              <a:t>अश्या प्रकारे केंद्र स्थानी उभा असलेला मुलगा सूर्य असेल आणि बाकीची प्रत्येक वर्तुळावर एक याप्रमाणे ८ मुले त्याच्याभोवती फिरणारे अनुक्रमे ग्रह असतील.</a:t>
            </a:r>
          </a:p>
          <a:p>
            <a:pPr>
              <a:lnSpc>
                <a:spcPct val="120000"/>
              </a:lnSpc>
            </a:pPr>
            <a:r>
              <a:rPr lang="mr-IN" sz="2600" dirty="0" smtClean="0"/>
              <a:t>सूर्याभोवती फिरणारा पहिला मुलगा बुध,दुसरा शुक्र तर तिसरा पृथ्वी या प्रमाणे ८ मुले ८ ग्रह असतील. </a:t>
            </a:r>
          </a:p>
          <a:p>
            <a:endParaRPr lang="en-IN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mr-IN" dirty="0"/>
              <a:t>पायरी – ४ </a:t>
            </a:r>
            <a:endParaRPr lang="en-IN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1" y="1752600"/>
            <a:ext cx="4038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4866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| Vigyan Ashram | INDUSA PTI |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8</a:t>
            </a:fld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458200" cy="4267200"/>
          </a:xfrm>
        </p:spPr>
        <p:txBody>
          <a:bodyPr>
            <a:normAutofit fontScale="92500"/>
          </a:bodyPr>
          <a:lstStyle/>
          <a:p>
            <a:r>
              <a:rPr lang="mr-IN" sz="2400" dirty="0" smtClean="0"/>
              <a:t>आता या सर्व मुलांना वर्तुळावर सूर्याभोवती फिरण्यास सांगावे. </a:t>
            </a:r>
          </a:p>
          <a:p>
            <a:r>
              <a:rPr lang="mr-IN" sz="2400" dirty="0" smtClean="0"/>
              <a:t>फिरताना एक काळजी घेण्यास सांगावे कोणी आपली कक्षा सोडून फिरू नये.</a:t>
            </a:r>
          </a:p>
          <a:p>
            <a:r>
              <a:rPr lang="mr-IN" sz="2400" dirty="0" smtClean="0"/>
              <a:t>फिरताना दुसरा आणि सातावा मुलगा म्हणजे अनुक्रमे शुक्र आणि युरेनस या ग्रहांना पूर्वेकडून – पश्मिमेकडे फिरण्यास सांगावे बाकीची सर्व मुले पश्मिमेकडून – पूर्वेकडून फिरतील.</a:t>
            </a:r>
          </a:p>
          <a:p>
            <a:r>
              <a:rPr lang="mr-IN" sz="2400" dirty="0" smtClean="0"/>
              <a:t>कारण सूर्यमालेतील शुक्र आणि युरेनस हे दोन ग्रह पश्मिमेकडून – पूर्वेकडून परिवलन करतात आणि उरलेले सर्व ग्रह पूर्वेकडून – पश्मिमेकडे परिवलन करतात. </a:t>
            </a:r>
          </a:p>
          <a:p>
            <a:r>
              <a:rPr lang="mr-IN" sz="2400" dirty="0" smtClean="0"/>
              <a:t>अश्या प्रकारे ग्रह सूर्याभोवती आपापल्या विशिष्ट कक्षेतच फिरतात त्यामुळे ग्रहांची एकमेकांबरोबर टक्कर होत नाही हे मुलांना समजते.</a:t>
            </a:r>
          </a:p>
          <a:p>
            <a:r>
              <a:rPr lang="mr-IN" sz="2400" dirty="0" smtClean="0"/>
              <a:t>सर्व ग्रह सूर्याभोवती फिरताना स्वतःभोवतीही फिरतात </a:t>
            </a:r>
            <a:endParaRPr lang="en-IN" sz="24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mr-IN" dirty="0"/>
              <a:t>पायरी – ५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| Vigyan Ashram | INDUSA PTI |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9</a:t>
            </a:fld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209800"/>
            <a:ext cx="6744160" cy="2570584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मुलांना</a:t>
            </a:r>
            <a:r>
              <a:rPr lang="mr-IN" sz="2400" dirty="0" smtClean="0"/>
              <a:t> </a:t>
            </a:r>
            <a:r>
              <a:rPr lang="en-US" sz="2400" dirty="0" smtClean="0"/>
              <a:t>सूर्यमाला ही संकल्पना खेळाद्वारे स्पष्ट होते. </a:t>
            </a:r>
          </a:p>
          <a:p>
            <a:r>
              <a:rPr lang="en-US" sz="2400" dirty="0" err="1" smtClean="0"/>
              <a:t>सूर्यमालेतील</a:t>
            </a:r>
            <a:r>
              <a:rPr lang="en-US" sz="2400" dirty="0" smtClean="0"/>
              <a:t> आठ ग्रहांची नावे व त्यांची परिभ्रमणाची दिशा  माहीत होते.</a:t>
            </a:r>
          </a:p>
          <a:p>
            <a:r>
              <a:rPr lang="en-US" sz="2400" dirty="0" err="1" smtClean="0"/>
              <a:t>ग्रहांची</a:t>
            </a:r>
            <a:r>
              <a:rPr lang="en-US" sz="2400" dirty="0" smtClean="0"/>
              <a:t> वेगवेगळी वैशिष्ट्य माहीत होतात. </a:t>
            </a:r>
          </a:p>
          <a:p>
            <a:endParaRPr lang="en-IN" dirty="0"/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2339752" y="269776"/>
            <a:ext cx="6480720" cy="1143000"/>
          </a:xfrm>
        </p:spPr>
        <p:txBody>
          <a:bodyPr/>
          <a:lstStyle/>
          <a:p>
            <a:pPr algn="l"/>
            <a:r>
              <a:rPr lang="mr-IN" dirty="0" smtClean="0"/>
              <a:t>उपयोग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ER 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676</TotalTime>
  <Words>474</Words>
  <Application>Microsoft Office PowerPoint</Application>
  <PresentationFormat>On-screen Show (4:3)</PresentationFormat>
  <Paragraphs>95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Mangal</vt:lpstr>
      <vt:lpstr>OER Ppt</vt:lpstr>
      <vt:lpstr>PowerPoint Presentation</vt:lpstr>
      <vt:lpstr>चला मुलांनो खेळायला !</vt:lpstr>
      <vt:lpstr>खालील साहित्य घ्या.</vt:lpstr>
      <vt:lpstr> </vt:lpstr>
      <vt:lpstr>पायरी – २  </vt:lpstr>
      <vt:lpstr>पायरी – ३</vt:lpstr>
      <vt:lpstr>पायरी – ४ </vt:lpstr>
      <vt:lpstr>पायरी – ५ </vt:lpstr>
      <vt:lpstr>उपयोग </vt:lpstr>
      <vt:lpstr>                                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 O H I T</dc:creator>
  <cp:lastModifiedBy>DIY LAB</cp:lastModifiedBy>
  <cp:revision>169</cp:revision>
  <dcterms:created xsi:type="dcterms:W3CDTF">2014-01-14T17:55:13Z</dcterms:created>
  <dcterms:modified xsi:type="dcterms:W3CDTF">2017-08-12T12:02:45Z</dcterms:modified>
</cp:coreProperties>
</file>